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20"/>
  </p:notesMasterIdLst>
  <p:sldIdLst>
    <p:sldId id="256" r:id="rId2"/>
    <p:sldId id="358" r:id="rId3"/>
    <p:sldId id="372" r:id="rId4"/>
    <p:sldId id="359" r:id="rId5"/>
    <p:sldId id="360" r:id="rId6"/>
    <p:sldId id="361" r:id="rId7"/>
    <p:sldId id="363" r:id="rId8"/>
    <p:sldId id="362" r:id="rId9"/>
    <p:sldId id="364" r:id="rId10"/>
    <p:sldId id="365" r:id="rId11"/>
    <p:sldId id="366" r:id="rId12"/>
    <p:sldId id="367" r:id="rId13"/>
    <p:sldId id="368" r:id="rId14"/>
    <p:sldId id="369" r:id="rId15"/>
    <p:sldId id="257" r:id="rId16"/>
    <p:sldId id="258" r:id="rId17"/>
    <p:sldId id="295" r:id="rId18"/>
    <p:sldId id="259" r:id="rId19"/>
    <p:sldId id="260" r:id="rId20"/>
    <p:sldId id="261" r:id="rId21"/>
    <p:sldId id="262" r:id="rId22"/>
    <p:sldId id="263" r:id="rId23"/>
    <p:sldId id="264" r:id="rId24"/>
    <p:sldId id="352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84" r:id="rId38"/>
    <p:sldId id="282" r:id="rId39"/>
    <p:sldId id="283" r:id="rId40"/>
    <p:sldId id="277" r:id="rId41"/>
    <p:sldId id="278" r:id="rId42"/>
    <p:sldId id="279" r:id="rId43"/>
    <p:sldId id="290" r:id="rId44"/>
    <p:sldId id="289" r:id="rId45"/>
    <p:sldId id="281" r:id="rId46"/>
    <p:sldId id="285" r:id="rId47"/>
    <p:sldId id="287" r:id="rId48"/>
    <p:sldId id="288" r:id="rId49"/>
    <p:sldId id="291" r:id="rId50"/>
    <p:sldId id="292" r:id="rId51"/>
    <p:sldId id="293" r:id="rId52"/>
    <p:sldId id="294" r:id="rId53"/>
    <p:sldId id="296" r:id="rId54"/>
    <p:sldId id="297" r:id="rId55"/>
    <p:sldId id="298" r:id="rId56"/>
    <p:sldId id="299" r:id="rId57"/>
    <p:sldId id="300" r:id="rId58"/>
    <p:sldId id="301" r:id="rId59"/>
    <p:sldId id="302" r:id="rId60"/>
    <p:sldId id="303" r:id="rId61"/>
    <p:sldId id="304" r:id="rId62"/>
    <p:sldId id="305" r:id="rId63"/>
    <p:sldId id="306" r:id="rId64"/>
    <p:sldId id="307" r:id="rId65"/>
    <p:sldId id="308" r:id="rId66"/>
    <p:sldId id="309" r:id="rId67"/>
    <p:sldId id="310" r:id="rId68"/>
    <p:sldId id="311" r:id="rId69"/>
    <p:sldId id="312" r:id="rId70"/>
    <p:sldId id="313" r:id="rId71"/>
    <p:sldId id="314" r:id="rId72"/>
    <p:sldId id="315" r:id="rId73"/>
    <p:sldId id="316" r:id="rId74"/>
    <p:sldId id="317" r:id="rId75"/>
    <p:sldId id="318" r:id="rId76"/>
    <p:sldId id="319" r:id="rId77"/>
    <p:sldId id="321" r:id="rId78"/>
    <p:sldId id="322" r:id="rId79"/>
    <p:sldId id="326" r:id="rId80"/>
    <p:sldId id="323" r:id="rId81"/>
    <p:sldId id="327" r:id="rId82"/>
    <p:sldId id="324" r:id="rId83"/>
    <p:sldId id="328" r:id="rId84"/>
    <p:sldId id="325" r:id="rId85"/>
    <p:sldId id="329" r:id="rId86"/>
    <p:sldId id="330" r:id="rId87"/>
    <p:sldId id="331" r:id="rId88"/>
    <p:sldId id="332" r:id="rId89"/>
    <p:sldId id="337" r:id="rId90"/>
    <p:sldId id="333" r:id="rId91"/>
    <p:sldId id="334" r:id="rId92"/>
    <p:sldId id="336" r:id="rId93"/>
    <p:sldId id="338" r:id="rId94"/>
    <p:sldId id="339" r:id="rId95"/>
    <p:sldId id="340" r:id="rId96"/>
    <p:sldId id="341" r:id="rId97"/>
    <p:sldId id="342" r:id="rId98"/>
    <p:sldId id="343" r:id="rId99"/>
    <p:sldId id="373" r:id="rId100"/>
    <p:sldId id="374" r:id="rId101"/>
    <p:sldId id="344" r:id="rId102"/>
    <p:sldId id="345" r:id="rId103"/>
    <p:sldId id="346" r:id="rId104"/>
    <p:sldId id="347" r:id="rId105"/>
    <p:sldId id="348" r:id="rId106"/>
    <p:sldId id="349" r:id="rId107"/>
    <p:sldId id="350" r:id="rId108"/>
    <p:sldId id="351" r:id="rId109"/>
    <p:sldId id="353" r:id="rId110"/>
    <p:sldId id="355" r:id="rId111"/>
    <p:sldId id="354" r:id="rId112"/>
    <p:sldId id="370" r:id="rId113"/>
    <p:sldId id="376" r:id="rId114"/>
    <p:sldId id="371" r:id="rId115"/>
    <p:sldId id="356" r:id="rId116"/>
    <p:sldId id="375" r:id="rId117"/>
    <p:sldId id="357" r:id="rId118"/>
    <p:sldId id="377" r:id="rId1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38" autoAdjust="0"/>
    <p:restoredTop sz="94660"/>
  </p:normalViewPr>
  <p:slideViewPr>
    <p:cSldViewPr snapToGrid="0">
      <p:cViewPr varScale="1">
        <p:scale>
          <a:sx n="96" d="100"/>
          <a:sy n="96" d="100"/>
        </p:scale>
        <p:origin x="11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tableStyles" Target="tableStyle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presProps" Target="pres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6F0567-C6CE-4D4D-A92E-75B799B6FD3F}" type="datetimeFigureOut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5286D0-DB46-4A80-80AC-936A368D1D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982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5286D0-DB46-4A80-80AC-936A368D1DB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565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BC660-2A23-409F-80BE-FC7A5756D70A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60477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6858-1417-4D51-BBC9-AFE599196730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115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CA7F8-F58D-4139-968C-A991D1719265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299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7344-CB20-4596-AFD0-3442F94FE437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B4DD2-32A8-4227-83BD-43D97642D859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705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20ED9-8D3B-4BFC-BECD-FF6A67F75396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7772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B9B7-B25D-4AA4-B48C-000F2BFD0DF7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8512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C4D2-8430-417A-BB8B-F04BF828B28B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602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23249-04A5-43D1-83B9-F36C290482DD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753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F8A7D-5823-4961-AC43-5E1B4DB1AF92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77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06478-EDB1-4B42-8FDA-04BF9DBFAD59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311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C40A6-6DC3-4C50-8B28-4074A56CA292}" type="datetime1">
              <a:rPr lang="ko-KR" altLang="en-US" smtClean="0"/>
              <a:t>2016-05-07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5701-31D2-4780-86B6-BEE1327C81B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75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/>
              <a:t>선택</a:t>
            </a:r>
            <a:r>
              <a:rPr lang="en-US" altLang="ko-KR" sz="3200" dirty="0" smtClean="0"/>
              <a:t>, </a:t>
            </a:r>
            <a:r>
              <a:rPr lang="ko-KR" altLang="en-US" sz="3200" dirty="0"/>
              <a:t>결정장애</a:t>
            </a:r>
            <a:r>
              <a:rPr lang="en-US" altLang="ko-KR" sz="3200" dirty="0"/>
              <a:t>, </a:t>
            </a:r>
            <a:r>
              <a:rPr lang="ko-KR" altLang="en-US" sz="3200" dirty="0"/>
              <a:t>비판적 </a:t>
            </a:r>
            <a:r>
              <a:rPr lang="ko-KR" altLang="en-US" sz="3200" dirty="0" smtClean="0"/>
              <a:t>사고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~</a:t>
            </a:r>
            <a:r>
              <a:rPr lang="ko-KR" altLang="en-US" sz="3200" dirty="0" err="1" smtClean="0"/>
              <a:t>포켓몬</a:t>
            </a:r>
            <a:r>
              <a:rPr lang="ko-KR" altLang="en-US" sz="3200" dirty="0" smtClean="0"/>
              <a:t> </a:t>
            </a:r>
            <a:r>
              <a:rPr lang="ko-KR" altLang="en-US" sz="3200" dirty="0" err="1" smtClean="0"/>
              <a:t>배틀의</a:t>
            </a:r>
            <a:r>
              <a:rPr lang="ko-KR" altLang="en-US" sz="3200" dirty="0" smtClean="0"/>
              <a:t> 이해</a:t>
            </a:r>
            <a:r>
              <a:rPr lang="en-US" altLang="ko-KR" sz="3200" dirty="0" smtClean="0"/>
              <a:t>~</a:t>
            </a:r>
            <a:endParaRPr lang="ko-KR" altLang="en-US" sz="32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en-US" altLang="ko-KR" smtClean="0"/>
              <a:t>2016.05.07 UPnL </a:t>
            </a:r>
            <a:r>
              <a:rPr lang="ko-KR" altLang="en-US" smtClean="0"/>
              <a:t>워크샵</a:t>
            </a:r>
            <a:endParaRPr lang="en-US" altLang="ko-KR" dirty="0" smtClean="0"/>
          </a:p>
          <a:p>
            <a:r>
              <a:rPr lang="ko-KR" altLang="en-US" dirty="0" err="1" smtClean="0"/>
              <a:t>노나메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6423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여러분은 </a:t>
            </a:r>
            <a:r>
              <a:rPr lang="ko-KR" altLang="en-US" dirty="0" err="1" smtClean="0"/>
              <a:t>포켓몬을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하셔야합니다</a:t>
            </a:r>
            <a:endParaRPr lang="en-US" altLang="ko-KR" dirty="0" smtClean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3063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87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선택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점심 </a:t>
            </a:r>
            <a:r>
              <a:rPr lang="ko-KR" altLang="en-US" dirty="0" err="1" smtClean="0"/>
              <a:t>뭐먹지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이번학기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뭐듣지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졸업하고 뭐하지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94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게임과 선택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게임은 흥미로운 선택의 연속이다</a:t>
            </a:r>
            <a:endParaRPr lang="en-US" altLang="ko-KR" dirty="0" smtClean="0"/>
          </a:p>
          <a:p>
            <a:pPr marL="0" indent="0" algn="r">
              <a:buNone/>
            </a:pPr>
            <a:r>
              <a:rPr lang="en-US" altLang="ko-KR" dirty="0" smtClean="0"/>
              <a:t>-</a:t>
            </a:r>
            <a:r>
              <a:rPr lang="ko-KR" altLang="en-US" dirty="0" err="1" smtClean="0"/>
              <a:t>시드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마이어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48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흥미로운 선택</a:t>
            </a:r>
            <a:endParaRPr lang="ko-KR" altLang="en-US" dirty="0"/>
          </a:p>
        </p:txBody>
      </p:sp>
      <p:pic>
        <p:nvPicPr>
          <p:cNvPr id="38914" name="Picture 2" descr="http://image.newsngame.com/2011/07/26/GZWF8LaGsprQDTZHlCN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705894"/>
            <a:ext cx="45720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1185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흥미로운 선택</a:t>
            </a:r>
            <a:endParaRPr lang="ko-KR" altLang="en-US" dirty="0"/>
          </a:p>
        </p:txBody>
      </p:sp>
      <p:pic>
        <p:nvPicPr>
          <p:cNvPr id="44036" name="Picture 4" descr="http://techholic.co.kr/wp-content/uploads/2014/05/rock-paper-scissors_140509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496" y="1825625"/>
            <a:ext cx="652700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455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흥미로운 선택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곡창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도서관 중 무엇을 짓겠느냐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전통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자유</a:t>
            </a:r>
            <a:r>
              <a:rPr lang="en-US" altLang="ko-KR" dirty="0" smtClean="0"/>
              <a:t>,</a:t>
            </a:r>
            <a:r>
              <a:rPr lang="ko-KR" altLang="en-US" dirty="0" smtClean="0"/>
              <a:t> 명예 중 어떤 정책을 취하느냐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전쟁을 언제 시작하느냐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670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결정장애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점심 </a:t>
            </a:r>
            <a:r>
              <a:rPr lang="ko-KR" altLang="en-US" dirty="0" err="1" smtClean="0"/>
              <a:t>뭐먹지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저녁 </a:t>
            </a:r>
            <a:r>
              <a:rPr lang="ko-KR" altLang="en-US" dirty="0" err="1" smtClean="0"/>
              <a:t>뭐먹지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야식 </a:t>
            </a:r>
            <a:r>
              <a:rPr lang="ko-KR" altLang="en-US" dirty="0" err="1" smtClean="0"/>
              <a:t>뭐먹지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2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결정장애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전부 공짜라고 가정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301</a:t>
            </a:r>
            <a:r>
              <a:rPr lang="ko-KR" altLang="en-US" dirty="0" smtClean="0"/>
              <a:t>동 식당 </a:t>
            </a:r>
            <a:r>
              <a:rPr lang="en-US" altLang="ko-KR" dirty="0" smtClean="0"/>
              <a:t>vs </a:t>
            </a:r>
            <a:r>
              <a:rPr lang="ko-KR" altLang="en-US" dirty="0" smtClean="0"/>
              <a:t>배달음식 </a:t>
            </a:r>
            <a:r>
              <a:rPr lang="en-US" altLang="ko-KR" dirty="0" smtClean="0"/>
              <a:t>vs </a:t>
            </a:r>
            <a:r>
              <a:rPr lang="ko-KR" altLang="en-US" dirty="0" smtClean="0"/>
              <a:t>미도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기말고사 </a:t>
            </a:r>
            <a:r>
              <a:rPr lang="en-US" altLang="ko-KR" dirty="0" smtClean="0"/>
              <a:t>1</a:t>
            </a:r>
            <a:r>
              <a:rPr lang="ko-KR" altLang="en-US" dirty="0" smtClean="0"/>
              <a:t>시간 전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302</a:t>
            </a:r>
            <a:r>
              <a:rPr lang="ko-KR" altLang="en-US" dirty="0" smtClean="0"/>
              <a:t>동 식당 </a:t>
            </a:r>
            <a:r>
              <a:rPr lang="en-US" altLang="ko-KR" dirty="0" smtClean="0"/>
              <a:t>vs </a:t>
            </a:r>
            <a:r>
              <a:rPr lang="ko-KR" altLang="en-US" dirty="0" smtClean="0"/>
              <a:t>강남 </a:t>
            </a:r>
            <a:r>
              <a:rPr lang="ko-KR" altLang="en-US" dirty="0" err="1" smtClean="0"/>
              <a:t>을밀대</a:t>
            </a:r>
            <a:r>
              <a:rPr lang="ko-KR" altLang="en-US" dirty="0" smtClean="0"/>
              <a:t> </a:t>
            </a:r>
            <a:r>
              <a:rPr lang="en-US" altLang="ko-KR" dirty="0" smtClean="0"/>
              <a:t>vs </a:t>
            </a:r>
            <a:r>
              <a:rPr lang="ko-KR" altLang="en-US" dirty="0" smtClean="0"/>
              <a:t>일본 </a:t>
            </a:r>
            <a:r>
              <a:rPr lang="ko-KR" altLang="en-US" dirty="0" err="1" smtClean="0"/>
              <a:t>규카츠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835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흥미로운 선택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선택에 의한 결과가 확연하게 차이가 난다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어느 한쪽이 일방적으로 우월하지 않다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9877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게임의 </a:t>
            </a:r>
            <a:r>
              <a:rPr lang="ko-KR" altLang="en-US" dirty="0" err="1" smtClean="0"/>
              <a:t>전략성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선택이 얼마나 흥미로운가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전략의 사전적 의미랑은 좀 다르지만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313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포켓몬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최고의 전략게임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순간순간의 선택이 매우 흥미로움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나와 상대의 선택이 동시에 이루어짐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일반적으로 정답이 없음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514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인생의 축소판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흥미로운 선택을 많이 하는 게임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선택을 잘 하는 힘을 기를 수 있다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201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erebii.net/art/th/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27" y="1445410"/>
            <a:ext cx="13335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erebii.net/art/th/6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7" y="1712110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3428684"/>
            <a:ext cx="1333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erebii.net/art/th/645-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1325766"/>
            <a:ext cx="13335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serebii.net/art/th/48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1325766"/>
            <a:ext cx="13335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rebii.net/art/th/1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2819084"/>
            <a:ext cx="13335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serebii.net/art/th/42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252" y="2901638"/>
            <a:ext cx="1333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serebii.net/art/th/7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7" y="2682562"/>
            <a:ext cx="1333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serebii.net/art/th/66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27" y="4991528"/>
            <a:ext cx="1333500" cy="98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serebii.net/art/th/44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7" y="4572429"/>
            <a:ext cx="13335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05428" y="2638512"/>
            <a:ext cx="1328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200" dirty="0" smtClean="0"/>
              <a:t>VS</a:t>
            </a:r>
            <a:endParaRPr lang="ko-KR" altLang="en-US" sz="7200" dirty="0"/>
          </a:p>
        </p:txBody>
      </p:sp>
      <p:pic>
        <p:nvPicPr>
          <p:cNvPr id="15" name="Picture 16" descr="http://serebii.net/art/th/7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4674352"/>
            <a:ext cx="1333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serebii.net/art/th/479-w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5083927"/>
            <a:ext cx="1333500" cy="9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86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>
                <a:latin typeface="+mj-ea"/>
              </a:rPr>
              <a:t>드래프트</a:t>
            </a:r>
            <a:endParaRPr lang="ko-KR" altLang="en-US" dirty="0"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r>
              <a:rPr lang="en-US" altLang="ko-KR" dirty="0" smtClean="0">
                <a:latin typeface="+mn-ea"/>
              </a:rPr>
              <a:t>6</a:t>
            </a:r>
            <a:r>
              <a:rPr lang="ko-KR" altLang="en-US" dirty="0" smtClean="0">
                <a:latin typeface="+mn-ea"/>
              </a:rPr>
              <a:t>→</a:t>
            </a:r>
            <a:r>
              <a:rPr lang="en-US" altLang="ko-KR" dirty="0" smtClean="0">
                <a:latin typeface="+mn-ea"/>
              </a:rPr>
              <a:t>4 </a:t>
            </a:r>
            <a:r>
              <a:rPr lang="ko-KR" altLang="en-US" dirty="0" err="1" smtClean="0">
                <a:latin typeface="+mn-ea"/>
              </a:rPr>
              <a:t>드래프트</a:t>
            </a: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endParaRPr lang="en-US" altLang="ko-KR" dirty="0">
              <a:latin typeface="+mn-ea"/>
            </a:endParaRPr>
          </a:p>
          <a:p>
            <a:pPr marL="0" indent="0">
              <a:buNone/>
            </a:pPr>
            <a:r>
              <a:rPr lang="ko-KR" altLang="en-US" dirty="0" smtClean="0">
                <a:latin typeface="+mn-ea"/>
              </a:rPr>
              <a:t>자신의 </a:t>
            </a:r>
            <a:r>
              <a:rPr lang="en-US" altLang="ko-KR" dirty="0" smtClean="0">
                <a:latin typeface="+mn-ea"/>
              </a:rPr>
              <a:t>4</a:t>
            </a:r>
            <a:r>
              <a:rPr lang="ko-KR" altLang="en-US" dirty="0" smtClean="0">
                <a:latin typeface="+mn-ea"/>
              </a:rPr>
              <a:t>마리는 알지만 상대의 </a:t>
            </a:r>
            <a:r>
              <a:rPr lang="en-US" altLang="ko-KR" dirty="0" smtClean="0">
                <a:latin typeface="+mn-ea"/>
              </a:rPr>
              <a:t>4</a:t>
            </a:r>
            <a:r>
              <a:rPr lang="ko-KR" altLang="en-US" dirty="0" smtClean="0">
                <a:latin typeface="+mn-ea"/>
              </a:rPr>
              <a:t>마리는 모름</a:t>
            </a: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endParaRPr lang="en-US" altLang="ko-KR" dirty="0">
              <a:latin typeface="+mn-ea"/>
            </a:endParaRPr>
          </a:p>
          <a:p>
            <a:pPr marL="0" indent="0">
              <a:buNone/>
            </a:pPr>
            <a:r>
              <a:rPr lang="ko-KR" altLang="en-US" dirty="0" smtClean="0">
                <a:latin typeface="+mn-ea"/>
              </a:rPr>
              <a:t>게임의 승패에 큰 영향을 주는 중요한 결정</a:t>
            </a: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endParaRPr lang="en-US" altLang="ko-KR" dirty="0">
              <a:latin typeface="+mn-ea"/>
            </a:endParaRPr>
          </a:p>
          <a:p>
            <a:pPr marL="0" indent="0">
              <a:buNone/>
            </a:pPr>
            <a:r>
              <a:rPr lang="ko-KR" altLang="en-US" dirty="0" smtClean="0">
                <a:latin typeface="+mn-ea"/>
              </a:rPr>
              <a:t>하지만 설명하기 너무 힘드니 생략</a:t>
            </a:r>
            <a:endParaRPr lang="ko-KR" altLang="en-US" dirty="0">
              <a:latin typeface="+mn-ea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22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erebii.net/art/th/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27" y="1445410"/>
            <a:ext cx="13335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erebii.net/art/th/6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7" y="1712110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3428684"/>
            <a:ext cx="1333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erebii.net/art/th/645-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1325766"/>
            <a:ext cx="13335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serebii.net/art/th/48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1325766"/>
            <a:ext cx="13335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rebii.net/art/th/1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2819084"/>
            <a:ext cx="13335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serebii.net/art/th/423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252" y="2901638"/>
            <a:ext cx="1333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serebii.net/art/th/7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7" y="2682562"/>
            <a:ext cx="1333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serebii.net/art/th/66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27" y="4991528"/>
            <a:ext cx="1333500" cy="98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serebii.net/art/th/44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7" y="4572429"/>
            <a:ext cx="13335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05428" y="2638512"/>
            <a:ext cx="1328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200" dirty="0" smtClean="0"/>
              <a:t>VS</a:t>
            </a:r>
            <a:endParaRPr lang="ko-KR" altLang="en-US" sz="7200" dirty="0"/>
          </a:p>
        </p:txBody>
      </p:sp>
      <p:pic>
        <p:nvPicPr>
          <p:cNvPr id="15" name="Picture 16" descr="http://serebii.net/art/th/7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4674352"/>
            <a:ext cx="1333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serebii.net/art/th/479-w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5083927"/>
            <a:ext cx="1333500" cy="99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70916" y="1102407"/>
            <a:ext cx="3589234" cy="35719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94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erebii.net/art/th/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810333"/>
            <a:ext cx="13335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현재 상황 </a:t>
            </a:r>
            <a:r>
              <a:rPr lang="en-US" altLang="ko-KR" dirty="0" smtClean="0">
                <a:latin typeface="+mj-ea"/>
              </a:rPr>
              <a:t>(1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5580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326861" y="5938003"/>
            <a:ext cx="153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특성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위협</a:t>
            </a:r>
            <a:endParaRPr lang="ko-KR" altLang="en-US" dirty="0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197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내가 할 수 있는 것은 무엇인가</a:t>
            </a:r>
            <a:r>
              <a:rPr lang="en-US" altLang="ko-KR" dirty="0" smtClean="0">
                <a:latin typeface="+mj-ea"/>
              </a:rPr>
              <a:t>?</a:t>
            </a:r>
            <a:endParaRPr lang="ko-KR" altLang="en-US" dirty="0">
              <a:latin typeface="+mj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자신이 할 수 있는 것을 아는 것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선택지를 모르면 선택을 할 수 없다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24" y="4439807"/>
            <a:ext cx="6619100" cy="867131"/>
          </a:xfrm>
          <a:prstGeom prst="rect">
            <a:avLst/>
          </a:prstGeo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58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선택지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r>
              <a:rPr lang="ko-KR" altLang="en-US" dirty="0" smtClean="0">
                <a:latin typeface="+mn-ea"/>
              </a:rPr>
              <a:t>공격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기술사용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marL="457200" lvl="1" indent="0">
              <a:buNone/>
            </a:pPr>
            <a:r>
              <a:rPr lang="ko-KR" altLang="en-US" dirty="0" smtClean="0">
                <a:latin typeface="+mn-ea"/>
              </a:rPr>
              <a:t>누구에게</a:t>
            </a:r>
            <a:r>
              <a:rPr lang="en-US" altLang="ko-KR" dirty="0" smtClean="0">
                <a:latin typeface="+mn-ea"/>
              </a:rPr>
              <a:t>?</a:t>
            </a:r>
          </a:p>
          <a:p>
            <a:pPr marL="0" indent="0">
              <a:buNone/>
            </a:pPr>
            <a:endParaRPr lang="en-US" altLang="ko-KR" dirty="0">
              <a:latin typeface="+mn-ea"/>
            </a:endParaRPr>
          </a:p>
          <a:p>
            <a:pPr marL="0" indent="0">
              <a:buNone/>
            </a:pPr>
            <a:r>
              <a:rPr lang="ko-KR" altLang="en-US" dirty="0" smtClean="0">
                <a:latin typeface="+mn-ea"/>
              </a:rPr>
              <a:t>교체</a:t>
            </a:r>
            <a:endParaRPr lang="en-US" altLang="ko-KR" dirty="0" smtClean="0">
              <a:latin typeface="+mn-ea"/>
            </a:endParaRPr>
          </a:p>
          <a:p>
            <a:pPr marL="457200" lvl="1" indent="0">
              <a:buNone/>
            </a:pPr>
            <a:r>
              <a:rPr lang="ko-KR" altLang="en-US" dirty="0" smtClean="0">
                <a:latin typeface="+mn-ea"/>
              </a:rPr>
              <a:t>누구로</a:t>
            </a:r>
            <a:r>
              <a:rPr lang="en-US" altLang="ko-KR" dirty="0" smtClean="0">
                <a:latin typeface="+mn-ea"/>
              </a:rPr>
              <a:t>?</a:t>
            </a:r>
          </a:p>
          <a:p>
            <a:pPr marL="0" indent="0">
              <a:buNone/>
            </a:pPr>
            <a:endParaRPr lang="en-US" altLang="ko-KR" dirty="0" smtClean="0">
              <a:latin typeface="+mn-ea"/>
            </a:endParaRPr>
          </a:p>
          <a:p>
            <a:pPr marL="0" indent="0">
              <a:buNone/>
            </a:pPr>
            <a:r>
              <a:rPr lang="ko-KR" altLang="en-US" dirty="0" err="1" smtClean="0">
                <a:latin typeface="+mn-ea"/>
              </a:rPr>
              <a:t>포켓몬이</a:t>
            </a:r>
            <a:r>
              <a:rPr lang="ko-KR" altLang="en-US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2</a:t>
            </a:r>
            <a:r>
              <a:rPr lang="ko-KR" altLang="en-US" dirty="0" smtClean="0">
                <a:latin typeface="+mn-ea"/>
              </a:rPr>
              <a:t>마리라 선택지는 제곱</a:t>
            </a:r>
            <a:endParaRPr lang="en-US" altLang="ko-KR" dirty="0">
              <a:latin typeface="+mn-ea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59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크레세리아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(</a:t>
            </a:r>
            <a:r>
              <a:rPr lang="ko-KR" altLang="en-US" dirty="0" err="1" smtClean="0"/>
              <a:t>멘탈허브</a:t>
            </a:r>
            <a:r>
              <a:rPr lang="ko-KR" altLang="en-US" dirty="0" smtClean="0"/>
              <a:t> 차분 </a:t>
            </a:r>
            <a:r>
              <a:rPr lang="en-US" altLang="ko-KR" dirty="0" smtClean="0"/>
              <a:t>H252 D252)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 err="1" smtClean="0"/>
              <a:t>사이코키네시스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리자몽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개굴닌자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냉동빔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리자몽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개굴닌자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도우미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랜드로스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트릭룸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필드 전체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교체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뽀록나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전룡</a:t>
            </a:r>
            <a:endParaRPr lang="ko-KR" altLang="en-US" dirty="0"/>
          </a:p>
        </p:txBody>
      </p:sp>
      <p:pic>
        <p:nvPicPr>
          <p:cNvPr id="4" name="Picture 10" descr="http://serebii.net/art/th/48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572" y="3273895"/>
            <a:ext cx="2238997" cy="241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47331" y="5957956"/>
            <a:ext cx="1649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smtClean="0"/>
              <a:t>8</a:t>
            </a:r>
            <a:r>
              <a:rPr lang="ko-KR" altLang="en-US" sz="4000" dirty="0" smtClean="0"/>
              <a:t>가지</a:t>
            </a:r>
            <a:endParaRPr lang="ko-KR" altLang="en-US" sz="400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196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랜드로스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구애스카프 고집 </a:t>
            </a:r>
            <a:r>
              <a:rPr lang="en-US" altLang="ko-KR" dirty="0" smtClean="0"/>
              <a:t>A252 S252)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 smtClean="0"/>
              <a:t>지진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전체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스톤샤워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적 전체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유턴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리자몽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개굴닌자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엄청난힘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리자몽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개굴닌자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교체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뽀록나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전룡</a:t>
            </a:r>
            <a:endParaRPr lang="ko-KR" altLang="en-US" dirty="0"/>
          </a:p>
        </p:txBody>
      </p:sp>
      <p:pic>
        <p:nvPicPr>
          <p:cNvPr id="4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593" y="2992197"/>
            <a:ext cx="2091969" cy="257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47331" y="5957956"/>
            <a:ext cx="1649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smtClean="0"/>
              <a:t>8</a:t>
            </a:r>
            <a:r>
              <a:rPr lang="ko-KR" altLang="en-US" sz="4000" dirty="0" smtClean="0"/>
              <a:t>가지</a:t>
            </a:r>
            <a:endParaRPr lang="ko-KR" altLang="en-US" sz="400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27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선택지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크레세리아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가지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×</a:t>
            </a:r>
          </a:p>
          <a:p>
            <a:pPr marL="0" indent="0">
              <a:buNone/>
            </a:pPr>
            <a:r>
              <a:rPr lang="ko-KR" altLang="en-US" dirty="0" err="1" smtClean="0"/>
              <a:t>랜드로스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가지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－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둘 다 </a:t>
            </a:r>
            <a:r>
              <a:rPr lang="ko-KR" altLang="en-US" dirty="0" err="1" smtClean="0"/>
              <a:t>뽀록나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전룡으로</a:t>
            </a:r>
            <a:r>
              <a:rPr lang="ko-KR" altLang="en-US" dirty="0" smtClean="0"/>
              <a:t> 교체 </a:t>
            </a:r>
            <a:r>
              <a:rPr lang="en-US" altLang="ko-KR" dirty="0" smtClean="0"/>
              <a:t>(2</a:t>
            </a:r>
            <a:r>
              <a:rPr lang="ko-KR" altLang="en-US" dirty="0" smtClean="0"/>
              <a:t>가지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r>
              <a:rPr lang="ko-KR" altLang="en-US" dirty="0" smtClean="0"/>
              <a:t>＝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62</a:t>
            </a:r>
            <a:r>
              <a:rPr lang="ko-KR" altLang="en-US" dirty="0" smtClean="0"/>
              <a:t>가지</a:t>
            </a:r>
            <a:endParaRPr lang="en-US" altLang="ko-KR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5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제한시간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한 턴에 </a:t>
            </a:r>
            <a:r>
              <a:rPr lang="en-US" altLang="ko-KR" dirty="0" smtClean="0"/>
              <a:t>60</a:t>
            </a:r>
            <a:r>
              <a:rPr lang="ko-KR" altLang="en-US" dirty="0" smtClean="0"/>
              <a:t>초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겁나 빡빡함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전수탐색 당연히 안되죠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빠른 판단을 위한 훈련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333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처음은 </a:t>
            </a:r>
            <a:r>
              <a:rPr lang="en-US" altLang="ko-KR" dirty="0" smtClean="0"/>
              <a:t>Greedy</a:t>
            </a:r>
            <a:r>
              <a:rPr lang="ko-KR" altLang="en-US" dirty="0" smtClean="0"/>
              <a:t>하게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02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랜드로스</a:t>
            </a:r>
            <a:r>
              <a:rPr lang="en-US" altLang="ko-KR" dirty="0" smtClean="0"/>
              <a:t>:</a:t>
            </a:r>
            <a:r>
              <a:rPr lang="ko-KR" altLang="en-US" dirty="0" err="1" smtClean="0"/>
              <a:t>스톤샤워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 err="1" smtClean="0"/>
              <a:t>리자몽이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HP</a:t>
            </a:r>
            <a:r>
              <a:rPr lang="ko-KR" altLang="en-US" dirty="0" smtClean="0"/>
              <a:t>에 </a:t>
            </a:r>
            <a:r>
              <a:rPr lang="ko-KR" altLang="en-US" dirty="0" err="1" smtClean="0"/>
              <a:t>노력치를</a:t>
            </a:r>
            <a:r>
              <a:rPr lang="ko-KR" altLang="en-US" dirty="0" smtClean="0"/>
              <a:t> 주지 않았다면 확정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주었다면 </a:t>
            </a:r>
            <a:r>
              <a:rPr lang="en-US" altLang="ko-KR" dirty="0" smtClean="0"/>
              <a:t>94~110% </a:t>
            </a:r>
            <a:r>
              <a:rPr lang="ko-KR" altLang="en-US" dirty="0" smtClean="0"/>
              <a:t>대미지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난수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메가리자몽</a:t>
            </a:r>
            <a:r>
              <a:rPr lang="en-US" altLang="ko-KR" dirty="0" smtClean="0"/>
              <a:t>Y</a:t>
            </a:r>
            <a:r>
              <a:rPr lang="ko-KR" altLang="en-US" dirty="0" smtClean="0"/>
              <a:t>도 마찬가지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메가리자몽</a:t>
            </a:r>
            <a:r>
              <a:rPr lang="en-US" altLang="ko-KR" dirty="0" smtClean="0"/>
              <a:t>X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HP </a:t>
            </a:r>
            <a:r>
              <a:rPr lang="ko-KR" altLang="en-US" dirty="0" err="1" smtClean="0"/>
              <a:t>풀투자시</a:t>
            </a:r>
            <a:r>
              <a:rPr lang="ko-KR" altLang="en-US" dirty="0" smtClean="0"/>
              <a:t> </a:t>
            </a:r>
            <a:r>
              <a:rPr lang="en-US" altLang="ko-KR" dirty="0"/>
              <a:t>35~41% (</a:t>
            </a:r>
            <a:r>
              <a:rPr lang="ko-KR" altLang="en-US" dirty="0"/>
              <a:t>확정</a:t>
            </a:r>
            <a:r>
              <a:rPr lang="en-US" altLang="ko-KR" dirty="0"/>
              <a:t>3</a:t>
            </a:r>
            <a:r>
              <a:rPr lang="ko-KR" altLang="en-US" dirty="0"/>
              <a:t>타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개굴닌자에게는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37~44%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337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크레세리아</a:t>
            </a:r>
            <a:r>
              <a:rPr lang="en-US" altLang="ko-KR" dirty="0" smtClean="0"/>
              <a:t>:</a:t>
            </a:r>
            <a:r>
              <a:rPr lang="ko-KR" altLang="en-US" dirty="0" smtClean="0"/>
              <a:t>도우미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 err="1" smtClean="0"/>
              <a:t>리자몽이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HP</a:t>
            </a:r>
            <a:r>
              <a:rPr lang="ko-KR" altLang="en-US" dirty="0" smtClean="0"/>
              <a:t>에 </a:t>
            </a:r>
            <a:r>
              <a:rPr lang="ko-KR" altLang="en-US" dirty="0" err="1" smtClean="0"/>
              <a:t>노력치를</a:t>
            </a:r>
            <a:r>
              <a:rPr lang="ko-KR" altLang="en-US" dirty="0" smtClean="0"/>
              <a:t> 주지 않았다면 확정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주었다면 </a:t>
            </a:r>
            <a:r>
              <a:rPr lang="en-US" altLang="ko-KR" dirty="0" smtClean="0"/>
              <a:t>94~110% </a:t>
            </a:r>
            <a:r>
              <a:rPr lang="ko-KR" altLang="en-US" dirty="0" smtClean="0"/>
              <a:t>대미지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난수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메가리자몽</a:t>
            </a:r>
            <a:r>
              <a:rPr lang="en-US" altLang="ko-KR" dirty="0" smtClean="0"/>
              <a:t>Y</a:t>
            </a:r>
            <a:r>
              <a:rPr lang="ko-KR" altLang="en-US" dirty="0" smtClean="0"/>
              <a:t>도 마찬가지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메가리자몽</a:t>
            </a:r>
            <a:r>
              <a:rPr lang="en-US" altLang="ko-KR" dirty="0" smtClean="0"/>
              <a:t>X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HP </a:t>
            </a:r>
            <a:r>
              <a:rPr lang="ko-KR" altLang="en-US" dirty="0" err="1" smtClean="0"/>
              <a:t>풀투자시</a:t>
            </a:r>
            <a:r>
              <a:rPr lang="ko-KR" altLang="en-US" dirty="0" smtClean="0"/>
              <a:t> </a:t>
            </a:r>
            <a:r>
              <a:rPr lang="en-US" altLang="ko-KR" dirty="0" smtClean="0"/>
              <a:t>35~41% (</a:t>
            </a:r>
            <a:r>
              <a:rPr lang="ko-KR" altLang="en-US" dirty="0" smtClean="0"/>
              <a:t>확정</a:t>
            </a:r>
            <a:r>
              <a:rPr lang="en-US" altLang="ko-KR" dirty="0" smtClean="0"/>
              <a:t>3</a:t>
            </a:r>
            <a:r>
              <a:rPr lang="ko-KR" altLang="en-US" dirty="0" smtClean="0"/>
              <a:t>타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개굴닌자에게는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37~44%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89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크레세리아</a:t>
            </a:r>
            <a:r>
              <a:rPr lang="en-US" altLang="ko-KR" dirty="0" smtClean="0"/>
              <a:t>:</a:t>
            </a:r>
            <a:r>
              <a:rPr lang="ko-KR" altLang="en-US" dirty="0" smtClean="0"/>
              <a:t>도우미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 err="1" smtClean="0"/>
              <a:t>리자몽이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HP</a:t>
            </a:r>
            <a:r>
              <a:rPr lang="ko-KR" altLang="en-US" dirty="0" smtClean="0"/>
              <a:t>에 </a:t>
            </a:r>
            <a:r>
              <a:rPr lang="ko-KR" altLang="en-US" dirty="0" err="1" smtClean="0"/>
              <a:t>노력치를</a:t>
            </a:r>
            <a:r>
              <a:rPr lang="ko-KR" altLang="en-US" dirty="0" smtClean="0"/>
              <a:t> 주지 않았다면 확정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주었다면 </a:t>
            </a:r>
            <a:r>
              <a:rPr lang="en-US" altLang="ko-KR" dirty="0" smtClean="0">
                <a:solidFill>
                  <a:srgbClr val="FF0000"/>
                </a:solidFill>
              </a:rPr>
              <a:t>141~165%</a:t>
            </a:r>
            <a:r>
              <a:rPr lang="en-US" altLang="ko-KR" dirty="0" smtClean="0"/>
              <a:t> </a:t>
            </a:r>
            <a:r>
              <a:rPr lang="ko-KR" altLang="en-US" dirty="0" smtClean="0"/>
              <a:t>대미지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확정</a:t>
            </a:r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</a:rPr>
              <a:t>타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메가리자몽</a:t>
            </a:r>
            <a:r>
              <a:rPr lang="en-US" altLang="ko-KR" dirty="0" smtClean="0"/>
              <a:t>Y</a:t>
            </a:r>
            <a:r>
              <a:rPr lang="ko-KR" altLang="en-US" dirty="0" smtClean="0"/>
              <a:t>도 마찬가지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메가리자몽</a:t>
            </a:r>
            <a:r>
              <a:rPr lang="en-US" altLang="ko-KR" dirty="0" smtClean="0"/>
              <a:t>X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HP </a:t>
            </a:r>
            <a:r>
              <a:rPr lang="ko-KR" altLang="en-US" dirty="0" err="1" smtClean="0"/>
              <a:t>풀투자시</a:t>
            </a:r>
            <a:r>
              <a:rPr lang="ko-KR" altLang="en-US" dirty="0" smtClean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52~61%</a:t>
            </a:r>
            <a:r>
              <a:rPr lang="en-US" altLang="ko-KR" dirty="0" smtClean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확정</a:t>
            </a:r>
            <a:r>
              <a:rPr lang="en-US" altLang="ko-KR" dirty="0">
                <a:solidFill>
                  <a:srgbClr val="FF0000"/>
                </a:solidFill>
              </a:rPr>
              <a:t>2</a:t>
            </a:r>
            <a:r>
              <a:rPr lang="ko-KR" altLang="en-US" dirty="0" smtClean="0">
                <a:solidFill>
                  <a:srgbClr val="FF0000"/>
                </a:solidFill>
              </a:rPr>
              <a:t>타</a:t>
            </a:r>
            <a:r>
              <a:rPr lang="en-US" altLang="ko-KR" dirty="0">
                <a:solidFill>
                  <a:srgbClr val="FF0000"/>
                </a:solidFill>
              </a:rPr>
              <a:t>)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개굴닌자에게는</a:t>
            </a:r>
            <a:r>
              <a:rPr lang="ko-KR" altLang="en-US" dirty="0" smtClean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55~66%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28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도우미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스톤샤워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적의 주력 딜러인 </a:t>
            </a:r>
            <a:r>
              <a:rPr lang="ko-KR" altLang="en-US" dirty="0" err="1" smtClean="0"/>
              <a:t>리자몽을</a:t>
            </a:r>
            <a:r>
              <a:rPr lang="ko-KR" altLang="en-US" dirty="0" smtClean="0"/>
              <a:t> 배제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최고의 광역 대미지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개굴닌자에게</a:t>
            </a:r>
            <a:r>
              <a:rPr lang="ko-KR" altLang="en-US" dirty="0" smtClean="0"/>
              <a:t> </a:t>
            </a:r>
            <a:r>
              <a:rPr lang="en-US" altLang="ko-KR" dirty="0" smtClean="0"/>
              <a:t>30% </a:t>
            </a:r>
            <a:r>
              <a:rPr lang="ko-KR" altLang="en-US" dirty="0" smtClean="0"/>
              <a:t>확률로 </a:t>
            </a:r>
            <a:r>
              <a:rPr lang="ko-KR" altLang="en-US" dirty="0" err="1" smtClean="0"/>
              <a:t>풀죽음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그럼 그냥 쓰면 되지 않느냐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61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비판적 사고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하지만 뭔가 문제가 있지 않을까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35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당연한 얘기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 smtClean="0"/>
              <a:t>상대도 저게 좋은걸 안다</a:t>
            </a:r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306" y="3265747"/>
            <a:ext cx="4087694" cy="304615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344" y="3336441"/>
            <a:ext cx="3943350" cy="2907091"/>
          </a:xfrm>
          <a:prstGeom prst="rect">
            <a:avLst/>
          </a:prstGeom>
        </p:spPr>
      </p:pic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055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가정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리자몽의</a:t>
            </a:r>
            <a:r>
              <a:rPr lang="ko-KR" altLang="en-US" dirty="0" smtClean="0"/>
              <a:t> 소지아이템은 </a:t>
            </a:r>
            <a:r>
              <a:rPr lang="ko-KR" altLang="en-US" dirty="0" err="1" smtClean="0"/>
              <a:t>리자몽나이트</a:t>
            </a:r>
            <a:r>
              <a:rPr lang="en-US" altLang="ko-KR" dirty="0" smtClean="0"/>
              <a:t>Y</a:t>
            </a:r>
          </a:p>
          <a:p>
            <a:pPr marL="457200" lvl="1" indent="0">
              <a:buNone/>
            </a:pPr>
            <a:r>
              <a:rPr lang="ko-KR" altLang="en-US" dirty="0" smtClean="0"/>
              <a:t>겁쟁이 </a:t>
            </a:r>
            <a:r>
              <a:rPr lang="en-US" altLang="ko-KR" dirty="0" smtClean="0"/>
              <a:t>/ C252 S252</a:t>
            </a:r>
          </a:p>
          <a:p>
            <a:pPr marL="457200" lvl="1" indent="0">
              <a:buNone/>
            </a:pPr>
            <a:r>
              <a:rPr lang="ko-KR" altLang="en-US" dirty="0" smtClean="0"/>
              <a:t>열풍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오버히트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솔라빔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smtClean="0"/>
              <a:t>방어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개굴닌자의</a:t>
            </a:r>
            <a:r>
              <a:rPr lang="ko-KR" altLang="en-US" dirty="0" smtClean="0"/>
              <a:t> 소지아이템은 </a:t>
            </a:r>
            <a:r>
              <a:rPr lang="ko-KR" altLang="en-US" dirty="0" err="1" smtClean="0"/>
              <a:t>생명의구슬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천진난만 </a:t>
            </a:r>
            <a:r>
              <a:rPr lang="en-US" altLang="ko-KR" dirty="0" smtClean="0"/>
              <a:t>/ A252 S252</a:t>
            </a:r>
          </a:p>
          <a:p>
            <a:pPr marL="457200" lvl="1" indent="0">
              <a:buNone/>
            </a:pPr>
            <a:r>
              <a:rPr lang="ko-KR" altLang="en-US" dirty="0" err="1" smtClean="0"/>
              <a:t>냉동빔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안다리걸기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더스트슈트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smtClean="0"/>
              <a:t>방어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5412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턴 순서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구애스카프 </a:t>
            </a:r>
            <a:r>
              <a:rPr lang="ko-KR" altLang="en-US" dirty="0" err="1" smtClean="0"/>
              <a:t>랜드로스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개굴닌자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리자몽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일반 </a:t>
            </a:r>
            <a:r>
              <a:rPr lang="ko-KR" altLang="en-US" dirty="0" err="1" smtClean="0"/>
              <a:t>랜드로스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크레세리아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016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리자몽</a:t>
            </a:r>
            <a:r>
              <a:rPr lang="en-US" altLang="ko-KR" dirty="0" smtClean="0"/>
              <a:t>:</a:t>
            </a:r>
            <a:r>
              <a:rPr lang="ko-KR" altLang="en-US" dirty="0" smtClean="0"/>
              <a:t>방어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주력 딜러인 </a:t>
            </a:r>
            <a:r>
              <a:rPr lang="ko-KR" altLang="en-US" dirty="0" err="1" smtClean="0"/>
              <a:t>리자몽을</a:t>
            </a:r>
            <a:r>
              <a:rPr lang="ko-KR" altLang="en-US" dirty="0" smtClean="0"/>
              <a:t> 보호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랜드로스를</a:t>
            </a:r>
            <a:r>
              <a:rPr lang="ko-KR" altLang="en-US" dirty="0" smtClean="0"/>
              <a:t> 치울 수단이 있다면 매우 유효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685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개굴닌자</a:t>
            </a:r>
            <a:r>
              <a:rPr lang="en-US" altLang="ko-KR" dirty="0" smtClean="0"/>
              <a:t>:</a:t>
            </a:r>
            <a:r>
              <a:rPr lang="ko-KR" altLang="en-US" dirty="0" err="1" smtClean="0"/>
              <a:t>냉동빔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랜드로스가</a:t>
            </a:r>
            <a:r>
              <a:rPr lang="ko-KR" altLang="en-US" dirty="0" smtClean="0"/>
              <a:t> 확정 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8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시뮬레이션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5424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erebii.net/art/th/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810333"/>
            <a:ext cx="13335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현재 상황 </a:t>
            </a:r>
            <a:r>
              <a:rPr lang="en-US" altLang="ko-KR" dirty="0" smtClean="0">
                <a:latin typeface="+mj-ea"/>
              </a:rPr>
              <a:t>(1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5580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326861" y="5938003"/>
            <a:ext cx="153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특성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위협</a:t>
            </a:r>
            <a:endParaRPr lang="ko-KR" altLang="en-US" dirty="0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9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메가진화</a:t>
            </a:r>
            <a:endParaRPr lang="ko-KR" altLang="en-US" dirty="0"/>
          </a:p>
        </p:txBody>
      </p:sp>
      <p:pic>
        <p:nvPicPr>
          <p:cNvPr id="10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755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쾌청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가뭄</a:t>
            </a:r>
            <a:endParaRPr lang="ko-KR" altLang="en-US" dirty="0"/>
          </a:p>
        </p:txBody>
      </p:sp>
      <p:pic>
        <p:nvPicPr>
          <p:cNvPr id="10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11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56515" y="5857658"/>
            <a:ext cx="1170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/>
              <a:t>도우미</a:t>
            </a:r>
            <a:endParaRPr lang="ko-KR" altLang="en-US"/>
          </a:p>
        </p:txBody>
      </p:sp>
      <p:cxnSp>
        <p:nvCxnSpPr>
          <p:cNvPr id="14" name="구부러진 연결선 13"/>
          <p:cNvCxnSpPr>
            <a:stCxn id="3" idx="0"/>
            <a:endCxn id="2" idx="0"/>
          </p:cNvCxnSpPr>
          <p:nvPr/>
        </p:nvCxnSpPr>
        <p:spPr>
          <a:xfrm rot="5400000" flipH="1" flipV="1">
            <a:off x="3052515" y="2497567"/>
            <a:ext cx="131981" cy="1953206"/>
          </a:xfrm>
          <a:prstGeom prst="curvedConnector3">
            <a:avLst>
              <a:gd name="adj1" fmla="val 428607"/>
            </a:avLst>
          </a:prstGeom>
          <a:ln>
            <a:solidFill>
              <a:schemeClr val="accent2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38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85786" y="2025558"/>
            <a:ext cx="1162228" cy="1047751"/>
          </a:xfrm>
          <a:prstGeom prst="rect">
            <a:avLst/>
          </a:prstGeom>
          <a:solidFill>
            <a:srgbClr val="5B9BD5">
              <a:alpha val="4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043832" y="1458232"/>
            <a:ext cx="919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방어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73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43832" y="1458232"/>
            <a:ext cx="919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방어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415716" y="5961108"/>
            <a:ext cx="1358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스톤샤워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5614587" y="1857577"/>
            <a:ext cx="529839" cy="155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973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65942" y="1477501"/>
            <a:ext cx="2356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/>
              <a:t>변환자재</a:t>
            </a:r>
            <a:r>
              <a:rPr lang="en-US" altLang="ko-KR" dirty="0" smtClean="0"/>
              <a:t>: </a:t>
            </a:r>
            <a:r>
              <a:rPr lang="ko-KR" altLang="en-US" dirty="0" smtClean="0"/>
              <a:t>얼음타입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415716" y="5961108"/>
            <a:ext cx="1358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스톤샤워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5614587" y="1857577"/>
            <a:ext cx="529839" cy="1552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774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84881" y="1514529"/>
            <a:ext cx="919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냉동빔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556722" y="5809810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680636" y="6145774"/>
            <a:ext cx="828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기절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614587" y="1857577"/>
            <a:ext cx="435835" cy="1634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44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ㅈㅁ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이 뒤에 </a:t>
            </a:r>
            <a:r>
              <a:rPr lang="ko-KR" altLang="en-US" dirty="0" err="1" smtClean="0"/>
              <a:t>랜드로스</a:t>
            </a:r>
            <a:r>
              <a:rPr lang="ko-KR" altLang="en-US" dirty="0" smtClean="0"/>
              <a:t> 대신 </a:t>
            </a:r>
            <a:r>
              <a:rPr lang="ko-KR" altLang="en-US" dirty="0" err="1" smtClean="0"/>
              <a:t>전룡이나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뽀록나가</a:t>
            </a:r>
            <a:r>
              <a:rPr lang="ko-KR" altLang="en-US" dirty="0" smtClean="0"/>
              <a:t> 나감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뽀록나가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나가는건</a:t>
            </a:r>
            <a:r>
              <a:rPr lang="ko-KR" altLang="en-US" dirty="0" smtClean="0"/>
              <a:t> 자살행위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전룡이</a:t>
            </a:r>
            <a:r>
              <a:rPr lang="ko-KR" altLang="en-US" dirty="0" smtClean="0"/>
              <a:t> 나가도 쉽지 않음 </a:t>
            </a:r>
            <a:r>
              <a:rPr lang="en-US" altLang="ko-KR" dirty="0" smtClean="0"/>
              <a:t>(</a:t>
            </a:r>
            <a:r>
              <a:rPr lang="ko-KR" altLang="en-US" dirty="0" smtClean="0"/>
              <a:t>나중에 따로 설명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11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방어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냉동빔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그렇다면 저 수에 대응하는 수는 뭐가 좋을까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3379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유턴</a:t>
            </a:r>
            <a:r>
              <a:rPr lang="en-US" altLang="ko-KR" dirty="0" smtClean="0"/>
              <a:t>(</a:t>
            </a:r>
            <a:r>
              <a:rPr lang="ja-JP" altLang="en-US" dirty="0"/>
              <a:t>とんぼがえ</a:t>
            </a:r>
            <a:r>
              <a:rPr lang="ja-JP" altLang="en-US" dirty="0" smtClean="0"/>
              <a:t>り</a:t>
            </a:r>
            <a:r>
              <a:rPr lang="en-US" altLang="ja-JP" dirty="0" smtClean="0"/>
              <a:t>, </a:t>
            </a:r>
            <a:r>
              <a:rPr lang="en-US" altLang="ko-KR" dirty="0" smtClean="0"/>
              <a:t>U-Turn)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타입</a:t>
            </a:r>
            <a:r>
              <a:rPr lang="en-US" altLang="ko-KR" dirty="0" smtClean="0"/>
              <a:t>: </a:t>
            </a:r>
            <a:r>
              <a:rPr lang="ko-KR" altLang="en-US" dirty="0" smtClean="0"/>
              <a:t>벌레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분류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물리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위력</a:t>
            </a:r>
            <a:r>
              <a:rPr lang="en-US" altLang="ko-KR" dirty="0" smtClean="0"/>
              <a:t>: 70</a:t>
            </a:r>
          </a:p>
          <a:p>
            <a:pPr marL="0" indent="0">
              <a:buNone/>
            </a:pPr>
            <a:r>
              <a:rPr lang="ko-KR" altLang="en-US" dirty="0" smtClean="0"/>
              <a:t>명중</a:t>
            </a:r>
            <a:r>
              <a:rPr lang="en-US" altLang="ko-KR" dirty="0" smtClean="0"/>
              <a:t>: 100</a:t>
            </a:r>
          </a:p>
          <a:p>
            <a:pPr marL="0" indent="0">
              <a:buNone/>
            </a:pPr>
            <a:r>
              <a:rPr lang="en-US" altLang="ko-KR" dirty="0" smtClean="0"/>
              <a:t>PP: 20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>
                <a:solidFill>
                  <a:srgbClr val="FF0000"/>
                </a:solidFill>
              </a:rPr>
              <a:t>공격 후 아군 </a:t>
            </a:r>
            <a:r>
              <a:rPr lang="ko-KR" altLang="en-US" dirty="0" err="1">
                <a:solidFill>
                  <a:srgbClr val="FF0000"/>
                </a:solidFill>
              </a:rPr>
              <a:t>포켓몬과</a:t>
            </a:r>
            <a:r>
              <a:rPr lang="ko-KR" altLang="en-US" dirty="0">
                <a:solidFill>
                  <a:srgbClr val="FF0000"/>
                </a:solidFill>
              </a:rPr>
              <a:t> 교체한다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787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랜드로스</a:t>
            </a:r>
            <a:r>
              <a:rPr lang="en-US" altLang="ko-KR" dirty="0"/>
              <a:t>:</a:t>
            </a:r>
            <a:r>
              <a:rPr lang="ko-KR" altLang="en-US" dirty="0" smtClean="0"/>
              <a:t>유턴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공격은 하지만 </a:t>
            </a:r>
            <a:r>
              <a:rPr lang="ko-KR" altLang="en-US" dirty="0" err="1" smtClean="0"/>
              <a:t>냉동빔을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안맞고</a:t>
            </a:r>
            <a:r>
              <a:rPr lang="ko-KR" altLang="en-US" dirty="0" smtClean="0"/>
              <a:t> 도망간다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상대가 교체하면 </a:t>
            </a:r>
            <a:r>
              <a:rPr lang="ko-KR" altLang="en-US" dirty="0" err="1" smtClean="0"/>
              <a:t>뭘로</a:t>
            </a:r>
            <a:r>
              <a:rPr lang="ko-KR" altLang="en-US" dirty="0" smtClean="0"/>
              <a:t> 바꾸는지 보고 교체한다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리자몽의</a:t>
            </a:r>
            <a:r>
              <a:rPr lang="ko-KR" altLang="en-US" dirty="0" smtClean="0"/>
              <a:t> 방어여부도 미리 본다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>
                <a:solidFill>
                  <a:srgbClr val="FF0000"/>
                </a:solidFill>
              </a:rPr>
              <a:t>개굴닌자에게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92~108% </a:t>
            </a:r>
            <a:r>
              <a:rPr lang="ko-KR" altLang="en-US" dirty="0" smtClean="0">
                <a:solidFill>
                  <a:srgbClr val="FF0000"/>
                </a:solidFill>
              </a:rPr>
              <a:t>대미지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435" y="1440233"/>
            <a:ext cx="5476875" cy="3943350"/>
          </a:xfrm>
          <a:prstGeom prst="rect">
            <a:avLst/>
          </a:prstGeom>
        </p:spPr>
      </p:pic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09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크레세리아</a:t>
            </a:r>
            <a:r>
              <a:rPr lang="en-US" altLang="ko-KR" dirty="0" smtClean="0"/>
              <a:t>:</a:t>
            </a:r>
            <a:r>
              <a:rPr lang="ko-KR" altLang="en-US" dirty="0" smtClean="0"/>
              <a:t>도우미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개굴닌자</a:t>
            </a:r>
            <a:r>
              <a:rPr lang="ko-KR" altLang="en-US" dirty="0" smtClean="0"/>
              <a:t> 확정 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이외의 </a:t>
            </a:r>
            <a:r>
              <a:rPr lang="ko-KR" altLang="en-US" dirty="0" err="1" smtClean="0"/>
              <a:t>메리트는</a:t>
            </a:r>
            <a:r>
              <a:rPr lang="ko-KR" altLang="en-US" dirty="0" smtClean="0"/>
              <a:t> 없음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61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타입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에스퍼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분류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변화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우선도</a:t>
            </a:r>
            <a:r>
              <a:rPr lang="en-US" altLang="ko-KR" dirty="0" smtClean="0"/>
              <a:t>: -7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5</a:t>
            </a:r>
            <a:r>
              <a:rPr lang="ko-KR" altLang="en-US" dirty="0"/>
              <a:t>턴 동안 선공과 </a:t>
            </a:r>
            <a:r>
              <a:rPr lang="ko-KR" altLang="en-US" dirty="0" err="1"/>
              <a:t>후공을</a:t>
            </a:r>
            <a:r>
              <a:rPr lang="ko-KR" altLang="en-US" dirty="0"/>
              <a:t> </a:t>
            </a:r>
            <a:r>
              <a:rPr lang="ko-KR" altLang="en-US" dirty="0" smtClean="0"/>
              <a:t>역전시킨다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스피드 역순으로 행</a:t>
            </a:r>
            <a:r>
              <a:rPr lang="ko-KR" altLang="en-US" dirty="0"/>
              <a:t>동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908953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26" y="2641820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스피드</a:t>
            </a:r>
            <a:endParaRPr lang="ko-KR" altLang="en-US" dirty="0"/>
          </a:p>
        </p:txBody>
      </p:sp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866" y="2908520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4454178"/>
            <a:ext cx="1333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serebii.net/art/th/645-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75" y="2351260"/>
            <a:ext cx="1333500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serebii.net/art/th/48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2351260"/>
            <a:ext cx="133350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://serebii.net/art/th/18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1" y="3844578"/>
            <a:ext cx="13335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09898" y="1981928"/>
            <a:ext cx="100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81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399025" y="1981928"/>
            <a:ext cx="914400" cy="37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214</a:t>
            </a:r>
            <a:endParaRPr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46368" y="5802595"/>
            <a:ext cx="1131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54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346696" y="5802595"/>
            <a:ext cx="1019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31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808332" y="3852427"/>
            <a:ext cx="572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191</a:t>
            </a:r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005112" y="3852427"/>
            <a:ext cx="1038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167</a:t>
            </a:r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2888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크레세리아</a:t>
            </a:r>
            <a:r>
              <a:rPr lang="en-US" altLang="ko-KR" dirty="0" smtClean="0"/>
              <a:t>:</a:t>
            </a:r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다음 턴의 </a:t>
            </a:r>
            <a:r>
              <a:rPr lang="ko-KR" altLang="en-US" dirty="0" err="1" smtClean="0"/>
              <a:t>선공권</a:t>
            </a:r>
            <a:r>
              <a:rPr lang="ko-KR" altLang="en-US" dirty="0" smtClean="0"/>
              <a:t> 확보</a:t>
            </a: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246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유턴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어찌 되나 함 봅시다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93315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erebii.net/art/th/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810333"/>
            <a:ext cx="13335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현재 상황 </a:t>
            </a:r>
            <a:r>
              <a:rPr lang="en-US" altLang="ko-KR" dirty="0" smtClean="0">
                <a:latin typeface="+mj-ea"/>
              </a:rPr>
              <a:t>(1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5580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326861" y="5938003"/>
            <a:ext cx="153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특성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위협</a:t>
            </a:r>
            <a:endParaRPr lang="ko-KR" altLang="en-US" dirty="0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88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메가진화</a:t>
            </a:r>
            <a:endParaRPr lang="ko-KR" altLang="en-US" dirty="0"/>
          </a:p>
        </p:txBody>
      </p:sp>
      <p:pic>
        <p:nvPicPr>
          <p:cNvPr id="10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58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쾌청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가뭄</a:t>
            </a:r>
            <a:endParaRPr lang="ko-KR" altLang="en-US" dirty="0"/>
          </a:p>
        </p:txBody>
      </p:sp>
      <p:pic>
        <p:nvPicPr>
          <p:cNvPr id="10" name="Picture 2" descr="http://serebii.net/art/th/6-m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55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85786" y="2025558"/>
            <a:ext cx="1162228" cy="1047751"/>
          </a:xfrm>
          <a:prstGeom prst="rect">
            <a:avLst/>
          </a:prstGeom>
          <a:solidFill>
            <a:srgbClr val="5B9BD5">
              <a:alpha val="4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043832" y="1458232"/>
            <a:ext cx="919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방어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312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 (</a:t>
            </a:r>
            <a:r>
              <a:rPr lang="ko-KR" altLang="en-US" dirty="0" err="1" smtClean="0">
                <a:latin typeface="+mj-ea"/>
              </a:rPr>
              <a:t>개굴닌자</a:t>
            </a:r>
            <a:r>
              <a:rPr lang="ko-KR" altLang="en-US" dirty="0" smtClean="0">
                <a:latin typeface="+mj-ea"/>
              </a:rPr>
              <a:t> 기절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6912" y="5961108"/>
            <a:ext cx="167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유턴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8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6" descr="http://serebii.net/art/th/59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139" y="2745020"/>
            <a:ext cx="1333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http://serebii.net/art/th/18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75" y="2135420"/>
            <a:ext cx="13335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 descr="http://serebii.net/art/th/4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798" y="1935963"/>
            <a:ext cx="1333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http://serebii.net/art/th/7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413" y="1716887"/>
            <a:ext cx="13335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8" descr="http://serebii.net/art/th/66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73" y="4025853"/>
            <a:ext cx="1333500" cy="98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0" descr="http://serebii.net/art/th/44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413" y="3606754"/>
            <a:ext cx="13335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3905428" y="2638512"/>
            <a:ext cx="1328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7200" dirty="0" smtClean="0"/>
              <a:t>VS</a:t>
            </a:r>
            <a:endParaRPr lang="ko-KR" altLang="en-US" sz="7200" dirty="0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117851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Case1-1</a:t>
            </a:r>
            <a:endParaRPr lang="ko-KR" altLang="en-US" dirty="0">
              <a:latin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05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995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>
                <a:latin typeface="+mj-ea"/>
              </a:rPr>
              <a:t>트릭룸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96694" y="5734228"/>
            <a:ext cx="12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244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>
                <a:latin typeface="+mj-ea"/>
              </a:rPr>
              <a:t>트릭룸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96694" y="5734228"/>
            <a:ext cx="12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30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Case1-1-1(2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http://serebii.net/art/th/66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259" y="1781758"/>
            <a:ext cx="1462966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518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ㅈㅁ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파이어로의 특성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질풍날개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>
                <a:solidFill>
                  <a:srgbClr val="FF0000"/>
                </a:solidFill>
              </a:rPr>
              <a:t>자신의 모든 비행 타입 기술에 우선도 </a:t>
            </a:r>
            <a:r>
              <a:rPr lang="en-US" altLang="ko-KR" dirty="0">
                <a:solidFill>
                  <a:srgbClr val="FF0000"/>
                </a:solidFill>
              </a:rPr>
              <a:t>+1</a:t>
            </a:r>
            <a:r>
              <a:rPr lang="ko-KR" altLang="en-US" dirty="0">
                <a:solidFill>
                  <a:srgbClr val="FF0000"/>
                </a:solidFill>
              </a:rPr>
              <a:t>이 붙는다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ko-KR" altLang="en-US" dirty="0" err="1" smtClean="0"/>
              <a:t>트릭룸이고</a:t>
            </a:r>
            <a:r>
              <a:rPr lang="ko-KR" altLang="en-US" dirty="0" smtClean="0"/>
              <a:t> 뭐고 다 없음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그리고 공포의 </a:t>
            </a:r>
            <a:r>
              <a:rPr lang="en-US" altLang="ko-KR" dirty="0" smtClean="0"/>
              <a:t>39420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뽀록나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난수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확정</a:t>
            </a:r>
            <a:r>
              <a:rPr lang="en-US" altLang="ko-KR" dirty="0" smtClean="0"/>
              <a:t>2</a:t>
            </a:r>
            <a:r>
              <a:rPr lang="ko-KR" altLang="en-US" dirty="0" smtClean="0"/>
              <a:t>타</a:t>
            </a:r>
            <a:endParaRPr lang="en-US" altLang="ko-KR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696164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가정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솔직히 저 둘이 같이 나오는 일은 많지 않음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랜드로스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전룡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로토무</a:t>
            </a:r>
            <a:r>
              <a:rPr lang="ko-KR" altLang="en-US" dirty="0" smtClean="0"/>
              <a:t> 등 카운터가 많음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아마 </a:t>
            </a:r>
            <a:r>
              <a:rPr lang="ko-KR" altLang="en-US" dirty="0" err="1" smtClean="0"/>
              <a:t>자살새는</a:t>
            </a:r>
            <a:r>
              <a:rPr lang="ko-KR" altLang="en-US" dirty="0" smtClean="0"/>
              <a:t> 나오지 않을 것이다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419072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Case1-1-2(2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http://serebii.net/art/th/44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135" y="1781758"/>
            <a:ext cx="1044956" cy="109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853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개이득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리자몽은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뽀록나가</a:t>
            </a:r>
            <a:r>
              <a:rPr lang="ko-KR" altLang="en-US" dirty="0" smtClean="0"/>
              <a:t> 선공 버섯포자로 재우고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크레세리아가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냉동빔으로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한카리아스</a:t>
            </a:r>
            <a:r>
              <a:rPr lang="ko-KR" altLang="en-US" dirty="0" smtClean="0"/>
              <a:t> 확정</a:t>
            </a:r>
            <a:r>
              <a:rPr lang="en-US" altLang="ko-KR" dirty="0" smtClean="0"/>
              <a:t>2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한카리아스는</a:t>
            </a:r>
            <a:r>
              <a:rPr lang="ko-KR" altLang="en-US" dirty="0" smtClean="0"/>
              <a:t> 유효한 공격기술이 없음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상대도 그걸 알기에 얘도 아마 </a:t>
            </a:r>
            <a:r>
              <a:rPr lang="ko-KR" altLang="en-US" dirty="0" err="1" smtClean="0"/>
              <a:t>안나올</a:t>
            </a:r>
            <a:r>
              <a:rPr lang="ko-KR" altLang="en-US" dirty="0" smtClean="0"/>
              <a:t> 것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87542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Case1-1-3(2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http://serebii.net/art/th/7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767" y="1748250"/>
            <a:ext cx="838051" cy="114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69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33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Not bad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리자몽은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뽀록나가</a:t>
            </a:r>
            <a:r>
              <a:rPr lang="ko-KR" altLang="en-US" dirty="0" smtClean="0"/>
              <a:t> 선공 버섯포자로 재우고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크레세리아가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사이코키네시스로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님피아를</a:t>
            </a:r>
            <a:r>
              <a:rPr lang="ko-KR" altLang="en-US" dirty="0" smtClean="0"/>
              <a:t> 공격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대미지가 크지는 않음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님피아의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하이퍼보이스는</a:t>
            </a:r>
            <a:r>
              <a:rPr lang="ko-KR" altLang="en-US" dirty="0" smtClean="0"/>
              <a:t> 위협적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크레세리아의</a:t>
            </a:r>
            <a:r>
              <a:rPr lang="ko-KR" altLang="en-US" dirty="0" smtClean="0"/>
              <a:t> 특수내구는 </a:t>
            </a:r>
            <a:r>
              <a:rPr lang="ko-KR" altLang="en-US" dirty="0" err="1" smtClean="0"/>
              <a:t>극혐</a:t>
            </a:r>
            <a:r>
              <a:rPr lang="ko-KR" altLang="en-US" dirty="0" smtClean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확정</a:t>
            </a:r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r>
              <a:rPr lang="ko-KR" altLang="en-US" dirty="0" smtClean="0">
                <a:solidFill>
                  <a:srgbClr val="FF0000"/>
                </a:solidFill>
              </a:rPr>
              <a:t>타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457200" lvl="1" indent="0">
              <a:buNone/>
            </a:pPr>
            <a:r>
              <a:rPr lang="ko-KR" altLang="en-US" dirty="0" err="1" smtClean="0"/>
              <a:t>뽀록나는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페어리타입</a:t>
            </a:r>
            <a:r>
              <a:rPr lang="ko-KR" altLang="en-US" dirty="0" smtClean="0"/>
              <a:t> 기술을 반감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확정</a:t>
            </a:r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r>
              <a:rPr lang="ko-KR" altLang="en-US" dirty="0" smtClean="0">
                <a:solidFill>
                  <a:srgbClr val="FF0000"/>
                </a:solidFill>
              </a:rPr>
              <a:t>타</a:t>
            </a:r>
            <a:r>
              <a:rPr lang="en-US" altLang="ko-KR" dirty="0" smtClean="0">
                <a:solidFill>
                  <a:srgbClr val="FF0000"/>
                </a:solidFill>
              </a:rPr>
              <a:t>?)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15962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Case1-1-4(2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://serebii.net/art/th/42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785" y="1698125"/>
            <a:ext cx="1036326" cy="124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30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???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리자몽은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뽀록나가</a:t>
            </a:r>
            <a:r>
              <a:rPr lang="ko-KR" altLang="en-US" dirty="0" smtClean="0"/>
              <a:t> 선공 버섯포자로 재우고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트리토돈이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냉동빔으로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뽀록나를</a:t>
            </a:r>
            <a:r>
              <a:rPr lang="ko-KR" altLang="en-US" dirty="0" smtClean="0"/>
              <a:t> 공격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육성형태에 따라 </a:t>
            </a:r>
            <a:r>
              <a:rPr lang="en-US" altLang="ko-KR" dirty="0" smtClean="0"/>
              <a:t>32~53%</a:t>
            </a:r>
            <a:r>
              <a:rPr lang="ko-KR" altLang="en-US" dirty="0" smtClean="0"/>
              <a:t>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대미지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/>
              <a:t>크레세리아가</a:t>
            </a:r>
            <a:r>
              <a:rPr lang="ko-KR" altLang="en-US" dirty="0"/>
              <a:t> </a:t>
            </a:r>
            <a:r>
              <a:rPr lang="ko-KR" altLang="en-US" dirty="0" err="1"/>
              <a:t>사이코키네시스로</a:t>
            </a:r>
            <a:r>
              <a:rPr lang="ko-KR" altLang="en-US" dirty="0"/>
              <a:t> </a:t>
            </a:r>
            <a:r>
              <a:rPr lang="ko-KR" altLang="en-US" dirty="0" err="1"/>
              <a:t>님피아를</a:t>
            </a:r>
            <a:r>
              <a:rPr lang="ko-KR" altLang="en-US" dirty="0"/>
              <a:t> 공격</a:t>
            </a:r>
            <a:endParaRPr lang="en-US" altLang="ko-KR" dirty="0"/>
          </a:p>
          <a:p>
            <a:pPr marL="457200" lvl="1" indent="0">
              <a:buNone/>
            </a:pPr>
            <a:r>
              <a:rPr lang="ko-KR" altLang="en-US" dirty="0"/>
              <a:t>대미지가 크지는 않음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854706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다음턴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크레세리아가</a:t>
            </a:r>
            <a:r>
              <a:rPr lang="ko-KR" altLang="en-US" dirty="0" smtClean="0"/>
              <a:t> 도우미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뽀록나가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기가드레인으로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트리토돈을</a:t>
            </a:r>
            <a:r>
              <a:rPr lang="ko-KR" altLang="en-US" dirty="0" smtClean="0"/>
              <a:t> 공격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특수내구 </a:t>
            </a:r>
            <a:r>
              <a:rPr lang="ko-KR" altLang="en-US" dirty="0" err="1" smtClean="0"/>
              <a:t>풀보정</a:t>
            </a:r>
            <a:r>
              <a:rPr lang="ko-KR" altLang="en-US" dirty="0" smtClean="0"/>
              <a:t> 기준 </a:t>
            </a:r>
            <a:r>
              <a:rPr lang="en-US" altLang="ko-KR" dirty="0" smtClean="0"/>
              <a:t>91~107%</a:t>
            </a:r>
          </a:p>
          <a:p>
            <a:pPr marL="457200" lvl="1" indent="0">
              <a:buNone/>
            </a:pPr>
            <a:r>
              <a:rPr lang="ko-KR" altLang="en-US" dirty="0" smtClean="0"/>
              <a:t>상당량의 </a:t>
            </a:r>
            <a:r>
              <a:rPr lang="en-US" altLang="ko-KR" dirty="0" smtClean="0"/>
              <a:t>HP</a:t>
            </a:r>
            <a:r>
              <a:rPr lang="ko-KR" altLang="en-US" dirty="0" smtClean="0"/>
              <a:t>를 흡수</a:t>
            </a:r>
            <a:endParaRPr lang="en-US" altLang="ko-KR" dirty="0" smtClean="0"/>
          </a:p>
          <a:p>
            <a:pPr marL="457200" lvl="1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트리토돈</a:t>
            </a:r>
            <a:r>
              <a:rPr lang="en-US" altLang="ko-KR" dirty="0" smtClean="0"/>
              <a:t>(</a:t>
            </a:r>
            <a:r>
              <a:rPr lang="ko-KR" altLang="en-US" dirty="0" smtClean="0"/>
              <a:t>살아남았다면</a:t>
            </a:r>
            <a:r>
              <a:rPr lang="en-US" altLang="ko-KR" dirty="0" smtClean="0"/>
              <a:t>)</a:t>
            </a:r>
            <a:r>
              <a:rPr lang="ko-KR" altLang="en-US" dirty="0" smtClean="0"/>
              <a:t>이 </a:t>
            </a:r>
            <a:r>
              <a:rPr lang="ko-KR" altLang="en-US" dirty="0" err="1" smtClean="0"/>
              <a:t>냉동빔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흡수한 </a:t>
            </a:r>
            <a:r>
              <a:rPr lang="en-US" altLang="ko-KR" dirty="0" smtClean="0"/>
              <a:t>HP </a:t>
            </a:r>
            <a:r>
              <a:rPr lang="ko-KR" altLang="en-US" dirty="0" smtClean="0"/>
              <a:t>덕분에 기절하지 않음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086229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Case1-1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파이어로가 나타나는 경우 말고는 대체로 좋음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파이어로는 아마 나오지 않을 것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좋을 가능성이 매우 높음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812877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Case1-2</a:t>
            </a:r>
            <a:endParaRPr lang="ko-KR" altLang="en-US" dirty="0">
              <a:latin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Picture 12" descr="http://serebii.net/art/th/18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79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pic>
        <p:nvPicPr>
          <p:cNvPr id="7" name="Picture 12" descr="http://serebii.net/art/th/18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312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>
                <a:latin typeface="+mj-ea"/>
              </a:rPr>
              <a:t>트릭룸</a:t>
            </a:r>
            <a:endParaRPr lang="ko-KR" altLang="en-US" dirty="0">
              <a:latin typeface="+mj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96694" y="5734228"/>
            <a:ext cx="12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pic>
        <p:nvPicPr>
          <p:cNvPr id="7" name="Picture 12" descr="http://serebii.net/art/th/18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3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Case1-2-1(2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7" name="Picture 18" descr="http://serebii.net/art/th/6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259" y="1781758"/>
            <a:ext cx="1462966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://serebii.net/art/th/18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222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개이득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메가진화하고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방전쓰면</a:t>
            </a:r>
            <a:r>
              <a:rPr lang="ko-KR" altLang="en-US" dirty="0" smtClean="0"/>
              <a:t> 둘 다 확정</a:t>
            </a:r>
            <a:r>
              <a:rPr lang="en-US" altLang="ko-KR" dirty="0" smtClean="0"/>
              <a:t>1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파이어로가 선공으로 </a:t>
            </a:r>
            <a:r>
              <a:rPr lang="ko-KR" altLang="en-US" dirty="0" err="1" smtClean="0"/>
              <a:t>브레이브버드써도</a:t>
            </a:r>
            <a:r>
              <a:rPr lang="ko-KR" altLang="en-US" dirty="0" smtClean="0"/>
              <a:t> 반감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당연히 상대는 이러지 않음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그리고 파이어로 </a:t>
            </a:r>
            <a:r>
              <a:rPr lang="ko-KR" altLang="en-US" dirty="0" err="1" smtClean="0"/>
              <a:t>없을거라니</a:t>
            </a:r>
            <a:r>
              <a:rPr lang="ko-KR" altLang="en-US" dirty="0" err="1"/>
              <a:t>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79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29049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Case1-2-2(2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8" name="Picture 20" descr="http://serebii.net/art/th/44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135" y="1781758"/>
            <a:ext cx="1044956" cy="109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://serebii.net/art/th/18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98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개이득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메가진화시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리자몽의</a:t>
            </a:r>
            <a:r>
              <a:rPr lang="ko-KR" altLang="en-US" dirty="0" smtClean="0"/>
              <a:t> 모든 공격 반감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한카리아스를</a:t>
            </a:r>
            <a:r>
              <a:rPr lang="ko-KR" altLang="en-US" dirty="0" smtClean="0"/>
              <a:t> 선공 용의파동으로 잡으면 </a:t>
            </a:r>
            <a:r>
              <a:rPr lang="ko-KR" altLang="en-US" dirty="0" err="1" smtClean="0"/>
              <a:t>깔끔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상대도 그걸 알기에 얘도 </a:t>
            </a:r>
            <a:r>
              <a:rPr lang="ko-KR" altLang="en-US" dirty="0" err="1" smtClean="0"/>
              <a:t>안나온다고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395171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Case1-2-3(2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7" name="Picture 16" descr="http://serebii.net/art/th/7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767" y="1748250"/>
            <a:ext cx="838051" cy="114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http://serebii.net/art/th/18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89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아주 힘듦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메가진화하고</a:t>
            </a:r>
            <a:r>
              <a:rPr lang="ko-KR" altLang="en-US" dirty="0" smtClean="0"/>
              <a:t> 방전 쓰면 </a:t>
            </a:r>
            <a:r>
              <a:rPr lang="ko-KR" altLang="en-US" dirty="0" err="1" smtClean="0"/>
              <a:t>반피도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못까고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끔살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메가진화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안해도</a:t>
            </a:r>
            <a:r>
              <a:rPr lang="ko-KR" altLang="en-US" dirty="0" smtClean="0"/>
              <a:t> 확정 </a:t>
            </a:r>
            <a:r>
              <a:rPr lang="en-US" altLang="ko-KR" dirty="0" smtClean="0"/>
              <a:t>2</a:t>
            </a:r>
            <a:r>
              <a:rPr lang="ko-KR" altLang="en-US" dirty="0" smtClean="0"/>
              <a:t>타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리자몽이라도</a:t>
            </a:r>
            <a:r>
              <a:rPr lang="ko-KR" altLang="en-US" dirty="0" smtClean="0"/>
              <a:t> 잡으면 다행인데 아마 교체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아마 </a:t>
            </a:r>
            <a:r>
              <a:rPr lang="ko-KR" altLang="en-US" dirty="0" err="1" smtClean="0"/>
              <a:t>한카리아스나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트리토돈으로</a:t>
            </a:r>
            <a:endParaRPr lang="en-US" altLang="ko-KR" dirty="0"/>
          </a:p>
          <a:p>
            <a:pPr marL="457200" lvl="1" indent="0">
              <a:buNone/>
            </a:pPr>
            <a:r>
              <a:rPr lang="ko-KR" altLang="en-US" dirty="0" smtClean="0"/>
              <a:t>방전을 무효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76868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Case1-2-4(2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pic>
        <p:nvPicPr>
          <p:cNvPr id="8" name="Picture 14" descr="http://serebii.net/art/th/4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785" y="1698125"/>
            <a:ext cx="1036326" cy="1243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://serebii.net/art/th/18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6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제법 힘듦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트리토돈이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전룡보다</a:t>
            </a:r>
            <a:r>
              <a:rPr lang="ko-KR" altLang="en-US" dirty="0" smtClean="0"/>
              <a:t> 선공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트리토돈의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대지의힘에</a:t>
            </a:r>
            <a:r>
              <a:rPr lang="ko-KR" altLang="en-US" dirty="0" smtClean="0"/>
              <a:t> 큰 피해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육성형태에 따라 </a:t>
            </a:r>
            <a:r>
              <a:rPr lang="en-US" altLang="ko-KR" dirty="0" smtClean="0"/>
              <a:t>41~68%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방전을 쓰면 </a:t>
            </a:r>
            <a:r>
              <a:rPr lang="ko-KR" altLang="en-US" dirty="0" err="1" smtClean="0"/>
              <a:t>리자몽은</a:t>
            </a:r>
            <a:r>
              <a:rPr lang="ko-KR" altLang="en-US" dirty="0" smtClean="0"/>
              <a:t> 잡겠지만 교체의 위험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트리토돈은</a:t>
            </a:r>
            <a:r>
              <a:rPr lang="ko-KR" altLang="en-US" dirty="0" smtClean="0"/>
              <a:t> 처치하기 곤란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방전 무효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내구가 높아 용의파동에도 </a:t>
            </a:r>
            <a:r>
              <a:rPr lang="en-US" altLang="ko-KR" dirty="0" smtClean="0"/>
              <a:t>2~4</a:t>
            </a:r>
            <a:r>
              <a:rPr lang="ko-KR" altLang="en-US" dirty="0" smtClean="0"/>
              <a:t>타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7815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Case1-2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극단적으로 좋거나 극단적으로 나쁨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상대에게 선택권이 있기 때문에 아주 위험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85493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Case2 (</a:t>
            </a:r>
            <a:r>
              <a:rPr lang="ko-KR" altLang="en-US" dirty="0" err="1" smtClean="0">
                <a:latin typeface="+mj-ea"/>
              </a:rPr>
              <a:t>개굴닌자</a:t>
            </a:r>
            <a:r>
              <a:rPr lang="ko-KR" altLang="en-US" dirty="0" smtClean="0">
                <a:latin typeface="+mj-ea"/>
              </a:rPr>
              <a:t> 생존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6912" y="5961108"/>
            <a:ext cx="167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유턴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5614587" y="1857577"/>
            <a:ext cx="45719" cy="1552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690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Case2-1</a:t>
            </a:r>
            <a:endParaRPr lang="ko-KR" altLang="en-US" dirty="0">
              <a:latin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5614587" y="1857577"/>
            <a:ext cx="45719" cy="1552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60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Case2-1</a:t>
            </a:r>
            <a:endParaRPr lang="ko-KR" altLang="en-US" dirty="0">
              <a:latin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47806" y="1514529"/>
            <a:ext cx="101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냉동빔</a:t>
            </a: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3681814" y="5718852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1814" y="5718852"/>
            <a:ext cx="309072" cy="15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89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790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681814" y="5718852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1814" y="5718852"/>
            <a:ext cx="309072" cy="15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68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>
                <a:latin typeface="+mj-ea"/>
              </a:rPr>
              <a:t>트릭룸</a:t>
            </a:r>
            <a:endParaRPr lang="ko-KR" altLang="en-US" dirty="0">
              <a:latin typeface="+mj-ea"/>
            </a:endParaRPr>
          </a:p>
        </p:txBody>
      </p:sp>
      <p:pic>
        <p:nvPicPr>
          <p:cNvPr id="10" name="Picture 6" descr="http://serebii.net/art/th/5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64" y="3655592"/>
            <a:ext cx="2102621" cy="187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96694" y="5734228"/>
            <a:ext cx="12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681814" y="5718852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81814" y="5718852"/>
            <a:ext cx="309072" cy="15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14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…?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뭔가 망해있음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원래 망하던 파이어로가 나오면 당연히 망함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트리토돈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님피아</a:t>
            </a:r>
            <a:r>
              <a:rPr lang="ko-KR" altLang="en-US" dirty="0" smtClean="0"/>
              <a:t> 상대로도 망함</a:t>
            </a: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413884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Case2-2</a:t>
            </a:r>
            <a:endParaRPr lang="ko-KR" altLang="en-US" dirty="0">
              <a:latin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614587" y="1857577"/>
            <a:ext cx="45719" cy="1552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12" descr="http://serebii.net/art/th/18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5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2" descr="http://serebii.net/art/th/1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Case2-2</a:t>
            </a:r>
            <a:endParaRPr lang="ko-KR" altLang="en-US" dirty="0">
              <a:latin typeface="+mj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614587" y="1857577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647806" y="1514529"/>
            <a:ext cx="101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냉동빔</a:t>
            </a: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3690360" y="5941043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3690360" y="5941043"/>
            <a:ext cx="616720" cy="155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15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2" descr="http://serebii.net/art/th/1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690360" y="5941043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690360" y="5941043"/>
            <a:ext cx="616720" cy="155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3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2" descr="http://serebii.net/art/th/1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15" y="3317969"/>
            <a:ext cx="1898369" cy="25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erebii.net/art/th/6-m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81758"/>
            <a:ext cx="1333500" cy="107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>
                <a:latin typeface="+mj-ea"/>
              </a:rPr>
              <a:t>트릭룸</a:t>
            </a:r>
            <a:endParaRPr lang="ko-KR" altLang="en-US" dirty="0">
              <a:latin typeface="+mj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96694" y="5734228"/>
            <a:ext cx="1290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690360" y="5941043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690360" y="5941043"/>
            <a:ext cx="616720" cy="1552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70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……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원래 힘들던 애들은 더더욱 </a:t>
            </a:r>
            <a:r>
              <a:rPr lang="ko-KR" altLang="en-US" dirty="0" err="1" smtClean="0"/>
              <a:t>힘듬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파이어로나 </a:t>
            </a:r>
            <a:r>
              <a:rPr lang="ko-KR" altLang="en-US" dirty="0" err="1" smtClean="0"/>
              <a:t>한카리아스는</a:t>
            </a:r>
            <a:r>
              <a:rPr lang="ko-KR" altLang="en-US" dirty="0" smtClean="0"/>
              <a:t> 여전히 잡을 수 있음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21691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유턴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트릭룸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개굴닌자가</a:t>
            </a:r>
            <a:r>
              <a:rPr lang="ko-KR" altLang="en-US" dirty="0" smtClean="0"/>
              <a:t> 유턴에 죽을 경우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뽀록나로</a:t>
            </a:r>
            <a:r>
              <a:rPr lang="ko-KR" altLang="en-US" dirty="0" smtClean="0"/>
              <a:t> 교체하면 대체로 큰 이득</a:t>
            </a:r>
            <a:endParaRPr lang="en-US" altLang="ko-KR" dirty="0" smtClean="0"/>
          </a:p>
          <a:p>
            <a:pPr marL="457200" lvl="1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개굴닌자가</a:t>
            </a:r>
            <a:r>
              <a:rPr lang="ko-KR" altLang="en-US" dirty="0" smtClean="0"/>
              <a:t> 유턴에 </a:t>
            </a:r>
            <a:r>
              <a:rPr lang="ko-KR" altLang="en-US" dirty="0" err="1" smtClean="0"/>
              <a:t>안죽을</a:t>
            </a:r>
            <a:r>
              <a:rPr lang="ko-KR" altLang="en-US" dirty="0" smtClean="0"/>
              <a:t> 경우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생명의구슬</a:t>
            </a:r>
            <a:r>
              <a:rPr lang="ko-KR" altLang="en-US" dirty="0" smtClean="0"/>
              <a:t> 효과로 </a:t>
            </a:r>
            <a:r>
              <a:rPr lang="ko-KR" altLang="en-US" dirty="0" err="1" smtClean="0"/>
              <a:t>개굴닌자가</a:t>
            </a:r>
            <a:r>
              <a:rPr lang="ko-KR" altLang="en-US" dirty="0" smtClean="0"/>
              <a:t> 기절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err="1" smtClean="0"/>
              <a:t>어느쪽으로</a:t>
            </a:r>
            <a:r>
              <a:rPr lang="ko-KR" altLang="en-US" dirty="0" smtClean="0"/>
              <a:t> 교체해도 손해</a:t>
            </a:r>
            <a:endParaRPr lang="en-US" altLang="ko-KR" dirty="0" smtClean="0"/>
          </a:p>
          <a:p>
            <a:pPr marL="457200" lvl="1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확률은 반반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7173701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비판적 사고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다른 문제가 있지 않을까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99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96966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하지만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60</a:t>
            </a:r>
            <a:r>
              <a:rPr lang="ko-KR" altLang="en-US" dirty="0" smtClean="0"/>
              <a:t>초는 짧아서 모든 경우를 고려하기 힘듦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이틀은 짧아서 모든 슬라이드를 만들기 힘듦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결정은 빠르게 해야 함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08188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그러니 질러봅시다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099039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erebii.net/art/th/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810333"/>
            <a:ext cx="1333500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j-ea"/>
              </a:rPr>
              <a:t>현재 상황 </a:t>
            </a:r>
            <a:r>
              <a:rPr lang="en-US" altLang="ko-KR" dirty="0" smtClean="0">
                <a:latin typeface="+mj-ea"/>
              </a:rPr>
              <a:t>(1</a:t>
            </a:r>
            <a:r>
              <a:rPr lang="ko-KR" altLang="en-US" dirty="0" smtClean="0">
                <a:latin typeface="+mj-ea"/>
              </a:rPr>
              <a:t>턴</a:t>
            </a:r>
            <a:r>
              <a:rPr lang="en-US" altLang="ko-KR" dirty="0" smtClean="0">
                <a:latin typeface="+mj-ea"/>
              </a:rPr>
              <a:t>)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5580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공격 </a:t>
            </a:r>
            <a:r>
              <a:rPr lang="en-US" altLang="ko-KR" dirty="0" smtClean="0"/>
              <a:t>1</a:t>
            </a:r>
            <a:r>
              <a:rPr lang="ko-KR" altLang="en-US" dirty="0" smtClean="0"/>
              <a:t>랭크↓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326861" y="5938003"/>
            <a:ext cx="1536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특성</a:t>
            </a:r>
            <a:r>
              <a:rPr lang="en-US" altLang="ko-KR" dirty="0" smtClean="0"/>
              <a:t>: </a:t>
            </a:r>
            <a:r>
              <a:rPr lang="ko-KR" altLang="en-US" dirty="0" smtClean="0"/>
              <a:t>위협</a:t>
            </a:r>
            <a:endParaRPr lang="ko-KR" altLang="en-US" dirty="0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941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erebii.net/art/th/6-m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94270"/>
            <a:ext cx="1333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???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5668" y="1424938"/>
            <a:ext cx="1580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메가진화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68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erebii.net/art/th/6-m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94270"/>
            <a:ext cx="1333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http://serebii.net/art/th/645-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691" y="3408179"/>
            <a:ext cx="1930833" cy="237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?????</a:t>
            </a:r>
            <a:endParaRPr lang="ko-KR" altLang="en-US" dirty="0">
              <a:latin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84881" y="1514529"/>
            <a:ext cx="919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냉동빔</a:t>
            </a: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3556722" y="5809810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680636" y="6145774"/>
            <a:ext cx="828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기절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515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erebii.net/art/th/6-m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94270"/>
            <a:ext cx="1333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>
              <a:latin typeface="+mj-ea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453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erebii.net/art/th/6-m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94270"/>
            <a:ext cx="1333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serebii.net/art/th/4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89" y="3540160"/>
            <a:ext cx="1954626" cy="210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????????????</a:t>
            </a:r>
            <a:endParaRPr lang="ko-KR" altLang="en-US" dirty="0">
              <a:latin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7715" y="1424938"/>
            <a:ext cx="1854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/>
              <a:t>플레어드라이브</a:t>
            </a: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999573" y="3239083"/>
            <a:ext cx="2897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FF0000"/>
                </a:solidFill>
              </a:rPr>
              <a:t>급소에 맞았다</a:t>
            </a:r>
            <a:r>
              <a:rPr lang="en-US" altLang="ko-KR" sz="3200" dirty="0" smtClean="0">
                <a:solidFill>
                  <a:srgbClr val="FF0000"/>
                </a:solidFill>
              </a:rPr>
              <a:t>!</a:t>
            </a:r>
            <a:endParaRPr lang="ko-KR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804834" y="5794241"/>
            <a:ext cx="1076770" cy="155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928748" y="6130205"/>
            <a:ext cx="828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기절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947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erebii.net/art/th/6-m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85" y="1794270"/>
            <a:ext cx="1333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erebii.net/art/th/6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425" y="2077033"/>
            <a:ext cx="1333500" cy="7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latin typeface="+mj-ea"/>
              </a:rPr>
              <a:t>……………</a:t>
            </a:r>
            <a:endParaRPr lang="ko-KR" altLang="en-US" dirty="0">
              <a:latin typeface="+mj-ea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479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ㅈㅁ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부족한 정보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모든 경우를 고려할 수 없으니 가정을 해야 함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가정이 틀림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통계의 근본적인 문제점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확률의 농간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ko-KR" altLang="en-US" dirty="0" smtClean="0"/>
              <a:t>예측</a:t>
            </a:r>
            <a:r>
              <a:rPr lang="en-US" altLang="ko-KR" dirty="0" smtClean="0"/>
              <a:t>/</a:t>
            </a:r>
            <a:r>
              <a:rPr lang="ko-KR" altLang="en-US" dirty="0" smtClean="0"/>
              <a:t>가정하기 힘든 변수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840375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현실에서도 흔히 있는 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부정확한 정보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예상치 못한 사태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잘못된 선택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109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037721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Key Point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sz="6000" dirty="0" smtClean="0">
                <a:solidFill>
                  <a:srgbClr val="FF0000"/>
                </a:solidFill>
              </a:rPr>
              <a:t>그게 네 잘못은 아님</a:t>
            </a:r>
            <a:endParaRPr lang="ko-KR" altLang="en-US" sz="6000" dirty="0">
              <a:solidFill>
                <a:srgbClr val="FF0000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116807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포켓몬</a:t>
            </a:r>
            <a:r>
              <a:rPr lang="ko-KR" altLang="en-US" dirty="0" smtClean="0"/>
              <a:t> 배틀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수없이 많은 부조리한 결과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좌절과 울분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근데 어쩔 도리가 없음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→강한 </a:t>
            </a:r>
            <a:r>
              <a:rPr lang="ko-KR" altLang="en-US" dirty="0" err="1" smtClean="0"/>
              <a:t>멘탈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69752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인생의 축소판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부조리한 결과를 많이 겪는 게임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멘탈을</a:t>
            </a:r>
            <a:r>
              <a:rPr lang="ko-KR" altLang="en-US" dirty="0" smtClean="0"/>
              <a:t> 기를 수 있다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40547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게임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현실에서 저런 부조리한 일을 겪으면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인생이 </a:t>
            </a:r>
            <a:r>
              <a:rPr lang="ko-KR" altLang="en-US" dirty="0" err="1" smtClean="0"/>
              <a:t>ㅈ될</a:t>
            </a:r>
            <a:r>
              <a:rPr lang="ko-KR" altLang="en-US" dirty="0" smtClean="0"/>
              <a:t> 수 있음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err="1" smtClean="0"/>
              <a:t>포켓몬에서</a:t>
            </a:r>
            <a:r>
              <a:rPr lang="ko-KR" altLang="en-US" dirty="0" smtClean="0"/>
              <a:t> 부조리한 일을 아무리 겪어도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인생에 지장이 없음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580542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973584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선택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주어진 정보를 활용해서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비판적으로 사고하고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빠르게 결정하며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결과를 겸허히 받아들이는 것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26469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여러분은 </a:t>
            </a:r>
            <a:r>
              <a:rPr lang="ko-KR" altLang="en-US" dirty="0" err="1" smtClean="0"/>
              <a:t>포켓몬을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하셔야합니다</a:t>
            </a:r>
            <a:endParaRPr lang="en-US" altLang="ko-KR" dirty="0" smtClean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160857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여러분은 </a:t>
            </a:r>
            <a:r>
              <a:rPr lang="ko-KR" altLang="en-US" dirty="0" err="1" smtClean="0"/>
              <a:t>포켓몬을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하셔야합니다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선택을 잘 할 수 있게 되기 위해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8501907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끝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포켓몬 배틀의 이해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5701-31D2-4780-86B6-BEE1327C81BF}" type="slidenum">
              <a:rPr lang="ko-KR" altLang="en-US" smtClean="0"/>
              <a:t>118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6042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4055</TotalTime>
  <Words>1717</Words>
  <Application>Microsoft Office PowerPoint</Application>
  <PresentationFormat>화면 슬라이드 쇼(4:3)</PresentationFormat>
  <Paragraphs>764</Paragraphs>
  <Slides>118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118</vt:i4>
      </vt:variant>
    </vt:vector>
  </HeadingPairs>
  <TitlesOfParts>
    <vt:vector size="122" baseType="lpstr">
      <vt:lpstr>ＭＳ Ｐゴシック</vt:lpstr>
      <vt:lpstr>맑은 고딕</vt:lpstr>
      <vt:lpstr>Arial</vt:lpstr>
      <vt:lpstr>Office 테마</vt:lpstr>
      <vt:lpstr>선택, 결정장애, 비판적 사고 ~포켓몬 배틀의 이해~</vt:lpstr>
      <vt:lpstr>결론</vt:lpstr>
      <vt:lpstr>서론</vt:lpstr>
      <vt:lpstr>선택</vt:lpstr>
      <vt:lpstr>게임과 선택</vt:lpstr>
      <vt:lpstr>흥미로운 선택</vt:lpstr>
      <vt:lpstr>흥미로운 선택</vt:lpstr>
      <vt:lpstr>흥미로운 선택</vt:lpstr>
      <vt:lpstr>결정장애</vt:lpstr>
      <vt:lpstr>결정장애</vt:lpstr>
      <vt:lpstr>흥미로운 선택</vt:lpstr>
      <vt:lpstr>게임의 전략성</vt:lpstr>
      <vt:lpstr>포켓몬</vt:lpstr>
      <vt:lpstr>게임</vt:lpstr>
      <vt:lpstr>PowerPoint 프레젠테이션</vt:lpstr>
      <vt:lpstr>드래프트</vt:lpstr>
      <vt:lpstr>PowerPoint 프레젠테이션</vt:lpstr>
      <vt:lpstr>현재 상황 (1턴)</vt:lpstr>
      <vt:lpstr>내가 할 수 있는 것은 무엇인가?</vt:lpstr>
      <vt:lpstr>선택지</vt:lpstr>
      <vt:lpstr>크레세리아 (멘탈허브 차분 H252 D252)</vt:lpstr>
      <vt:lpstr>랜드로스 (구애스카프 고집 A252 S252)</vt:lpstr>
      <vt:lpstr>선택지</vt:lpstr>
      <vt:lpstr>제한시간</vt:lpstr>
      <vt:lpstr>처음은 Greedy하게</vt:lpstr>
      <vt:lpstr>랜드로스:스톤샤워</vt:lpstr>
      <vt:lpstr>크레세리아:도우미</vt:lpstr>
      <vt:lpstr>크레세리아:도우미</vt:lpstr>
      <vt:lpstr>도우미-스톤샤워</vt:lpstr>
      <vt:lpstr>비판적 사고</vt:lpstr>
      <vt:lpstr>당연한 얘기</vt:lpstr>
      <vt:lpstr>가정</vt:lpstr>
      <vt:lpstr>턴 순서</vt:lpstr>
      <vt:lpstr>리자몽:방어</vt:lpstr>
      <vt:lpstr>개굴닌자:냉동빔</vt:lpstr>
      <vt:lpstr>시뮬레이션</vt:lpstr>
      <vt:lpstr>현재 상황 (1턴)</vt:lpstr>
      <vt:lpstr>PowerPoint 프레젠테이션</vt:lpstr>
      <vt:lpstr>쾌청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ㅈㅁ</vt:lpstr>
      <vt:lpstr>방어-냉동빔</vt:lpstr>
      <vt:lpstr>유턴(とんぼがえり, U-Turn)</vt:lpstr>
      <vt:lpstr>랜드로스:유턴</vt:lpstr>
      <vt:lpstr>크레세리아:도우미</vt:lpstr>
      <vt:lpstr>트릭룸</vt:lpstr>
      <vt:lpstr>스피드</vt:lpstr>
      <vt:lpstr>크레세리아:트릭룸</vt:lpstr>
      <vt:lpstr>유턴-트릭룸</vt:lpstr>
      <vt:lpstr>현재 상황 (1턴)</vt:lpstr>
      <vt:lpstr>PowerPoint 프레젠테이션</vt:lpstr>
      <vt:lpstr>쾌청</vt:lpstr>
      <vt:lpstr>PowerPoint 프레젠테이션</vt:lpstr>
      <vt:lpstr>Case1 (개굴닌자 기절)</vt:lpstr>
      <vt:lpstr>PowerPoint 프레젠테이션</vt:lpstr>
      <vt:lpstr>Case1-1</vt:lpstr>
      <vt:lpstr>PowerPoint 프레젠테이션</vt:lpstr>
      <vt:lpstr>트릭룸</vt:lpstr>
      <vt:lpstr>트릭룸</vt:lpstr>
      <vt:lpstr>Case1-1-1(2턴)</vt:lpstr>
      <vt:lpstr>ㅈㅁ</vt:lpstr>
      <vt:lpstr>가정</vt:lpstr>
      <vt:lpstr>Case1-1-2(2턴)</vt:lpstr>
      <vt:lpstr>개이득</vt:lpstr>
      <vt:lpstr>Case1-1-3(2턴)</vt:lpstr>
      <vt:lpstr>Not bad</vt:lpstr>
      <vt:lpstr>Case1-1-4(2턴)</vt:lpstr>
      <vt:lpstr>???</vt:lpstr>
      <vt:lpstr>다음턴</vt:lpstr>
      <vt:lpstr>Case1-1</vt:lpstr>
      <vt:lpstr>Case1-2</vt:lpstr>
      <vt:lpstr>PowerPoint 프레젠테이션</vt:lpstr>
      <vt:lpstr>트릭룸</vt:lpstr>
      <vt:lpstr>Case1-2-1(2턴)</vt:lpstr>
      <vt:lpstr>개이득</vt:lpstr>
      <vt:lpstr>Case1-2-2(2턴)</vt:lpstr>
      <vt:lpstr>개이득</vt:lpstr>
      <vt:lpstr>Case1-2-3(2턴)</vt:lpstr>
      <vt:lpstr>아주 힘듦</vt:lpstr>
      <vt:lpstr>Case1-2-4(2턴)</vt:lpstr>
      <vt:lpstr>제법 힘듦</vt:lpstr>
      <vt:lpstr>Case1-2</vt:lpstr>
      <vt:lpstr>Case2 (개굴닌자 생존)</vt:lpstr>
      <vt:lpstr>Case2-1</vt:lpstr>
      <vt:lpstr>Case2-1</vt:lpstr>
      <vt:lpstr>PowerPoint 프레젠테이션</vt:lpstr>
      <vt:lpstr>트릭룸</vt:lpstr>
      <vt:lpstr>…?</vt:lpstr>
      <vt:lpstr>Case2-2</vt:lpstr>
      <vt:lpstr>Case2-2</vt:lpstr>
      <vt:lpstr>PowerPoint 프레젠테이션</vt:lpstr>
      <vt:lpstr>트릭룸</vt:lpstr>
      <vt:lpstr>……</vt:lpstr>
      <vt:lpstr>유턴-트릭룸</vt:lpstr>
      <vt:lpstr>비판적 사고</vt:lpstr>
      <vt:lpstr>하지만…</vt:lpstr>
      <vt:lpstr>그러니 질러봅시다</vt:lpstr>
      <vt:lpstr>현재 상황 (1턴)</vt:lpstr>
      <vt:lpstr>???</vt:lpstr>
      <vt:lpstr>?????</vt:lpstr>
      <vt:lpstr>PowerPoint 프레젠테이션</vt:lpstr>
      <vt:lpstr>????????????</vt:lpstr>
      <vt:lpstr>……………</vt:lpstr>
      <vt:lpstr>ㅈㅁ</vt:lpstr>
      <vt:lpstr>현실에서도 흔히 있는 일</vt:lpstr>
      <vt:lpstr>Key Point</vt:lpstr>
      <vt:lpstr>포켓몬 배틀</vt:lpstr>
      <vt:lpstr>게임</vt:lpstr>
      <vt:lpstr>게임</vt:lpstr>
      <vt:lpstr>결론</vt:lpstr>
      <vt:lpstr>선택</vt:lpstr>
      <vt:lpstr>결론</vt:lpstr>
      <vt:lpstr>결론</vt:lpstr>
      <vt:lpstr>끝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UPnL</dc:creator>
  <cp:lastModifiedBy>wrrho</cp:lastModifiedBy>
  <cp:revision>60</cp:revision>
  <dcterms:created xsi:type="dcterms:W3CDTF">2016-05-02T04:53:21Z</dcterms:created>
  <dcterms:modified xsi:type="dcterms:W3CDTF">2016-05-07T06:07:34Z</dcterms:modified>
</cp:coreProperties>
</file>