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84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79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83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80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</p:sldIdLst>
  <p:sldSz cy="5143500" cx="9144000"/>
  <p:notesSz cx="6858000" cy="9144000"/>
  <p:embeddedFontLst>
    <p:embeddedFont>
      <p:font typeface="Old Standard TT"/>
      <p:regular r:id="rId90"/>
      <p:bold r:id="rId91"/>
      <p:italic r:id="rId9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84" Type="http://schemas.openxmlformats.org/officeDocument/2006/relationships/slide" Target="slides/slide80.xml"/><Relationship Id="rId83" Type="http://schemas.openxmlformats.org/officeDocument/2006/relationships/slide" Target="slides/slide79.xml"/><Relationship Id="rId42" Type="http://schemas.openxmlformats.org/officeDocument/2006/relationships/slide" Target="slides/slide38.xml"/><Relationship Id="rId86" Type="http://schemas.openxmlformats.org/officeDocument/2006/relationships/slide" Target="slides/slide82.xml"/><Relationship Id="rId41" Type="http://schemas.openxmlformats.org/officeDocument/2006/relationships/slide" Target="slides/slide37.xml"/><Relationship Id="rId85" Type="http://schemas.openxmlformats.org/officeDocument/2006/relationships/slide" Target="slides/slide81.xml"/><Relationship Id="rId44" Type="http://schemas.openxmlformats.org/officeDocument/2006/relationships/slide" Target="slides/slide40.xml"/><Relationship Id="rId88" Type="http://schemas.openxmlformats.org/officeDocument/2006/relationships/slide" Target="slides/slide84.xml"/><Relationship Id="rId43" Type="http://schemas.openxmlformats.org/officeDocument/2006/relationships/slide" Target="slides/slide39.xml"/><Relationship Id="rId87" Type="http://schemas.openxmlformats.org/officeDocument/2006/relationships/slide" Target="slides/slide8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89" Type="http://schemas.openxmlformats.org/officeDocument/2006/relationships/slide" Target="slides/slide85.xml"/><Relationship Id="rId80" Type="http://schemas.openxmlformats.org/officeDocument/2006/relationships/slide" Target="slides/slide76.xml"/><Relationship Id="rId82" Type="http://schemas.openxmlformats.org/officeDocument/2006/relationships/slide" Target="slides/slide78.xml"/><Relationship Id="rId81" Type="http://schemas.openxmlformats.org/officeDocument/2006/relationships/slide" Target="slides/slide7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73" Type="http://schemas.openxmlformats.org/officeDocument/2006/relationships/slide" Target="slides/slide69.xml"/><Relationship Id="rId72" Type="http://schemas.openxmlformats.org/officeDocument/2006/relationships/slide" Target="slides/slide68.xml"/><Relationship Id="rId31" Type="http://schemas.openxmlformats.org/officeDocument/2006/relationships/slide" Target="slides/slide27.xml"/><Relationship Id="rId75" Type="http://schemas.openxmlformats.org/officeDocument/2006/relationships/slide" Target="slides/slide71.xml"/><Relationship Id="rId30" Type="http://schemas.openxmlformats.org/officeDocument/2006/relationships/slide" Target="slides/slide26.xml"/><Relationship Id="rId74" Type="http://schemas.openxmlformats.org/officeDocument/2006/relationships/slide" Target="slides/slide70.xml"/><Relationship Id="rId33" Type="http://schemas.openxmlformats.org/officeDocument/2006/relationships/slide" Target="slides/slide29.xml"/><Relationship Id="rId77" Type="http://schemas.openxmlformats.org/officeDocument/2006/relationships/slide" Target="slides/slide73.xml"/><Relationship Id="rId32" Type="http://schemas.openxmlformats.org/officeDocument/2006/relationships/slide" Target="slides/slide28.xml"/><Relationship Id="rId76" Type="http://schemas.openxmlformats.org/officeDocument/2006/relationships/slide" Target="slides/slide72.xml"/><Relationship Id="rId35" Type="http://schemas.openxmlformats.org/officeDocument/2006/relationships/slide" Target="slides/slide31.xml"/><Relationship Id="rId79" Type="http://schemas.openxmlformats.org/officeDocument/2006/relationships/slide" Target="slides/slide75.xml"/><Relationship Id="rId34" Type="http://schemas.openxmlformats.org/officeDocument/2006/relationships/slide" Target="slides/slide30.xml"/><Relationship Id="rId78" Type="http://schemas.openxmlformats.org/officeDocument/2006/relationships/slide" Target="slides/slide74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20" Type="http://schemas.openxmlformats.org/officeDocument/2006/relationships/slide" Target="slides/slide16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22" Type="http://schemas.openxmlformats.org/officeDocument/2006/relationships/slide" Target="slides/slide18.xml"/><Relationship Id="rId66" Type="http://schemas.openxmlformats.org/officeDocument/2006/relationships/slide" Target="slides/slide62.xml"/><Relationship Id="rId21" Type="http://schemas.openxmlformats.org/officeDocument/2006/relationships/slide" Target="slides/slide17.xml"/><Relationship Id="rId65" Type="http://schemas.openxmlformats.org/officeDocument/2006/relationships/slide" Target="slides/slide61.xml"/><Relationship Id="rId24" Type="http://schemas.openxmlformats.org/officeDocument/2006/relationships/slide" Target="slides/slide20.xml"/><Relationship Id="rId68" Type="http://schemas.openxmlformats.org/officeDocument/2006/relationships/slide" Target="slides/slide64.xml"/><Relationship Id="rId23" Type="http://schemas.openxmlformats.org/officeDocument/2006/relationships/slide" Target="slides/slide19.xml"/><Relationship Id="rId67" Type="http://schemas.openxmlformats.org/officeDocument/2006/relationships/slide" Target="slides/slide63.xml"/><Relationship Id="rId60" Type="http://schemas.openxmlformats.org/officeDocument/2006/relationships/slide" Target="slides/slide56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69" Type="http://schemas.openxmlformats.org/officeDocument/2006/relationships/slide" Target="slides/slide6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slide" Target="slides/slide51.xml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57" Type="http://schemas.openxmlformats.org/officeDocument/2006/relationships/slide" Target="slides/slide53.xml"/><Relationship Id="rId12" Type="http://schemas.openxmlformats.org/officeDocument/2006/relationships/slide" Target="slides/slide8.xml"/><Relationship Id="rId56" Type="http://schemas.openxmlformats.org/officeDocument/2006/relationships/slide" Target="slides/slide52.xml"/><Relationship Id="rId91" Type="http://schemas.openxmlformats.org/officeDocument/2006/relationships/font" Target="fonts/OldStandardTT-bold.fntdata"/><Relationship Id="rId90" Type="http://schemas.openxmlformats.org/officeDocument/2006/relationships/font" Target="fonts/OldStandardTT-regular.fntdata"/><Relationship Id="rId92" Type="http://schemas.openxmlformats.org/officeDocument/2006/relationships/font" Target="fonts/OldStandardTT-italic.fntdata"/><Relationship Id="rId15" Type="http://schemas.openxmlformats.org/officeDocument/2006/relationships/slide" Target="slides/slide11.xml"/><Relationship Id="rId59" Type="http://schemas.openxmlformats.org/officeDocument/2006/relationships/slide" Target="slides/slide55.xml"/><Relationship Id="rId14" Type="http://schemas.openxmlformats.org/officeDocument/2006/relationships/slide" Target="slides/slide10.xml"/><Relationship Id="rId58" Type="http://schemas.openxmlformats.org/officeDocument/2006/relationships/slide" Target="slides/slide5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Shape 5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Shape 14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Shape 15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Shape 1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Shape 1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Shape 1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Shape 2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Shape 2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Shape 2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Shape 22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Shape 2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Shape 2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Shape 2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Shape 24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Shape 25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Shape 25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Shape 25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Shape 26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Shape 27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Shape 2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Shape 28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Shape 28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Shape 28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Shape 29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Shape 30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Shape 30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Shape 31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Shape 31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hape 31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Shape 31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Shape 32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Shape 3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Shape 33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Shape 33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Shape 3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hape 3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Shape 3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Shape 35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Shape 3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Shape 35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0" name="Shape 36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Shape 36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Shape 36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Shape 3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Shape 3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Shape 3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Shape 3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Shape 3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Shape 3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Shape 3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Shape 3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Shape 3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Shape 4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Shape 4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Shape 40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0" name="Shape 41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Shape 41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6" name="Shape 4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Shape 42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3" name="Shape 42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Shape 42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9" name="Shape 4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Shape 43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Shape 43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Shape 44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1" name="Shape 44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Shape 4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7" name="Shape 4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5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3" name="Shape 4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Shape 4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9" name="Shape 4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Shape 4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5" name="Shape 4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Shape 4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1" name="Shape 4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76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Shape 4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8" name="Shape 4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Shape 4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4" name="Shape 4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Shape 4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0" name="Shape 4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Shape 4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6" name="Shape 4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00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Shape 5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2" name="Shape 5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Shape 5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9" name="Shape 5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Shape 51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6" name="Shape 5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Shape 5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2" name="Shape 5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Shape 5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8" name="Shape 5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Shape 5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4" name="Shape 5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Shape 5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0" name="Shape 5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Shape 54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6" name="Shape 54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Shape 55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3" name="Shape 55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Shape 5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Shape 5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Shape 5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Shape 5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69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Shape 57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1" name="Shape 57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Shape 57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7" name="Shape 57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Shape 58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3" name="Shape 5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100"/>
            <a:ext cx="9144000" cy="1711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1" name="Shape 11"/>
          <p:cNvCxnSpPr/>
          <p:nvPr/>
        </p:nvCxnSpPr>
        <p:spPr>
          <a:xfrm>
            <a:off x="641934" y="3597500"/>
            <a:ext cx="390299" cy="0"/>
          </a:xfrm>
          <a:prstGeom prst="straightConnector1">
            <a:avLst/>
          </a:prstGeom>
          <a:noFill/>
          <a:ln cap="flat" cmpd="sng" w="28575">
            <a:solidFill>
              <a:schemeClr val="accen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" name="Shape 12"/>
          <p:cNvSpPr txBox="1"/>
          <p:nvPr>
            <p:ph type="ctr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buSzPct val="100000"/>
              <a:defRPr sz="42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512700" y="3840639"/>
            <a:ext cx="8118600" cy="787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ct val="100000"/>
              <a:buNone/>
              <a:defRPr sz="24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accen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bg>
      <p:bgPr>
        <a:solidFill>
          <a:schemeClr val="dk1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hape 16"/>
          <p:cNvCxnSpPr/>
          <p:nvPr/>
        </p:nvCxnSpPr>
        <p:spPr>
          <a:xfrm>
            <a:off x="641934" y="3597500"/>
            <a:ext cx="390299" cy="0"/>
          </a:xfrm>
          <a:prstGeom prst="straightConnector1">
            <a:avLst/>
          </a:prstGeom>
          <a:noFill/>
          <a:ln cap="flat" cmpd="sng" w="28575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" name="Shape 17"/>
          <p:cNvSpPr txBox="1"/>
          <p:nvPr>
            <p:ph type="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buSzPct val="100000"/>
              <a:defRPr sz="6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accen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1" name="Shape 2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6" name="Shape 26"/>
          <p:cNvSpPr txBox="1"/>
          <p:nvPr>
            <p:ph idx="1" type="body"/>
          </p:nvPr>
        </p:nvSpPr>
        <p:spPr>
          <a:xfrm>
            <a:off x="311700" y="1171675"/>
            <a:ext cx="3999900" cy="3397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7" name="Shape 27"/>
          <p:cNvSpPr txBox="1"/>
          <p:nvPr>
            <p:ph idx="2" type="body"/>
          </p:nvPr>
        </p:nvSpPr>
        <p:spPr>
          <a:xfrm>
            <a:off x="4832400" y="1171675"/>
            <a:ext cx="3999900" cy="3397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8" name="Shape 2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1" name="Shape 31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4" name="Shape 34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bg>
      <p:bgPr>
        <a:solidFill>
          <a:schemeClr val="lt2"/>
        </a:solidFill>
      </p:bgPr>
    </p:bg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>
            <p:ph type="title"/>
          </p:nvPr>
        </p:nvSpPr>
        <p:spPr>
          <a:xfrm>
            <a:off x="490250" y="526350"/>
            <a:ext cx="56040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buSzPct val="100000"/>
              <a:defRPr sz="54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accen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1" name="Shape 41"/>
          <p:cNvCxnSpPr/>
          <p:nvPr/>
        </p:nvCxnSpPr>
        <p:spPr>
          <a:xfrm>
            <a:off x="5029675" y="4495500"/>
            <a:ext cx="686400" cy="0"/>
          </a:xfrm>
          <a:prstGeom prst="straightConnector1">
            <a:avLst/>
          </a:prstGeom>
          <a:noFill/>
          <a:ln cap="flat" cmpd="sng" w="19050">
            <a:solidFill>
              <a:schemeClr val="lt2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2" name="Shape 42"/>
          <p:cNvSpPr txBox="1"/>
          <p:nvPr>
            <p:ph type="title"/>
          </p:nvPr>
        </p:nvSpPr>
        <p:spPr>
          <a:xfrm>
            <a:off x="265500" y="1382350"/>
            <a:ext cx="4045200" cy="13332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buClr>
                <a:schemeClr val="lt2"/>
              </a:buClr>
              <a:buSzPct val="100000"/>
              <a:defRPr sz="4200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43" name="Shape 43"/>
          <p:cNvSpPr txBox="1"/>
          <p:nvPr>
            <p:ph idx="1" type="subTitle"/>
          </p:nvPr>
        </p:nvSpPr>
        <p:spPr>
          <a:xfrm>
            <a:off x="265500" y="2769000"/>
            <a:ext cx="4045200" cy="1345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44" name="Shape 44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45" name="Shape 4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accen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48" name="Shape 4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type="title"/>
          </p:nvPr>
        </p:nvSpPr>
        <p:spPr>
          <a:xfrm>
            <a:off x="311700" y="1039650"/>
            <a:ext cx="8520600" cy="21063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b="1" sz="14000"/>
            </a:lvl1pPr>
            <a:lvl2pPr lvl="1" algn="ctr">
              <a:spcBef>
                <a:spcPts val="0"/>
              </a:spcBef>
              <a:buSzPct val="100000"/>
              <a:defRPr b="1" sz="14000"/>
            </a:lvl2pPr>
            <a:lvl3pPr lvl="2" algn="ctr">
              <a:spcBef>
                <a:spcPts val="0"/>
              </a:spcBef>
              <a:buSzPct val="100000"/>
              <a:defRPr b="1" sz="14000"/>
            </a:lvl3pPr>
            <a:lvl4pPr lvl="3" algn="ctr">
              <a:spcBef>
                <a:spcPts val="0"/>
              </a:spcBef>
              <a:buSzPct val="100000"/>
              <a:defRPr b="1" sz="14000"/>
            </a:lvl4pPr>
            <a:lvl5pPr lvl="4" algn="ctr">
              <a:spcBef>
                <a:spcPts val="0"/>
              </a:spcBef>
              <a:buSzPct val="100000"/>
              <a:defRPr b="1" sz="14000"/>
            </a:lvl5pPr>
            <a:lvl6pPr lvl="5" algn="ctr">
              <a:spcBef>
                <a:spcPts val="0"/>
              </a:spcBef>
              <a:buSzPct val="100000"/>
              <a:defRPr b="1" sz="14000"/>
            </a:lvl6pPr>
            <a:lvl7pPr lvl="6" algn="ctr">
              <a:spcBef>
                <a:spcPts val="0"/>
              </a:spcBef>
              <a:buSzPct val="100000"/>
              <a:defRPr b="1" sz="14000"/>
            </a:lvl7pPr>
            <a:lvl8pPr lvl="7" algn="ctr">
              <a:spcBef>
                <a:spcPts val="0"/>
              </a:spcBef>
              <a:buSzPct val="100000"/>
              <a:defRPr b="1" sz="14000"/>
            </a:lvl8pPr>
            <a:lvl9pPr lvl="8" algn="ctr">
              <a:spcBef>
                <a:spcPts val="0"/>
              </a:spcBef>
              <a:buSzPct val="100000"/>
              <a:defRPr b="1" sz="14000"/>
            </a:lvl9pPr>
          </a:lstStyle>
          <a:p/>
        </p:txBody>
      </p:sp>
      <p:sp>
        <p:nvSpPr>
          <p:cNvPr id="51" name="Shape 5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52" name="Shape 52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accen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Old Standard TT"/>
              <a:buNone/>
              <a:defRPr sz="3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Old Standard TT"/>
              <a:defRPr sz="18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Old Standard TT"/>
              <a:defRPr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ko" sz="1000">
                <a:solidFill>
                  <a:schemeClr val="dk1"/>
                </a:solidFill>
                <a:latin typeface="Old Standard TT"/>
                <a:ea typeface="Old Standard TT"/>
                <a:cs typeface="Old Standard TT"/>
                <a:sym typeface="Old Standard TT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0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00.gif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0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03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04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05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11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07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06.gif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09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08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0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12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9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13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1.xml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5.xml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14.jp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8.xml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9.xml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0.xml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1.xml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15.pn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18.pn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4.xml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5.xml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6.xml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7.xml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8.xml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16.jp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0.xml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1.xml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2.xml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3.xml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4.xml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/>
          <p:nvPr>
            <p:ph type="ctrTitle"/>
          </p:nvPr>
        </p:nvSpPr>
        <p:spPr>
          <a:xfrm>
            <a:off x="512700" y="1893300"/>
            <a:ext cx="8118600" cy="15228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Anarchy in C.W.</a:t>
            </a:r>
          </a:p>
        </p:txBody>
      </p:sp>
      <p:sp>
        <p:nvSpPr>
          <p:cNvPr id="60" name="Shape 60"/>
          <p:cNvSpPr txBox="1"/>
          <p:nvPr>
            <p:ph idx="1" type="subTitle"/>
          </p:nvPr>
        </p:nvSpPr>
        <p:spPr>
          <a:xfrm>
            <a:off x="512700" y="3840639"/>
            <a:ext cx="8118600" cy="7875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Welcome, sinners.</a:t>
            </a:r>
          </a:p>
        </p:txBody>
      </p:sp>
      <p:sp>
        <p:nvSpPr>
          <p:cNvPr id="61" name="Shape 61"/>
          <p:cNvSpPr txBox="1"/>
          <p:nvPr/>
        </p:nvSpPr>
        <p:spPr>
          <a:xfrm>
            <a:off x="512700" y="4272800"/>
            <a:ext cx="77283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>
                <a:solidFill>
                  <a:schemeClr val="lt1"/>
                </a:solidFill>
              </a:rPr>
              <a:t>창작자가 해야 하는 고민,</a:t>
            </a:r>
          </a:p>
          <a:p>
            <a:pPr lvl="0">
              <a:spcBef>
                <a:spcPts val="0"/>
              </a:spcBef>
              <a:buNone/>
            </a:pPr>
            <a:r>
              <a:rPr lang="ko">
                <a:solidFill>
                  <a:schemeClr val="lt1"/>
                </a:solidFill>
              </a:rPr>
              <a:t>소비자가 해야 하는 고민</a:t>
            </a:r>
          </a:p>
        </p:txBody>
      </p:sp>
      <p:sp>
        <p:nvSpPr>
          <p:cNvPr id="62" name="Shape 62"/>
          <p:cNvSpPr txBox="1"/>
          <p:nvPr/>
        </p:nvSpPr>
        <p:spPr>
          <a:xfrm>
            <a:off x="6737700" y="4620900"/>
            <a:ext cx="2406300" cy="32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>
                <a:solidFill>
                  <a:schemeClr val="lt1"/>
                </a:solidFill>
              </a:rPr>
              <a:t>Mappy The Kat @ UPnL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들어가기에 앞서</a:t>
            </a:r>
          </a:p>
        </p:txBody>
      </p:sp>
      <p:sp>
        <p:nvSpPr>
          <p:cNvPr id="68" name="Shape 68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</a:p>
        </p:txBody>
      </p:sp>
      <p:pic>
        <p:nvPicPr>
          <p:cNvPr id="69" name="Shape 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6798" y="1299137"/>
            <a:ext cx="2323173" cy="31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들어가기에 앞서</a:t>
            </a:r>
          </a:p>
        </p:txBody>
      </p:sp>
      <p:sp>
        <p:nvSpPr>
          <p:cNvPr id="75" name="Shape 7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>
              <a:spcBef>
                <a:spcPts val="0"/>
              </a:spcBef>
            </a:pPr>
            <a:r>
              <a:rPr lang="ko"/>
              <a:t>아주 기본적인 것입니다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들어가기에 앞서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아주 기본적인 것입니다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하지만 기본적이면서도 논란의 여지가 많습니다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들어가기에 앞서</a:t>
            </a:r>
          </a:p>
        </p:txBody>
      </p:sp>
      <p:sp>
        <p:nvSpPr>
          <p:cNvPr id="87" name="Shape 8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아주 기본적인 것입니다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하지만 기본적이면서도 논란의 여지가 많습니다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관점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기본적인 것</a:t>
            </a:r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>
              <a:spcBef>
                <a:spcPts val="0"/>
              </a:spcBef>
            </a:pPr>
            <a:r>
              <a:rPr lang="ko"/>
              <a:t>창작물 != 현실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</a:t>
            </a:r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창작물 != 현실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우리 어른이잖아요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</a:t>
            </a:r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창작물 != 현실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우리 어른이잖아요</a:t>
            </a:r>
          </a:p>
        </p:txBody>
      </p:sp>
      <p:pic>
        <p:nvPicPr>
          <p:cNvPr id="106" name="Shape 1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27978" y="1940325"/>
            <a:ext cx="3288050" cy="2984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기본적인 것 (2)</a:t>
            </a:r>
          </a:p>
        </p:txBody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>
              <a:spcBef>
                <a:spcPts val="0"/>
              </a:spcBef>
            </a:pPr>
            <a:r>
              <a:rPr lang="ko"/>
              <a:t>인데 다들 오해하는 것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기본적인 것 (2)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인데 다들 오해하는 것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창작물 != 창작자의 사상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 (2)</a:t>
            </a:r>
          </a:p>
        </p:txBody>
      </p:sp>
      <p:sp>
        <p:nvSpPr>
          <p:cNvPr id="124" name="Shape 12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인데 다들 오해하는 것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창작물 != 창작자의 사상</a:t>
            </a:r>
          </a:p>
        </p:txBody>
      </p:sp>
      <p:pic>
        <p:nvPicPr>
          <p:cNvPr id="125" name="Shape 1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20687" y="2148575"/>
            <a:ext cx="4302623" cy="24202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>
              <a:spcBef>
                <a:spcPts val="0"/>
              </a:spcBef>
            </a:pPr>
            <a:r>
              <a:rPr lang="ko"/>
              <a:t>캐릭터는 하나의 장치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43" name="Shape 14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기호일 뿐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49" name="Shape 14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기호일 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모든 선호를 다 포함할 수는 없어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55" name="Shape 15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기호일 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모든 선호를 다 포함할 수는 없어</a:t>
            </a:r>
          </a:p>
        </p:txBody>
      </p:sp>
      <p:pic>
        <p:nvPicPr>
          <p:cNvPr id="156" name="Shape 1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67087" y="1274762"/>
            <a:ext cx="2409825" cy="3190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기호일 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모든 선호를 다 포함할 수는 없어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창작자는 그중에서 자신이 맘에 드는 것을 골라서 전시</a:t>
            </a: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기호일 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모든 선호를 다 포함할 수는 없어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창작자는 그중에서 자신이 맘에 드는 것을 골라서 전시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많이 담고 싶어도 담지 못하는 경우가 있음</a:t>
            </a: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74" name="Shape 17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기호일 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모든 선호를 다 포함할 수는 없어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창작자는 그중에서 자신이 맘에 드는 것을 골라서 전시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많이 담고 싶어도 담지 못하는 경우가 있음</a:t>
            </a:r>
          </a:p>
        </p:txBody>
      </p:sp>
      <p:pic>
        <p:nvPicPr>
          <p:cNvPr id="175" name="Shape 1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81225" y="1079500"/>
            <a:ext cx="4781550" cy="358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것(3)</a:t>
            </a:r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캐릭터는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캐릭터가 가지고 있는 특성도 하나의 장치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하나의 기호일 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모든 선호를 다 포함할 수는 없어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창작자는 그중에서 자신이 맘에 드는 것을 골라서 전시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많이 담고 싶어도 담지 못하는 경우가 있음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 u="sng"/>
              <a:t>피자가게에서 라면 찾는 사람은 보통 진상이라고 함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기본적인 것인데.</a:t>
            </a:r>
          </a:p>
        </p:txBody>
      </p:sp>
      <p:sp>
        <p:nvSpPr>
          <p:cNvPr id="187" name="Shape 18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188" name="Shape 1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2022" y="1308037"/>
            <a:ext cx="3319949" cy="3124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것인데.</a:t>
            </a:r>
          </a:p>
        </p:txBody>
      </p:sp>
      <p:sp>
        <p:nvSpPr>
          <p:cNvPr id="194" name="Shape 19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현실의 잘못된 점들을 바로잡자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것인데.</a:t>
            </a:r>
          </a:p>
        </p:txBody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현실의 잘못된 점들을 바로잡자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의도는 좋았다</a:t>
            </a:r>
          </a:p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것인데.</a:t>
            </a:r>
          </a:p>
        </p:txBody>
      </p:sp>
      <p:sp>
        <p:nvSpPr>
          <p:cNvPr id="206" name="Shape 206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현실의 잘못된 점들을 바로잡자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의도는 좋았다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창작물 != 현실을 간과</a:t>
            </a:r>
          </a:p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것인데.</a:t>
            </a:r>
          </a:p>
        </p:txBody>
      </p:sp>
      <p:sp>
        <p:nvSpPr>
          <p:cNvPr id="212" name="Shape 21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현실의 잘못된 점들을 바로잡자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의도는 좋았다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창작물 != 현실을 간과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(현실은 놔두고) 창작물의 세계에 관여하기 시작</a:t>
            </a:r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기본적인 것인데.</a:t>
            </a:r>
          </a:p>
        </p:txBody>
      </p:sp>
      <p:sp>
        <p:nvSpPr>
          <p:cNvPr id="218" name="Shape 218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현실의 잘못된 점들을 바로잡자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의도는 좋았다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창작물 != 현실을 간과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(현실은 놔두고) 창작물의 세계에 관여하기 시작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2D인권은 소중합니다</a:t>
            </a:r>
          </a:p>
        </p:txBody>
      </p:sp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Shape 22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트레이서</a:t>
            </a:r>
          </a:p>
        </p:txBody>
      </p:sp>
      <p:sp>
        <p:nvSpPr>
          <p:cNvPr id="224" name="Shape 22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225" name="Shape 2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00250" y="1127125"/>
            <a:ext cx="5143500" cy="348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트레이서</a:t>
            </a:r>
          </a:p>
        </p:txBody>
      </p:sp>
      <p:sp>
        <p:nvSpPr>
          <p:cNvPr id="231" name="Shape 23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내 트레이서는 이러치아나</a:t>
            </a:r>
          </a:p>
        </p:txBody>
      </p:sp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Shape 23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트레이서</a:t>
            </a:r>
          </a:p>
        </p:txBody>
      </p:sp>
      <p:sp>
        <p:nvSpPr>
          <p:cNvPr id="237" name="Shape 23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내 트레이서는 이러치아나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 : ?</a:t>
            </a:r>
          </a:p>
        </p:txBody>
      </p:sp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Shape 24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트레이서?</a:t>
            </a:r>
          </a:p>
        </p:txBody>
      </p:sp>
      <p:sp>
        <p:nvSpPr>
          <p:cNvPr id="243" name="Shape 24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두가지 문제점</a:t>
            </a:r>
          </a:p>
        </p:txBody>
      </p:sp>
    </p:spTree>
  </p:cSld>
  <p:clrMapOvr>
    <a:masterClrMapping/>
  </p:clrMapOvr>
  <p:transition spd="slow">
    <p:cut/>
  </p:transition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트레이서?</a:t>
            </a:r>
          </a:p>
        </p:txBody>
      </p:sp>
      <p:sp>
        <p:nvSpPr>
          <p:cNvPr id="249" name="Shape 24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두가지 문제점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섹스어필의 기준은?</a:t>
            </a:r>
          </a:p>
        </p:txBody>
      </p:sp>
    </p:spTree>
  </p:cSld>
  <p:clrMapOvr>
    <a:masterClrMapping/>
  </p:clrMapOvr>
  <p:transition spd="slow">
    <p:cut/>
  </p:transition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트레이서?</a:t>
            </a:r>
          </a:p>
        </p:txBody>
      </p:sp>
      <p:sp>
        <p:nvSpPr>
          <p:cNvPr id="255" name="Shape 25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두가지 문제점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섹스어필의 기준은?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트레이서가 트레이서 다운것을 누가 정하는가?</a:t>
            </a:r>
          </a:p>
        </p:txBody>
      </p:sp>
    </p:spTree>
  </p:cSld>
  <p:clrMapOvr>
    <a:masterClrMapping/>
  </p:clrMapOvr>
  <p:transition spd="slow">
    <p:cut/>
  </p:transition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트레이서?</a:t>
            </a:r>
          </a:p>
        </p:txBody>
      </p:sp>
      <p:sp>
        <p:nvSpPr>
          <p:cNvPr id="261" name="Shape 26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두가지 문제점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섹스어필의 기준은?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트레이서가 트레이서 다운것을 누가 정하는가?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창작자의 의도 &lt;&gt; 소비자의 의도?</a:t>
            </a:r>
          </a:p>
        </p:txBody>
      </p:sp>
    </p:spTree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 이외</a:t>
            </a:r>
          </a:p>
        </p:txBody>
      </p:sp>
      <p:sp>
        <p:nvSpPr>
          <p:cNvPr id="267" name="Shape 26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여성을 때리는 장면이 나오면 여혐!</a:t>
            </a:r>
          </a:p>
        </p:txBody>
      </p:sp>
    </p:spTree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 이외</a:t>
            </a:r>
          </a:p>
        </p:txBody>
      </p:sp>
      <p:sp>
        <p:nvSpPr>
          <p:cNvPr id="273" name="Shape 27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여성을 때리는 장면이 나오면 여혐!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여성이 나오지 않으면 여혐!</a:t>
            </a:r>
          </a:p>
        </p:txBody>
      </p:sp>
    </p:spTree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 이외</a:t>
            </a:r>
          </a:p>
        </p:txBody>
      </p:sp>
      <p:sp>
        <p:nvSpPr>
          <p:cNvPr id="279" name="Shape 27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여성을 때리는 장면이 나오면 여혐!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여성이 나오지 않으면 여혐!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여성이 여성성만 강조하면 여혐!</a:t>
            </a:r>
          </a:p>
        </p:txBody>
      </p:sp>
    </p:spTree>
  </p:cSld>
  <p:clrMapOvr>
    <a:masterClrMapping/>
  </p:clrMapOvr>
  <p:transition spd="slow">
    <p:cut/>
  </p:transition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Shape 28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 이외</a:t>
            </a:r>
          </a:p>
        </p:txBody>
      </p:sp>
      <p:sp>
        <p:nvSpPr>
          <p:cNvPr id="285" name="Shape 28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여성을 때리는 장면이 나오면 여혐!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여성이 나오지 않으면 여혐!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여성이 여성성만 강조하면 여혐!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여백이 부족하니 여기에 적지 않겠다</a:t>
            </a:r>
          </a:p>
        </p:txBody>
      </p:sp>
    </p:spTree>
  </p:cSld>
  <p:clrMapOvr>
    <a:masterClrMapping/>
  </p:clrMapOvr>
  <p:transition spd="slow">
    <p:cut/>
  </p:transition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hape 29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291" name="Shape 29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Save Eagle’s toothpick.</a:t>
            </a:r>
          </a:p>
        </p:txBody>
      </p:sp>
    </p:spTree>
  </p:cSld>
  <p:clrMapOvr>
    <a:masterClrMapping/>
  </p:clrMapOvr>
  <p:transition spd="slow">
    <p:cut/>
  </p:transition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Shape 29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297" name="Shape 29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이글의 요지를 구하시오. [3점]</a:t>
            </a:r>
          </a:p>
        </p:txBody>
      </p:sp>
    </p:spTree>
  </p:cSld>
  <p:clrMapOvr>
    <a:masterClrMapping/>
  </p:clrMapOvr>
  <p:transition spd="slow">
    <p:cut/>
  </p:transition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03" name="Shape 30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이글의 요지를 구하시오. [3점]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다음 작품을 읽고, 작가의 사상으로 올바른 것은? [3점]</a:t>
            </a:r>
          </a:p>
        </p:txBody>
      </p:sp>
    </p:spTree>
  </p:cSld>
  <p:clrMapOvr>
    <a:masterClrMapping/>
  </p:clrMapOvr>
  <p:transition spd="slow">
    <p:cut/>
  </p:transition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Shape 30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09" name="Shape 30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이글의 요지를 구하시오. [3점]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다음 작품을 읽고, 작가의 사상으로 올바른 것은? [3점]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다음 중, 작가의 의도와 </a:t>
            </a:r>
            <a:r>
              <a:rPr lang="ko" u="sng"/>
              <a:t>다른</a:t>
            </a:r>
            <a:r>
              <a:rPr lang="ko"/>
              <a:t> 말을 하는 사람은 누구인가? [3점]</a:t>
            </a:r>
          </a:p>
        </p:txBody>
      </p:sp>
    </p:spTree>
  </p:cSld>
  <p:clrMapOvr>
    <a:masterClrMapping/>
  </p:clrMapOvr>
  <p:transition spd="slow">
    <p:cut/>
  </p:transition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Shape 31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15" name="Shape 31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16" name="Shape 3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95550" y="1660525"/>
            <a:ext cx="3952875" cy="241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22" name="Shape 32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23" name="Shape 3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6000" y="1155700"/>
            <a:ext cx="4572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29" name="Shape 32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30" name="Shape 3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2800" y="165100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36" name="Shape 336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37" name="Shape 3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4831" y="873150"/>
            <a:ext cx="5294338" cy="339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43" name="Shape 34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44" name="Shape 3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09548" y="929274"/>
            <a:ext cx="4124899" cy="38818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hape 349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왜?</a:t>
            </a:r>
          </a:p>
        </p:txBody>
      </p:sp>
      <p:sp>
        <p:nvSpPr>
          <p:cNvPr id="350" name="Shape 350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51" name="Shape 3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01325" y="763275"/>
            <a:ext cx="4741350" cy="361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다시 기본적인것</a:t>
            </a:r>
          </a:p>
        </p:txBody>
      </p:sp>
      <p:sp>
        <p:nvSpPr>
          <p:cNvPr id="357" name="Shape 35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여캐 노출이 싫다!</a:t>
            </a:r>
          </a:p>
        </p:txBody>
      </p:sp>
    </p:spTree>
  </p:cSld>
  <p:clrMapOvr>
    <a:masterClrMapping/>
  </p:clrMapOvr>
  <p:transition spd="slow">
    <p:cut/>
  </p:transition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다시 기본적인것</a:t>
            </a:r>
          </a:p>
        </p:txBody>
      </p:sp>
      <p:sp>
        <p:nvSpPr>
          <p:cNvPr id="363" name="Shape 36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여캐 노출이 싫다!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창작자에게 하지말라고 윽박지른다(x)</a:t>
            </a:r>
          </a:p>
        </p:txBody>
      </p:sp>
    </p:spTree>
  </p:cSld>
  <p:clrMapOvr>
    <a:masterClrMapping/>
  </p:clrMapOvr>
  <p:transition spd="slow">
    <p:cut/>
  </p:transition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Shape 36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다시 기본적인것</a:t>
            </a:r>
          </a:p>
        </p:txBody>
      </p:sp>
      <p:sp>
        <p:nvSpPr>
          <p:cNvPr id="369" name="Shape 36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여캐 노출이 싫다!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창작자에게 하지말라고 윽박지른다(x)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창작자를 여혐이라고 비난한다(x)</a:t>
            </a:r>
          </a:p>
        </p:txBody>
      </p:sp>
    </p:spTree>
  </p:cSld>
  <p:clrMapOvr>
    <a:masterClrMapping/>
  </p:clrMapOvr>
  <p:transition spd="slow">
    <p:cut/>
  </p:transition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Shape 37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다시 기본적인것</a:t>
            </a:r>
          </a:p>
        </p:txBody>
      </p:sp>
      <p:sp>
        <p:nvSpPr>
          <p:cNvPr id="375" name="Shape 37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여캐 노출이 싫다!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창작자에게 하지말라고 윽박지른다(x)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창작자를 여혐이라고 비난한다(x)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노출을 줄여달라고 점잖게 부탁해본다(o)</a:t>
            </a:r>
          </a:p>
        </p:txBody>
      </p:sp>
    </p:spTree>
  </p:cSld>
  <p:clrMapOvr>
    <a:masterClrMapping/>
  </p:clrMapOvr>
  <p:transition spd="slow">
    <p:cut/>
  </p:transition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Shape 38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다시 기본적인것</a:t>
            </a:r>
          </a:p>
        </p:txBody>
      </p:sp>
      <p:sp>
        <p:nvSpPr>
          <p:cNvPr id="381" name="Shape 38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여캐 노출이 싫다!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창작자에게 하지말라고 윽박지른다(x)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창작자를 여혐이라고 비난한다(x)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노출을 줄여달라고 점잖게 부탁해본다(o)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혹시 남캐도 노출씬 넣어줄 수 있는지 물어본다(o)</a:t>
            </a:r>
          </a:p>
        </p:txBody>
      </p:sp>
    </p:spTree>
  </p:cSld>
  <p:clrMapOvr>
    <a:masterClrMapping/>
  </p:clrMapOvr>
  <p:transition spd="slow">
    <p:cut/>
  </p:transition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Shape 38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다시 기본적인것</a:t>
            </a:r>
          </a:p>
        </p:txBody>
      </p:sp>
      <p:sp>
        <p:nvSpPr>
          <p:cNvPr id="387" name="Shape 38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여캐 노출이 싫다!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창작자에게 하지말라고 윽박지른다(x)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창작자를 여혐이라고 비난한다(x)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노출을 줄여달라고 점잖게 부탁해본다(o)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혹시 남캐도 노출씬 넣어줄 수 있는지 물어본다(o)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보지 않는다(o)</a:t>
            </a:r>
          </a:p>
        </p:txBody>
      </p:sp>
    </p:spTree>
  </p:cSld>
  <p:clrMapOvr>
    <a:masterClrMapping/>
  </p:clrMapOvr>
  <p:transition spd="slow">
    <p:cut/>
  </p:transition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Shape 39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필살기</a:t>
            </a:r>
          </a:p>
        </p:txBody>
      </p:sp>
      <p:sp>
        <p:nvSpPr>
          <p:cNvPr id="393" name="Shape 39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동서고금을 막론하고 통하는 필살기</a:t>
            </a:r>
          </a:p>
        </p:txBody>
      </p:sp>
    </p:spTree>
  </p:cSld>
  <p:clrMapOvr>
    <a:masterClrMapping/>
  </p:clrMapOvr>
  <p:transition spd="slow">
    <p:cut/>
  </p:transition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Shape 39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필살기</a:t>
            </a:r>
          </a:p>
        </p:txBody>
      </p:sp>
      <p:sp>
        <p:nvSpPr>
          <p:cNvPr id="399" name="Shape 39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400" name="Shape 4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57859" y="1144284"/>
            <a:ext cx="4228275" cy="3451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Shape 40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필살기</a:t>
            </a:r>
          </a:p>
        </p:txBody>
      </p:sp>
      <p:sp>
        <p:nvSpPr>
          <p:cNvPr id="406" name="Shape 406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407" name="Shape 40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4237" y="1171600"/>
            <a:ext cx="5435520" cy="339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Shape 41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필살기</a:t>
            </a:r>
          </a:p>
        </p:txBody>
      </p:sp>
      <p:sp>
        <p:nvSpPr>
          <p:cNvPr id="413" name="Shape 41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커미션이라고도 함</a:t>
            </a:r>
          </a:p>
        </p:txBody>
      </p:sp>
    </p:spTree>
  </p:cSld>
  <p:clrMapOvr>
    <a:masterClrMapping/>
  </p:clrMapOvr>
  <p:transition spd="slow">
    <p:cut/>
  </p:transition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Shape 41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필살기</a:t>
            </a:r>
          </a:p>
        </p:txBody>
      </p:sp>
      <p:sp>
        <p:nvSpPr>
          <p:cNvPr id="419" name="Shape 41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커미션이라고도 함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(돈으로 후려치면서)</a:t>
            </a:r>
          </a:p>
        </p:txBody>
      </p:sp>
      <p:pic>
        <p:nvPicPr>
          <p:cNvPr id="420" name="Shape 4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98825" y="2099675"/>
            <a:ext cx="4346349" cy="2642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hape 42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필살기</a:t>
            </a:r>
          </a:p>
        </p:txBody>
      </p:sp>
      <p:sp>
        <p:nvSpPr>
          <p:cNvPr id="426" name="Shape 426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커미션이라고도 함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(돈으로 후려치면서)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ex : (돈으로 후려치면서) 해.</a:t>
            </a:r>
          </a:p>
        </p:txBody>
      </p:sp>
    </p:spTree>
  </p:cSld>
  <p:clrMapOvr>
    <a:masterClrMapping/>
  </p:clrMapOvr>
  <p:transition spd="slow">
    <p:cut/>
  </p:transition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Shape 43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필살기</a:t>
            </a:r>
          </a:p>
        </p:txBody>
      </p:sp>
      <p:sp>
        <p:nvSpPr>
          <p:cNvPr id="432" name="Shape 43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커미션이라고도 함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(돈으로 후려치면서)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ex : (돈으로 후려치면서) 해.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퍼블리싱 되는 제품이라면 결제로 답하자</a:t>
            </a:r>
          </a:p>
        </p:txBody>
      </p:sp>
    </p:spTree>
  </p:cSld>
  <p:clrMapOvr>
    <a:masterClrMapping/>
  </p:clrMapOvr>
  <p:transition spd="slow">
    <p:cut/>
  </p:transition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Shape 437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계속 강조하지만 기본적인 것</a:t>
            </a:r>
          </a:p>
        </p:txBody>
      </p:sp>
      <p:sp>
        <p:nvSpPr>
          <p:cNvPr id="438" name="Shape 438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창작자의 자유</a:t>
            </a:r>
          </a:p>
        </p:txBody>
      </p:sp>
    </p:spTree>
  </p:cSld>
  <p:clrMapOvr>
    <a:masterClrMapping/>
  </p:clrMapOvr>
  <p:transition spd="slow">
    <p:cut/>
  </p:transition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계속 강조하지만 기본적인 것</a:t>
            </a:r>
          </a:p>
        </p:txBody>
      </p:sp>
      <p:sp>
        <p:nvSpPr>
          <p:cNvPr id="444" name="Shape 44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창작자의 자유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그것이 누군가를 해하지 않는다면</a:t>
            </a:r>
          </a:p>
        </p:txBody>
      </p:sp>
    </p:spTree>
  </p:cSld>
  <p:clrMapOvr>
    <a:masterClrMapping/>
  </p:clrMapOvr>
  <p:transition spd="slow">
    <p:cut/>
  </p:transition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Shape 449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소비자의 자세</a:t>
            </a:r>
          </a:p>
        </p:txBody>
      </p:sp>
      <p:sp>
        <p:nvSpPr>
          <p:cNvPr id="450" name="Shape 450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창작자의 자유</a:t>
            </a:r>
          </a:p>
        </p:txBody>
      </p:sp>
    </p:spTree>
  </p:cSld>
  <p:clrMapOvr>
    <a:masterClrMapping/>
  </p:clrMapOvr>
  <p:transition spd="slow">
    <p:cut/>
  </p:transition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소비자의 자세</a:t>
            </a:r>
          </a:p>
        </p:txBody>
      </p:sp>
      <p:sp>
        <p:nvSpPr>
          <p:cNvPr id="456" name="Shape 456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창작자의 자유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맘에 드는 창작물이 있다면 돈으로</a:t>
            </a:r>
          </a:p>
        </p:txBody>
      </p:sp>
    </p:spTree>
  </p:cSld>
  <p:clrMapOvr>
    <a:masterClrMapping/>
  </p:clrMapOvr>
  <p:transition spd="slow">
    <p:cut/>
  </p:transition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소비자의 자세</a:t>
            </a:r>
          </a:p>
        </p:txBody>
      </p:sp>
      <p:sp>
        <p:nvSpPr>
          <p:cNvPr id="462" name="Shape 46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창작자의 자유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맘에 드는 창작물이 있다면 돈으로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자본주의 사회잖아요</a:t>
            </a:r>
          </a:p>
        </p:txBody>
      </p:sp>
    </p:spTree>
  </p:cSld>
  <p:clrMapOvr>
    <a:masterClrMapping/>
  </p:clrMapOvr>
  <p:transition spd="slow">
    <p:cut/>
  </p:transition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Shape 467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소비자의 자세</a:t>
            </a:r>
          </a:p>
        </p:txBody>
      </p:sp>
      <p:sp>
        <p:nvSpPr>
          <p:cNvPr id="468" name="Shape 468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창작자의 자유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맘에 드는 창작물이 있다면 돈으로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자본주의 사회잖아요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앞의 기본적인것 들을 명심</a:t>
            </a:r>
          </a:p>
        </p:txBody>
      </p:sp>
    </p:spTree>
  </p:cSld>
  <p:clrMapOvr>
    <a:masterClrMapping/>
  </p:clrMapOvr>
  <p:transition spd="slow">
    <p:cut/>
  </p:transition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Shape 47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소비자의 자세</a:t>
            </a:r>
          </a:p>
        </p:txBody>
      </p:sp>
      <p:sp>
        <p:nvSpPr>
          <p:cNvPr id="474" name="Shape 47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창작자의 자유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맘에 드는 창작물이 있다면 돈으로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자본주의 사회잖아요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앞의 기본적인것 들을 명심</a:t>
            </a:r>
          </a:p>
        </p:txBody>
      </p:sp>
      <p:pic>
        <p:nvPicPr>
          <p:cNvPr id="475" name="Shape 4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90449" y="1149749"/>
            <a:ext cx="4563100" cy="344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9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Shape 48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481" name="Shape 48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소비자의 의견도 존중</a:t>
            </a:r>
          </a:p>
        </p:txBody>
      </p:sp>
    </p:spTree>
  </p:cSld>
  <p:clrMapOvr>
    <a:masterClrMapping/>
  </p:clrMapOvr>
  <p:transition spd="slow">
    <p:cut/>
  </p:transition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Shape 48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487" name="Shape 48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소비자의 의견도 존중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날 먹여살리는것은 소비자</a:t>
            </a:r>
          </a:p>
        </p:txBody>
      </p:sp>
    </p:spTree>
  </p:cSld>
  <p:clrMapOvr>
    <a:masterClrMapping/>
  </p:clrMapOvr>
  <p:transition spd="slow">
    <p:cut/>
  </p:transition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Shape 49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493" name="Shape 49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소비자의 의견도 존중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날 먹여살리는것은 소비자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어떠한 소비자들은 특정 형태의 장치를 싫어할 수 있음</a:t>
            </a:r>
          </a:p>
        </p:txBody>
      </p:sp>
    </p:spTree>
  </p:cSld>
  <p:clrMapOvr>
    <a:masterClrMapping/>
  </p:clrMapOvr>
  <p:transition spd="slow">
    <p:cut/>
  </p:transition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97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Shape 49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499" name="Shape 49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소비자의 의견도 존중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날 먹여살리는것은 소비자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어떠한 소비자들은 특정 형태의 장치를 싫어할 수 있음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누군가는 어떠한 경위로 인해 특정 장치에 노출되지 않아야 할 수 있음</a:t>
            </a:r>
          </a:p>
        </p:txBody>
      </p:sp>
    </p:spTree>
  </p:cSld>
  <p:clrMapOvr>
    <a:masterClrMapping/>
  </p:clrMapOvr>
  <p:transition spd="slow">
    <p:cut/>
  </p:transition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03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Shape 50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505" name="Shape 50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506" name="Shape 5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05337" y="1927862"/>
            <a:ext cx="1990725" cy="1990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Shape 51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512" name="Shape 51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513" name="Shape 5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09725" y="1631950"/>
            <a:ext cx="5924550" cy="2476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Shape 51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519" name="Shape 51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트라우마 공격 </a:t>
            </a:r>
          </a:p>
        </p:txBody>
      </p:sp>
    </p:spTree>
  </p:cSld>
  <p:clrMapOvr>
    <a:masterClrMapping/>
  </p:clrMapOvr>
  <p:transition spd="slow">
    <p:cut/>
  </p:transition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525" name="Shape 525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트라우마 공격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나는 괜찮지만 누군가는 공격받을 수 있다 </a:t>
            </a:r>
          </a:p>
        </p:txBody>
      </p:sp>
    </p:spTree>
  </p:cSld>
  <p:clrMapOvr>
    <a:masterClrMapping/>
  </p:clrMapOvr>
  <p:transition spd="slow">
    <p:cut/>
  </p:transition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Shape 530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531" name="Shape 531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트라우마 공격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나는 괜찮지만 누군가는 공격받을 수 있다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미리 양해를 구하자 </a:t>
            </a:r>
          </a:p>
        </p:txBody>
      </p:sp>
    </p:spTree>
  </p:cSld>
  <p:clrMapOvr>
    <a:masterClrMapping/>
  </p:clrMapOvr>
  <p:transition spd="slow">
    <p:cut/>
  </p:transition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Shape 536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537" name="Shape 537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트라우마 공격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나는 괜찮지만 누군가는 공격받을 수 있다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미리 양해를 구하자 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부비 트랩 주의</a:t>
            </a:r>
          </a:p>
        </p:txBody>
      </p:sp>
    </p:spTree>
  </p:cSld>
  <p:clrMapOvr>
    <a:masterClrMapping/>
  </p:clrMapOvr>
  <p:transition spd="slow">
    <p:cut/>
  </p:transition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Shape 542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창작자의 자세</a:t>
            </a:r>
          </a:p>
        </p:txBody>
      </p:sp>
      <p:sp>
        <p:nvSpPr>
          <p:cNvPr id="543" name="Shape 543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트라우마 공격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나는 괜찮지만 누군가는 공격받을 수 있다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미리 양해를 구하자 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부비 트랩 주의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네타 주의</a:t>
            </a:r>
          </a:p>
        </p:txBody>
      </p:sp>
    </p:spTree>
  </p:cSld>
  <p:clrMapOvr>
    <a:masterClrMapping/>
  </p:clrMapOvr>
  <p:transition spd="slow">
    <p:cut/>
  </p:transition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Shape 548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cf) ㅅㄹㄴ</a:t>
            </a:r>
          </a:p>
        </p:txBody>
      </p:sp>
      <p:sp>
        <p:nvSpPr>
          <p:cNvPr id="549" name="Shape 549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550" name="Shape 5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05125" y="2260600"/>
            <a:ext cx="3133725" cy="1219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Shape 555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cf) ㅅㄹㄴ</a:t>
            </a:r>
          </a:p>
        </p:txBody>
      </p:sp>
      <p:sp>
        <p:nvSpPr>
          <p:cNvPr id="556" name="Shape 556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컨텐츠의 제작과정에서 남의 권익을 침해함</a:t>
            </a:r>
          </a:p>
        </p:txBody>
      </p:sp>
    </p:spTree>
  </p:cSld>
  <p:clrMapOvr>
    <a:masterClrMapping/>
  </p:clrMapOvr>
  <p:transition spd="slow">
    <p:cut/>
  </p:transition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Shape 561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cf) ㅅㄹㄴ</a:t>
            </a:r>
          </a:p>
        </p:txBody>
      </p:sp>
      <p:sp>
        <p:nvSpPr>
          <p:cNvPr id="562" name="Shape 562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컨텐츠의 제작과정에서 남의 권익을 침해함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컨텐츠의 배포도 물론</a:t>
            </a:r>
          </a:p>
        </p:txBody>
      </p:sp>
    </p:spTree>
  </p:cSld>
  <p:clrMapOvr>
    <a:masterClrMapping/>
  </p:clrMapOvr>
  <p:transition spd="slow">
    <p:cut/>
  </p:transition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Shape 567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cf) ㅅㄹㄴ</a:t>
            </a:r>
          </a:p>
        </p:txBody>
      </p:sp>
      <p:sp>
        <p:nvSpPr>
          <p:cNvPr id="568" name="Shape 568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컨텐츠의 제작과정에서 남의 권익을 침해함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컨텐츠의 배포도 물론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스너프 무비</a:t>
            </a:r>
          </a:p>
        </p:txBody>
      </p:sp>
    </p:spTree>
  </p:cSld>
  <p:clrMapOvr>
    <a:masterClrMapping/>
  </p:clrMapOvr>
  <p:transition spd="slow">
    <p:cut/>
  </p:transition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Shape 573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cf) ㅅㄹㄴ</a:t>
            </a:r>
          </a:p>
        </p:txBody>
      </p:sp>
      <p:sp>
        <p:nvSpPr>
          <p:cNvPr id="574" name="Shape 574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컨텐츠의 제작과정에서 남의 권익을 침해함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컨텐츠의 배포도 물론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스너프 무비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미성년자가 나오는 AV</a:t>
            </a:r>
          </a:p>
        </p:txBody>
      </p:sp>
    </p:spTree>
  </p:cSld>
  <p:clrMapOvr>
    <a:masterClrMapping/>
  </p:clrMapOvr>
  <p:transition spd="slow">
    <p:cut/>
  </p:transition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78" name="Shape 5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9" name="Shape 579"/>
          <p:cNvSpPr txBox="1"/>
          <p:nvPr>
            <p:ph type="title"/>
          </p:nvPr>
        </p:nvSpPr>
        <p:spPr>
          <a:xfrm>
            <a:off x="311700" y="445025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cf) ㅅㄹㄴ</a:t>
            </a:r>
          </a:p>
        </p:txBody>
      </p:sp>
      <p:sp>
        <p:nvSpPr>
          <p:cNvPr id="580" name="Shape 580"/>
          <p:cNvSpPr txBox="1"/>
          <p:nvPr>
            <p:ph idx="1" type="body"/>
          </p:nvPr>
        </p:nvSpPr>
        <p:spPr>
          <a:xfrm>
            <a:off x="311700" y="1171600"/>
            <a:ext cx="8520600" cy="3397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</a:pPr>
            <a:r>
              <a:rPr lang="ko"/>
              <a:t>컨텐츠의 제작과정에서 남의 권익을 침해함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컨텐츠의 배포도 물론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스너프 무비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미성년자가 나오는 AV</a:t>
            </a:r>
          </a:p>
          <a:p>
            <a:pPr indent="-228600" lvl="0" marL="457200" rtl="0">
              <a:spcBef>
                <a:spcPts val="0"/>
              </a:spcBef>
            </a:pPr>
            <a:r>
              <a:rPr lang="ko"/>
              <a:t>대한민국에서는 (특히 늙은이들의) 관점이 다름</a:t>
            </a:r>
          </a:p>
        </p:txBody>
      </p:sp>
    </p:spTree>
  </p:cSld>
  <p:clrMapOvr>
    <a:masterClrMapping/>
  </p:clrMapOvr>
  <p:transition spd="slow">
    <p:cut/>
  </p:transition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Shape 585"/>
          <p:cNvSpPr txBox="1"/>
          <p:nvPr>
            <p:ph type="title"/>
          </p:nvPr>
        </p:nvSpPr>
        <p:spPr>
          <a:xfrm>
            <a:off x="311700" y="2265150"/>
            <a:ext cx="8520600" cy="6132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lang="ko"/>
              <a:t>남을 해하지 않는 모든 창작의 자유를</a:t>
            </a:r>
          </a:p>
          <a:p>
            <a:pPr lvl="0" rtl="0" algn="ctr">
              <a:spcBef>
                <a:spcPts val="0"/>
              </a:spcBef>
              <a:buNone/>
            </a:pPr>
            <a:r>
              <a:rPr lang="ko"/>
              <a:t>응원합니다.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aperback">
  <a:themeElements>
    <a:clrScheme name="Paperback">
      <a:dk1>
        <a:srgbClr val="000000"/>
      </a:dk1>
      <a:lt1>
        <a:srgbClr val="FFFFFF"/>
      </a:lt1>
      <a:dk2>
        <a:srgbClr val="00695C"/>
      </a:dk2>
      <a:lt2>
        <a:srgbClr val="26A69A"/>
      </a:lt2>
      <a:accent1>
        <a:srgbClr val="FFFBF0"/>
      </a:accent1>
      <a:accent2>
        <a:srgbClr val="B7B7B7"/>
      </a:accent2>
      <a:accent3>
        <a:srgbClr val="FB8C00"/>
      </a:accent3>
      <a:accent4>
        <a:srgbClr val="80CBC4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