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64"/>
  </p:handoutMasterIdLst>
  <p:sldIdLst>
    <p:sldId id="261" r:id="rId2"/>
    <p:sldId id="263" r:id="rId3"/>
    <p:sldId id="270" r:id="rId4"/>
    <p:sldId id="271" r:id="rId5"/>
    <p:sldId id="325" r:id="rId6"/>
    <p:sldId id="272" r:id="rId7"/>
    <p:sldId id="273" r:id="rId8"/>
    <p:sldId id="318" r:id="rId9"/>
    <p:sldId id="264" r:id="rId10"/>
    <p:sldId id="274" r:id="rId11"/>
    <p:sldId id="275" r:id="rId12"/>
    <p:sldId id="276" r:id="rId13"/>
    <p:sldId id="277" r:id="rId14"/>
    <p:sldId id="278" r:id="rId15"/>
    <p:sldId id="326" r:id="rId16"/>
    <p:sldId id="279" r:id="rId17"/>
    <p:sldId id="280" r:id="rId18"/>
    <p:sldId id="281" r:id="rId19"/>
    <p:sldId id="327" r:id="rId20"/>
    <p:sldId id="328" r:id="rId21"/>
    <p:sldId id="329" r:id="rId22"/>
    <p:sldId id="321" r:id="rId23"/>
    <p:sldId id="283" r:id="rId24"/>
    <p:sldId id="322" r:id="rId25"/>
    <p:sldId id="284" r:id="rId26"/>
    <p:sldId id="285" r:id="rId27"/>
    <p:sldId id="323" r:id="rId28"/>
    <p:sldId id="287" r:id="rId29"/>
    <p:sldId id="289" r:id="rId30"/>
    <p:sldId id="290" r:id="rId31"/>
    <p:sldId id="291" r:id="rId32"/>
    <p:sldId id="292" r:id="rId33"/>
    <p:sldId id="293" r:id="rId34"/>
    <p:sldId id="294" r:id="rId35"/>
    <p:sldId id="330" r:id="rId36"/>
    <p:sldId id="331" r:id="rId37"/>
    <p:sldId id="296" r:id="rId38"/>
    <p:sldId id="297" r:id="rId39"/>
    <p:sldId id="332" r:id="rId40"/>
    <p:sldId id="298" r:id="rId41"/>
    <p:sldId id="299" r:id="rId42"/>
    <p:sldId id="324" r:id="rId43"/>
    <p:sldId id="300" r:id="rId44"/>
    <p:sldId id="333" r:id="rId45"/>
    <p:sldId id="301" r:id="rId46"/>
    <p:sldId id="302" r:id="rId47"/>
    <p:sldId id="303" r:id="rId48"/>
    <p:sldId id="304" r:id="rId49"/>
    <p:sldId id="305" r:id="rId50"/>
    <p:sldId id="306" r:id="rId51"/>
    <p:sldId id="334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266" r:id="rId6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최경재" initials="최" lastIdx="1" clrIdx="0">
    <p:extLst>
      <p:ext uri="{19B8F6BF-5375-455C-9EA6-DF929625EA0E}">
        <p15:presenceInfo xmlns:p15="http://schemas.microsoft.com/office/powerpoint/2012/main" userId="682645980a2e8ae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978B"/>
    <a:srgbClr val="3A3A3C"/>
    <a:srgbClr val="262627"/>
    <a:srgbClr val="F7B224"/>
    <a:srgbClr val="191724"/>
    <a:srgbClr val="FEEE4C"/>
    <a:srgbClr val="0688C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204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0" d="100"/>
          <a:sy n="50" d="100"/>
        </p:scale>
        <p:origin x="2229" y="21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490CE-B944-438E-8705-3EC8E8A1C87F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2016-05-07</a:t>
            </a:fld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80BDAB-7A52-4257-BF96-694936E2C464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‹#›</a:t>
            </a:fld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422062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 userDrawn="1"/>
        </p:nvGrpSpPr>
        <p:grpSpPr>
          <a:xfrm>
            <a:off x="3715653" y="957943"/>
            <a:ext cx="4871319" cy="4887686"/>
            <a:chOff x="3505196" y="834572"/>
            <a:chExt cx="5399316" cy="5417457"/>
          </a:xfrm>
        </p:grpSpPr>
        <p:sp>
          <p:nvSpPr>
            <p:cNvPr id="3" name="타원 2"/>
            <p:cNvSpPr/>
            <p:nvPr/>
          </p:nvSpPr>
          <p:spPr>
            <a:xfrm>
              <a:off x="3686628" y="935386"/>
              <a:ext cx="5094513" cy="5094513"/>
            </a:xfrm>
            <a:prstGeom prst="ellipse">
              <a:avLst/>
            </a:prstGeom>
            <a:gradFill>
              <a:gsLst>
                <a:gs pos="50000">
                  <a:srgbClr val="9D978B">
                    <a:alpha val="0"/>
                  </a:srgbClr>
                </a:gs>
                <a:gs pos="0">
                  <a:srgbClr val="9D978B">
                    <a:alpha val="61000"/>
                  </a:srgbClr>
                </a:gs>
                <a:gs pos="100000">
                  <a:srgbClr val="9D978B">
                    <a:alpha val="0"/>
                  </a:srgb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" name="막힌 원호 3"/>
            <p:cNvSpPr/>
            <p:nvPr/>
          </p:nvSpPr>
          <p:spPr>
            <a:xfrm>
              <a:off x="3548741" y="834572"/>
              <a:ext cx="5355771" cy="5355771"/>
            </a:xfrm>
            <a:prstGeom prst="blockArc">
              <a:avLst>
                <a:gd name="adj1" fmla="val 10800000"/>
                <a:gd name="adj2" fmla="val 5706996"/>
                <a:gd name="adj3" fmla="val 616"/>
              </a:avLst>
            </a:prstGeom>
            <a:solidFill>
              <a:srgbClr val="9D97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" name="타원 4"/>
            <p:cNvSpPr/>
            <p:nvPr/>
          </p:nvSpPr>
          <p:spPr>
            <a:xfrm>
              <a:off x="3505196" y="3490686"/>
              <a:ext cx="137887" cy="137887"/>
            </a:xfrm>
            <a:prstGeom prst="ellipse">
              <a:avLst/>
            </a:prstGeom>
            <a:solidFill>
              <a:srgbClr val="9D97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" name="타원 5"/>
            <p:cNvSpPr/>
            <p:nvPr/>
          </p:nvSpPr>
          <p:spPr>
            <a:xfrm>
              <a:off x="5958111" y="6114142"/>
              <a:ext cx="137887" cy="137887"/>
            </a:xfrm>
            <a:prstGeom prst="ellipse">
              <a:avLst/>
            </a:prstGeom>
            <a:solidFill>
              <a:srgbClr val="9D97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2" name="텍스트 개체 틀 11"/>
          <p:cNvSpPr>
            <a:spLocks noGrp="1"/>
          </p:cNvSpPr>
          <p:nvPr>
            <p:ph type="body" sz="quarter" idx="10" hasCustomPrompt="1"/>
          </p:nvPr>
        </p:nvSpPr>
        <p:spPr>
          <a:xfrm>
            <a:off x="4509041" y="2565329"/>
            <a:ext cx="3336925" cy="78898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1" hangingPunct="1">
              <a:buNone/>
              <a:defRPr lang="ko-KR" altLang="en-US" sz="4400" b="1" kern="12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lvl="0"/>
            <a:r>
              <a:rPr lang="en-US" altLang="ko-KR" dirty="0" smtClean="0"/>
              <a:t>HYEDU.ME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09041" y="3354317"/>
            <a:ext cx="3336925" cy="32543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1" hangingPunct="1">
              <a:buNone/>
              <a:defRPr lang="ko-KR" altLang="en-US" sz="1800" kern="12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lvl="0"/>
            <a:r>
              <a:rPr lang="en-US" altLang="ko-KR" dirty="0" smtClean="0"/>
              <a:t>Insert your sub-title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8219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gradFill>
          <a:gsLst>
            <a:gs pos="100000">
              <a:srgbClr val="3A3A3C"/>
            </a:gs>
            <a:gs pos="0">
              <a:schemeClr val="tx1">
                <a:lumMod val="85000"/>
                <a:lumOff val="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 userDrawn="1"/>
        </p:nvSpPr>
        <p:spPr>
          <a:xfrm rot="8870193">
            <a:off x="-186523" y="-230462"/>
            <a:ext cx="2091720" cy="2091720"/>
          </a:xfrm>
          <a:prstGeom prst="ellipse">
            <a:avLst/>
          </a:prstGeom>
          <a:gradFill>
            <a:gsLst>
              <a:gs pos="50000">
                <a:srgbClr val="9D978B">
                  <a:alpha val="0"/>
                </a:srgbClr>
              </a:gs>
              <a:gs pos="0">
                <a:srgbClr val="9D978B">
                  <a:alpha val="61000"/>
                </a:srgbClr>
              </a:gs>
              <a:gs pos="100000">
                <a:srgbClr val="9D978B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600803" y="377903"/>
            <a:ext cx="619080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Part</a:t>
            </a:r>
            <a:endParaRPr lang="ko-KR" altLang="en-US" dirty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막힌 원호 3"/>
          <p:cNvSpPr/>
          <p:nvPr userDrawn="1"/>
        </p:nvSpPr>
        <p:spPr>
          <a:xfrm rot="13536048">
            <a:off x="-240156" y="-296045"/>
            <a:ext cx="2198988" cy="2198988"/>
          </a:xfrm>
          <a:prstGeom prst="blockArc">
            <a:avLst>
              <a:gd name="adj1" fmla="val 10800000"/>
              <a:gd name="adj2" fmla="val 5706996"/>
              <a:gd name="adj3" fmla="val 616"/>
            </a:avLst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타원 4"/>
          <p:cNvSpPr/>
          <p:nvPr userDrawn="1"/>
        </p:nvSpPr>
        <p:spPr>
          <a:xfrm rot="8870193">
            <a:off x="1594690" y="1564242"/>
            <a:ext cx="56614" cy="56614"/>
          </a:xfrm>
          <a:prstGeom prst="ellipse">
            <a:avLst/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타원 5"/>
          <p:cNvSpPr/>
          <p:nvPr userDrawn="1"/>
        </p:nvSpPr>
        <p:spPr>
          <a:xfrm rot="8870193">
            <a:off x="1655834" y="69421"/>
            <a:ext cx="56614" cy="56614"/>
          </a:xfrm>
          <a:prstGeom prst="ellipse">
            <a:avLst/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 hasCustomPrompt="1"/>
          </p:nvPr>
        </p:nvSpPr>
        <p:spPr>
          <a:xfrm>
            <a:off x="358149" y="747235"/>
            <a:ext cx="1084263" cy="60325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1" hangingPunct="1">
              <a:buNone/>
              <a:defRPr lang="ko-KR" altLang="en-US" sz="4800" kern="12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lvl="0"/>
            <a:r>
              <a:rPr lang="en-US" altLang="ko-KR" dirty="0" smtClean="0"/>
              <a:t>00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2" hasCustomPrompt="1"/>
          </p:nvPr>
        </p:nvSpPr>
        <p:spPr>
          <a:xfrm>
            <a:off x="2225296" y="701675"/>
            <a:ext cx="5656263" cy="6746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lvl="0"/>
            <a:r>
              <a:rPr lang="en-US" altLang="ko-KR" dirty="0" smtClean="0"/>
              <a:t>Insert Your Main title</a:t>
            </a:r>
          </a:p>
        </p:txBody>
      </p:sp>
    </p:spTree>
    <p:extLst>
      <p:ext uri="{BB962C8B-B14F-4D97-AF65-F5344CB8AC3E}">
        <p14:creationId xmlns:p14="http://schemas.microsoft.com/office/powerpoint/2010/main" val="7621604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및 내용">
    <p:bg>
      <p:bgPr>
        <a:gradFill>
          <a:gsLst>
            <a:gs pos="100000">
              <a:srgbClr val="3A3A3C"/>
            </a:gs>
            <a:gs pos="0">
              <a:schemeClr val="tx1">
                <a:lumMod val="85000"/>
                <a:lumOff val="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 userDrawn="1"/>
        </p:nvSpPr>
        <p:spPr>
          <a:xfrm rot="8870193">
            <a:off x="-186523" y="-230462"/>
            <a:ext cx="2091720" cy="2091720"/>
          </a:xfrm>
          <a:prstGeom prst="ellipse">
            <a:avLst/>
          </a:prstGeom>
          <a:gradFill>
            <a:gsLst>
              <a:gs pos="50000">
                <a:srgbClr val="9D978B">
                  <a:alpha val="0"/>
                </a:srgbClr>
              </a:gs>
              <a:gs pos="0">
                <a:srgbClr val="9D978B">
                  <a:alpha val="61000"/>
                </a:srgbClr>
              </a:gs>
              <a:gs pos="100000">
                <a:srgbClr val="9D978B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600803" y="377903"/>
            <a:ext cx="619080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Part</a:t>
            </a:r>
            <a:endParaRPr lang="ko-KR" altLang="en-US" dirty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막힌 원호 3"/>
          <p:cNvSpPr/>
          <p:nvPr userDrawn="1"/>
        </p:nvSpPr>
        <p:spPr>
          <a:xfrm rot="13536048">
            <a:off x="-240156" y="-296045"/>
            <a:ext cx="2198988" cy="2198988"/>
          </a:xfrm>
          <a:prstGeom prst="blockArc">
            <a:avLst>
              <a:gd name="adj1" fmla="val 10800000"/>
              <a:gd name="adj2" fmla="val 5706996"/>
              <a:gd name="adj3" fmla="val 616"/>
            </a:avLst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타원 4"/>
          <p:cNvSpPr/>
          <p:nvPr userDrawn="1"/>
        </p:nvSpPr>
        <p:spPr>
          <a:xfrm rot="8870193">
            <a:off x="1594690" y="1564242"/>
            <a:ext cx="56614" cy="56614"/>
          </a:xfrm>
          <a:prstGeom prst="ellipse">
            <a:avLst/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타원 5"/>
          <p:cNvSpPr/>
          <p:nvPr userDrawn="1"/>
        </p:nvSpPr>
        <p:spPr>
          <a:xfrm rot="8870193">
            <a:off x="1655834" y="69421"/>
            <a:ext cx="56614" cy="56614"/>
          </a:xfrm>
          <a:prstGeom prst="ellipse">
            <a:avLst/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 hasCustomPrompt="1"/>
          </p:nvPr>
        </p:nvSpPr>
        <p:spPr>
          <a:xfrm>
            <a:off x="358149" y="747235"/>
            <a:ext cx="1084263" cy="60325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1" hangingPunct="1">
              <a:buNone/>
              <a:defRPr lang="ko-KR" altLang="en-US" sz="4800" kern="12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lvl="0"/>
            <a:r>
              <a:rPr lang="en-US" altLang="ko-KR" dirty="0" smtClean="0"/>
              <a:t>00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2" hasCustomPrompt="1"/>
          </p:nvPr>
        </p:nvSpPr>
        <p:spPr>
          <a:xfrm>
            <a:off x="2225296" y="701675"/>
            <a:ext cx="5656263" cy="6746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lvl="0"/>
            <a:r>
              <a:rPr lang="en-US" altLang="ko-KR" dirty="0" smtClean="0"/>
              <a:t>Insert Your Main title</a:t>
            </a:r>
          </a:p>
        </p:txBody>
      </p:sp>
      <p:sp>
        <p:nvSpPr>
          <p:cNvPr id="8" name="그림 개체 틀 7"/>
          <p:cNvSpPr>
            <a:spLocks noGrp="1"/>
          </p:cNvSpPr>
          <p:nvPr>
            <p:ph type="pic" sz="quarter" idx="13" hasCustomPrompt="1"/>
          </p:nvPr>
        </p:nvSpPr>
        <p:spPr>
          <a:xfrm>
            <a:off x="2301442" y="2077570"/>
            <a:ext cx="2790825" cy="279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en-US" altLang="ko-KR" dirty="0" smtClean="0"/>
              <a:t>Click for Picture</a:t>
            </a:r>
            <a:endParaRPr lang="ko-KR" altLang="en-US" dirty="0"/>
          </a:p>
        </p:txBody>
      </p:sp>
      <p:sp>
        <p:nvSpPr>
          <p:cNvPr id="13" name="그림 개체 틀 7"/>
          <p:cNvSpPr>
            <a:spLocks noGrp="1"/>
          </p:cNvSpPr>
          <p:nvPr>
            <p:ph type="pic" sz="quarter" idx="14" hasCustomPrompt="1"/>
          </p:nvPr>
        </p:nvSpPr>
        <p:spPr>
          <a:xfrm>
            <a:off x="5476821" y="2077570"/>
            <a:ext cx="2790825" cy="279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en-US" altLang="ko-KR" dirty="0" smtClean="0"/>
              <a:t>Click for Picture</a:t>
            </a:r>
            <a:endParaRPr lang="ko-KR" altLang="en-US" dirty="0"/>
          </a:p>
        </p:txBody>
      </p:sp>
      <p:sp>
        <p:nvSpPr>
          <p:cNvPr id="15" name="그림 개체 틀 7"/>
          <p:cNvSpPr>
            <a:spLocks noGrp="1"/>
          </p:cNvSpPr>
          <p:nvPr>
            <p:ph type="pic" sz="quarter" idx="15" hasCustomPrompt="1"/>
          </p:nvPr>
        </p:nvSpPr>
        <p:spPr>
          <a:xfrm>
            <a:off x="8652200" y="2077570"/>
            <a:ext cx="2790825" cy="27908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aseline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en-US" altLang="ko-KR" dirty="0" smtClean="0"/>
              <a:t>Click for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18470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bg>
      <p:bgPr>
        <a:gradFill>
          <a:gsLst>
            <a:gs pos="100000">
              <a:srgbClr val="3A3A3C"/>
            </a:gs>
            <a:gs pos="0">
              <a:schemeClr val="tx1">
                <a:lumMod val="85000"/>
                <a:lumOff val="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타원 1"/>
          <p:cNvSpPr/>
          <p:nvPr userDrawn="1"/>
        </p:nvSpPr>
        <p:spPr>
          <a:xfrm rot="8870193">
            <a:off x="-186523" y="-230462"/>
            <a:ext cx="2091720" cy="2091720"/>
          </a:xfrm>
          <a:prstGeom prst="ellipse">
            <a:avLst/>
          </a:prstGeom>
          <a:gradFill>
            <a:gsLst>
              <a:gs pos="50000">
                <a:srgbClr val="9D978B">
                  <a:alpha val="0"/>
                </a:srgbClr>
              </a:gs>
              <a:gs pos="0">
                <a:srgbClr val="9D978B">
                  <a:alpha val="61000"/>
                </a:srgbClr>
              </a:gs>
              <a:gs pos="100000">
                <a:srgbClr val="9D978B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TextBox 2"/>
          <p:cNvSpPr txBox="1"/>
          <p:nvPr userDrawn="1"/>
        </p:nvSpPr>
        <p:spPr>
          <a:xfrm>
            <a:off x="600803" y="377903"/>
            <a:ext cx="619080" cy="369332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en-US" altLang="ko-KR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Part</a:t>
            </a:r>
            <a:endParaRPr lang="ko-KR" altLang="en-US" dirty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막힌 원호 3"/>
          <p:cNvSpPr/>
          <p:nvPr userDrawn="1"/>
        </p:nvSpPr>
        <p:spPr>
          <a:xfrm rot="13536048">
            <a:off x="-240156" y="-296045"/>
            <a:ext cx="2198988" cy="2198988"/>
          </a:xfrm>
          <a:prstGeom prst="blockArc">
            <a:avLst>
              <a:gd name="adj1" fmla="val 10800000"/>
              <a:gd name="adj2" fmla="val 5706996"/>
              <a:gd name="adj3" fmla="val 616"/>
            </a:avLst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타원 4"/>
          <p:cNvSpPr/>
          <p:nvPr userDrawn="1"/>
        </p:nvSpPr>
        <p:spPr>
          <a:xfrm rot="8870193">
            <a:off x="1594690" y="1564242"/>
            <a:ext cx="56614" cy="56614"/>
          </a:xfrm>
          <a:prstGeom prst="ellipse">
            <a:avLst/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" name="타원 5"/>
          <p:cNvSpPr/>
          <p:nvPr userDrawn="1"/>
        </p:nvSpPr>
        <p:spPr>
          <a:xfrm rot="8870193">
            <a:off x="1655834" y="69421"/>
            <a:ext cx="56614" cy="56614"/>
          </a:xfrm>
          <a:prstGeom prst="ellipse">
            <a:avLst/>
          </a:prstGeom>
          <a:solidFill>
            <a:srgbClr val="9D97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0" hasCustomPrompt="1"/>
          </p:nvPr>
        </p:nvSpPr>
        <p:spPr>
          <a:xfrm>
            <a:off x="358149" y="747235"/>
            <a:ext cx="1084263" cy="603250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1" hangingPunct="1">
              <a:buNone/>
              <a:defRPr lang="ko-KR" altLang="en-US" sz="4800" kern="12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lvl="0"/>
            <a:r>
              <a:rPr lang="en-US" altLang="ko-KR" dirty="0" smtClean="0"/>
              <a:t>00</a:t>
            </a:r>
            <a:endParaRPr lang="ko-KR" altLang="en-US" dirty="0"/>
          </a:p>
        </p:txBody>
      </p:sp>
      <p:sp>
        <p:nvSpPr>
          <p:cNvPr id="14" name="텍스트 개체 틀 13"/>
          <p:cNvSpPr>
            <a:spLocks noGrp="1"/>
          </p:cNvSpPr>
          <p:nvPr>
            <p:ph type="body" sz="quarter" idx="12" hasCustomPrompt="1"/>
          </p:nvPr>
        </p:nvSpPr>
        <p:spPr>
          <a:xfrm>
            <a:off x="2225296" y="701675"/>
            <a:ext cx="5656263" cy="6746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40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pPr lvl="0"/>
            <a:r>
              <a:rPr lang="en-US" altLang="ko-KR" dirty="0" smtClean="0"/>
              <a:t>Insert Your Main title</a:t>
            </a:r>
          </a:p>
        </p:txBody>
      </p:sp>
      <p:sp>
        <p:nvSpPr>
          <p:cNvPr id="10" name="미디어 개체 틀 9"/>
          <p:cNvSpPr>
            <a:spLocks noGrp="1"/>
          </p:cNvSpPr>
          <p:nvPr>
            <p:ph type="media" sz="quarter" idx="13" hasCustomPrompt="1"/>
          </p:nvPr>
        </p:nvSpPr>
        <p:spPr>
          <a:xfrm>
            <a:off x="2225675" y="1808163"/>
            <a:ext cx="9147175" cy="4649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aseline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en-US" altLang="ko-KR" dirty="0" smtClean="0"/>
              <a:t>Insert your </a:t>
            </a:r>
            <a:r>
              <a:rPr lang="en-US" altLang="ko-KR" dirty="0" err="1" smtClean="0"/>
              <a:t>youtube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04334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135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98170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50887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5273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6039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4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 sz="2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06690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 smtClean="0"/>
              <a:t>그림을 추가하려면 아이콘을 클릭하십시오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212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51301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F714EC34-118A-44E9-AFFC-707202DFDABC}" type="datetimeFigureOut">
              <a:rPr lang="ko-KR" altLang="en-US" smtClean="0"/>
              <a:pPr/>
              <a:t>2016-05-07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4A77B9B8-D72A-490B-A0E5-B5884E7C624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7495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3A3A3C"/>
            </a:gs>
            <a:gs pos="0">
              <a:schemeClr val="tx1">
                <a:lumMod val="85000"/>
                <a:lumOff val="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 userDrawn="1"/>
        </p:nvSpPr>
        <p:spPr>
          <a:xfrm>
            <a:off x="10107178" y="6457234"/>
            <a:ext cx="2008884" cy="307777"/>
          </a:xfrm>
          <a:prstGeom prst="rect">
            <a:avLst/>
          </a:prstGeom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Copyright@hyedu.me</a:t>
            </a:r>
            <a:endParaRPr lang="ko-KR" altLang="en-US" sz="1400" dirty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2397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4452690" y="2597384"/>
            <a:ext cx="3449626" cy="906004"/>
          </a:xfrm>
        </p:spPr>
        <p:txBody>
          <a:bodyPr/>
          <a:lstStyle/>
          <a:p>
            <a:r>
              <a:rPr lang="en-US" altLang="ko-KR" dirty="0" smtClean="0">
                <a:ea typeface="나눔바른고딕" panose="020B0603020101020101" pitchFamily="50" charset="-127"/>
              </a:rPr>
              <a:t>NDB</a:t>
            </a:r>
            <a:endParaRPr lang="ko-KR" altLang="en-US" dirty="0">
              <a:ea typeface="나눔바른고딕" panose="020B0603020101020101" pitchFamily="50" charset="-127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>
          <a:xfrm>
            <a:off x="4509041" y="3340669"/>
            <a:ext cx="3336925" cy="325438"/>
          </a:xfrm>
        </p:spPr>
        <p:txBody>
          <a:bodyPr/>
          <a:lstStyle/>
          <a:p>
            <a:r>
              <a:rPr lang="en-US" altLang="ko-KR" dirty="0" smtClean="0"/>
              <a:t>Postmortem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549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0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발표자 소개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00280" y="2507762"/>
            <a:ext cx="566192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최경재</a:t>
            </a:r>
            <a:endParaRPr lang="en-US" altLang="ko-KR" sz="32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r">
              <a:lnSpc>
                <a:spcPct val="150000"/>
              </a:lnSpc>
            </a:pPr>
            <a:r>
              <a:rPr lang="en-US" altLang="ko-KR" sz="32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32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학번</a:t>
            </a:r>
            <a:endParaRPr lang="en-US" altLang="ko-KR" sz="32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r">
              <a:lnSpc>
                <a:spcPct val="150000"/>
              </a:lnSpc>
            </a:pPr>
            <a:r>
              <a:rPr lang="ko-KR" altLang="en-US" sz="32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문화부장</a:t>
            </a:r>
            <a:endParaRPr lang="en-US" altLang="ko-KR" sz="32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r">
              <a:lnSpc>
                <a:spcPct val="150000"/>
              </a:lnSpc>
            </a:pPr>
            <a:r>
              <a:rPr lang="en-US" altLang="ko-KR" sz="32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UPnL</a:t>
            </a:r>
            <a:r>
              <a:rPr lang="en-US" altLang="ko-KR" sz="32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32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준회원</a:t>
            </a:r>
            <a:endParaRPr lang="en-US" altLang="ko-KR" sz="32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760" y="2246101"/>
            <a:ext cx="4195794" cy="310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11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0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발표 목적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65868" y="2235201"/>
            <a:ext cx="800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아무것도 모르는 상태에서 뭔가 만들어야 하는 상황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처음으로 다른 사람이랑 협동해서 작업해야 하는 상황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같은 걸 경험하게 될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신입회원을 위한 경험담 제시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고학번들은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딱히 들을 필요 없지 않을까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35759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프로젝트 시작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8867" y="2286001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오용석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(15,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정회원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게임을 만들고 싶어하는 준회원을 모집함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관심 있는 준회원들이 모임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시작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192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프로젝트 기간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65244" y="1635370"/>
            <a:ext cx="897466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작년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말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~ 12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중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팀원 모집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초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프로젝트 시작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중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활발한 작업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말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~ 2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초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침체기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중간 발표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말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매우 열심히 작업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월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26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		/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최종 발표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741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초기 목표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8867" y="2286001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고기를 먹자 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아직 못 먹었음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사주세요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열심히 굴러서 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넬의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우수한 노예가 되자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0782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구성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/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역할 분담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초기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0400" y="1718734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오용석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피드백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서순호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메인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안단태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서브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최경재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서브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박종훈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UI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구본호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그래픽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1583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구성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/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역할 분담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실제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30400" y="1718734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오용석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피드백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서순호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잘하는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안단태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 많이 하는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최경재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그냥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박종훈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UI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도 하는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구본호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/ 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그래픽도 하는 프로그래머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375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-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아이디어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텍스트 개체 틀 2"/>
          <p:cNvSpPr txBox="1">
            <a:spLocks/>
          </p:cNvSpPr>
          <p:nvPr/>
        </p:nvSpPr>
        <p:spPr>
          <a:xfrm>
            <a:off x="5596466" y="5121425"/>
            <a:ext cx="2580819" cy="36629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4400" kern="1200">
                <a:solidFill>
                  <a:srgbClr val="9D978B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2000" dirty="0" err="1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넥슨은</a:t>
            </a:r>
            <a:r>
              <a:rPr lang="ko-KR" altLang="en-US" sz="2000" dirty="0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다람쥐를 뿌려라</a:t>
            </a:r>
            <a:endParaRPr lang="ko-KR" altLang="en-US" sz="200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20" y="2074946"/>
            <a:ext cx="2790825" cy="2822719"/>
          </a:xfrm>
          <a:prstGeom prst="rect">
            <a:avLst/>
          </a:prstGeom>
        </p:spPr>
      </p:pic>
      <p:sp>
        <p:nvSpPr>
          <p:cNvPr id="8" name="그림 개체 틀 7"/>
          <p:cNvSpPr>
            <a:spLocks noGrp="1"/>
          </p:cNvSpPr>
          <p:nvPr>
            <p:ph type="pic" sz="quarter" idx="14"/>
          </p:nvPr>
        </p:nvSpPr>
        <p:spPr/>
      </p:sp>
    </p:spTree>
    <p:extLst>
      <p:ext uri="{BB962C8B-B14F-4D97-AF65-F5344CB8AC3E}">
        <p14:creationId xmlns:p14="http://schemas.microsoft.com/office/powerpoint/2010/main" val="276970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4615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아이디어의 진화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8867" y="2286001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저 말을 듣는 실제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GM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 있다면 어떨까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다람쥐를 열심히 뿌려주겠지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?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그럼 다람쥐를 잘 뿌려서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갓흥겜이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되도록 만들자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616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520771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아이디어의 게임화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8867" y="2286001"/>
            <a:ext cx="8974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본격 게임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GM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타이쿤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클리커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요소를 적절히 섞어 넣자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개발 난이도의 문제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3014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기본 골격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2357581" y="1932885"/>
            <a:ext cx="7321191" cy="4189506"/>
            <a:chOff x="1625600" y="1661459"/>
            <a:chExt cx="7321191" cy="4189506"/>
          </a:xfrm>
        </p:grpSpPr>
        <p:sp>
          <p:nvSpPr>
            <p:cNvPr id="12" name="자유형 11"/>
            <p:cNvSpPr/>
            <p:nvPr/>
          </p:nvSpPr>
          <p:spPr>
            <a:xfrm flipV="1">
              <a:off x="4757285" y="1661459"/>
              <a:ext cx="4189506" cy="2094753"/>
            </a:xfrm>
            <a:custGeom>
              <a:avLst/>
              <a:gdLst>
                <a:gd name="connsiteX0" fmla="*/ 0 w 4189506"/>
                <a:gd name="connsiteY0" fmla="*/ 0 h 2094753"/>
                <a:gd name="connsiteX1" fmla="*/ 1047377 w 4189506"/>
                <a:gd name="connsiteY1" fmla="*/ 0 h 2094753"/>
                <a:gd name="connsiteX2" fmla="*/ 2094754 w 4189506"/>
                <a:gd name="connsiteY2" fmla="*/ 1047377 h 2094753"/>
                <a:gd name="connsiteX3" fmla="*/ 3142131 w 4189506"/>
                <a:gd name="connsiteY3" fmla="*/ 0 h 2094753"/>
                <a:gd name="connsiteX4" fmla="*/ 4189506 w 4189506"/>
                <a:gd name="connsiteY4" fmla="*/ 0 h 2094753"/>
                <a:gd name="connsiteX5" fmla="*/ 2094753 w 4189506"/>
                <a:gd name="connsiteY5" fmla="*/ 2094753 h 2094753"/>
                <a:gd name="connsiteX6" fmla="*/ 0 w 4189506"/>
                <a:gd name="connsiteY6" fmla="*/ 0 h 2094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9506" h="2094753">
                  <a:moveTo>
                    <a:pt x="0" y="0"/>
                  </a:moveTo>
                  <a:lnTo>
                    <a:pt x="1047377" y="0"/>
                  </a:lnTo>
                  <a:cubicBezTo>
                    <a:pt x="1047377" y="578450"/>
                    <a:pt x="1516304" y="1047377"/>
                    <a:pt x="2094754" y="1047377"/>
                  </a:cubicBezTo>
                  <a:cubicBezTo>
                    <a:pt x="2673204" y="1047377"/>
                    <a:pt x="3142131" y="578450"/>
                    <a:pt x="3142131" y="0"/>
                  </a:cubicBezTo>
                  <a:lnTo>
                    <a:pt x="4189506" y="0"/>
                  </a:lnTo>
                  <a:cubicBezTo>
                    <a:pt x="4189506" y="1156900"/>
                    <a:pt x="3251653" y="2094753"/>
                    <a:pt x="2094753" y="2094753"/>
                  </a:cubicBezTo>
                  <a:cubicBezTo>
                    <a:pt x="937853" y="2094753"/>
                    <a:pt x="0" y="115690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1625600" y="1661459"/>
              <a:ext cx="4189506" cy="4189506"/>
            </a:xfrm>
            <a:prstGeom prst="donut">
              <a:avLst/>
            </a:prstGeom>
            <a:solidFill>
              <a:srgbClr val="9D97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" name="자유형 13"/>
            <p:cNvSpPr/>
            <p:nvPr/>
          </p:nvSpPr>
          <p:spPr>
            <a:xfrm>
              <a:off x="1625600" y="3756212"/>
              <a:ext cx="4189506" cy="2094753"/>
            </a:xfrm>
            <a:custGeom>
              <a:avLst/>
              <a:gdLst>
                <a:gd name="connsiteX0" fmla="*/ 0 w 4189506"/>
                <a:gd name="connsiteY0" fmla="*/ 0 h 2094753"/>
                <a:gd name="connsiteX1" fmla="*/ 1047377 w 4189506"/>
                <a:gd name="connsiteY1" fmla="*/ 0 h 2094753"/>
                <a:gd name="connsiteX2" fmla="*/ 2094754 w 4189506"/>
                <a:gd name="connsiteY2" fmla="*/ 1047377 h 2094753"/>
                <a:gd name="connsiteX3" fmla="*/ 3142131 w 4189506"/>
                <a:gd name="connsiteY3" fmla="*/ 0 h 2094753"/>
                <a:gd name="connsiteX4" fmla="*/ 4189506 w 4189506"/>
                <a:gd name="connsiteY4" fmla="*/ 0 h 2094753"/>
                <a:gd name="connsiteX5" fmla="*/ 2094753 w 4189506"/>
                <a:gd name="connsiteY5" fmla="*/ 2094753 h 2094753"/>
                <a:gd name="connsiteX6" fmla="*/ 0 w 4189506"/>
                <a:gd name="connsiteY6" fmla="*/ 0 h 2094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9506" h="2094753">
                  <a:moveTo>
                    <a:pt x="0" y="0"/>
                  </a:moveTo>
                  <a:lnTo>
                    <a:pt x="1047377" y="0"/>
                  </a:lnTo>
                  <a:cubicBezTo>
                    <a:pt x="1047377" y="578450"/>
                    <a:pt x="1516304" y="1047377"/>
                    <a:pt x="2094754" y="1047377"/>
                  </a:cubicBezTo>
                  <a:cubicBezTo>
                    <a:pt x="2673204" y="1047377"/>
                    <a:pt x="3142131" y="578450"/>
                    <a:pt x="3142131" y="0"/>
                  </a:cubicBezTo>
                  <a:lnTo>
                    <a:pt x="4189506" y="0"/>
                  </a:lnTo>
                  <a:cubicBezTo>
                    <a:pt x="4189506" y="1156900"/>
                    <a:pt x="3251653" y="2094753"/>
                    <a:pt x="2094753" y="2094753"/>
                  </a:cubicBezTo>
                  <a:cubicBezTo>
                    <a:pt x="937853" y="2094753"/>
                    <a:pt x="0" y="1156900"/>
                    <a:pt x="0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5" name="자유형 14"/>
            <p:cNvSpPr/>
            <p:nvPr/>
          </p:nvSpPr>
          <p:spPr>
            <a:xfrm>
              <a:off x="4757285" y="3756212"/>
              <a:ext cx="4189506" cy="2094753"/>
            </a:xfrm>
            <a:custGeom>
              <a:avLst/>
              <a:gdLst>
                <a:gd name="connsiteX0" fmla="*/ 0 w 4189506"/>
                <a:gd name="connsiteY0" fmla="*/ 0 h 2094753"/>
                <a:gd name="connsiteX1" fmla="*/ 1047377 w 4189506"/>
                <a:gd name="connsiteY1" fmla="*/ 0 h 2094753"/>
                <a:gd name="connsiteX2" fmla="*/ 2094754 w 4189506"/>
                <a:gd name="connsiteY2" fmla="*/ 1047377 h 2094753"/>
                <a:gd name="connsiteX3" fmla="*/ 3142131 w 4189506"/>
                <a:gd name="connsiteY3" fmla="*/ 0 h 2094753"/>
                <a:gd name="connsiteX4" fmla="*/ 4189506 w 4189506"/>
                <a:gd name="connsiteY4" fmla="*/ 0 h 2094753"/>
                <a:gd name="connsiteX5" fmla="*/ 2094753 w 4189506"/>
                <a:gd name="connsiteY5" fmla="*/ 2094753 h 2094753"/>
                <a:gd name="connsiteX6" fmla="*/ 0 w 4189506"/>
                <a:gd name="connsiteY6" fmla="*/ 0 h 2094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189506" h="2094753">
                  <a:moveTo>
                    <a:pt x="0" y="0"/>
                  </a:moveTo>
                  <a:lnTo>
                    <a:pt x="1047377" y="0"/>
                  </a:lnTo>
                  <a:cubicBezTo>
                    <a:pt x="1047377" y="578450"/>
                    <a:pt x="1516304" y="1047377"/>
                    <a:pt x="2094754" y="1047377"/>
                  </a:cubicBezTo>
                  <a:cubicBezTo>
                    <a:pt x="2673204" y="1047377"/>
                    <a:pt x="3142131" y="578450"/>
                    <a:pt x="3142131" y="0"/>
                  </a:cubicBezTo>
                  <a:lnTo>
                    <a:pt x="4189506" y="0"/>
                  </a:lnTo>
                  <a:cubicBezTo>
                    <a:pt x="4189506" y="1156900"/>
                    <a:pt x="3251653" y="2094753"/>
                    <a:pt x="2094753" y="2094753"/>
                  </a:cubicBezTo>
                  <a:cubicBezTo>
                    <a:pt x="937853" y="2094753"/>
                    <a:pt x="0" y="1156900"/>
                    <a:pt x="0" y="0"/>
                  </a:cubicBezTo>
                  <a:close/>
                </a:path>
              </a:pathLst>
            </a:custGeom>
            <a:solidFill>
              <a:srgbClr val="9D97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2971737" y="2409576"/>
            <a:ext cx="3427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유저가 다람쥐를 원한다</a:t>
            </a:r>
            <a:endParaRPr lang="ko-KR" altLang="en-US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06828" y="5300168"/>
            <a:ext cx="2172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유저가 늘어난다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47087" y="2301927"/>
            <a:ext cx="2172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인기도가 오른다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547087" y="5257440"/>
            <a:ext cx="21723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다람쥐를 뿌린다</a:t>
            </a:r>
            <a:endParaRPr lang="ko-KR" altLang="en-US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8672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046637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제작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하다보니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 생긴 것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8867" y="2006601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아이템도 만들자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라이벌 게임도 만들자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아이템을 써서 공격한다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 )</a:t>
            </a: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돈 벌어서 서버도 사게 하자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다람쥐 뿌리는 능력도 사게 하자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버그 발생시키자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버그 잡는 것도 만들자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71300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제작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하다보니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 사라진 것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8867" y="2006601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자동으로 다람쥐를 뿌려주는 시스템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경험치 이벤트 같은 걸 만들자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아이템 종류를 다양하게 하자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044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제작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하다보니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 사라진 것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38867" y="2006601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자동으로 다람쥐를 뿌려주는 시스템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경험치 이벤트 같은 걸 만들자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아이템 종류를 다양하게 하자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89652" y="2006601"/>
            <a:ext cx="44489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밸런스 맞추기가 어렵다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게임이 복잡해진다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게임이 복잡해진다</a:t>
            </a:r>
            <a:endParaRPr lang="ko-KR" altLang="en-US" sz="2400" dirty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2832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5" y="701675"/>
            <a:ext cx="7138837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제작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그렇게 해서 완성한 것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53142" y="1635126"/>
            <a:ext cx="89746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유저 수에 맞춰 다람쥐를 뿌린다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53142" y="2263776"/>
            <a:ext cx="89746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 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유저 레벨이 올라간다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쎈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다람쥐도 뿌려야 한다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853141" y="2977972"/>
            <a:ext cx="89746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3.  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같은 다람쥐만 잡으면 질리니까 무지개 다람쥐나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슬라임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다람쥐도 뿌려야 한다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53141" y="3997653"/>
            <a:ext cx="89746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4.  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라이벌 게임이 등장해서 견제도 해야 한다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853141" y="4616778"/>
            <a:ext cx="8974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5.  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버그가 발생하니 버그도 잡아야 한다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5725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5" y="701675"/>
            <a:ext cx="7138837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제작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– 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그렇게 해서 완성한 것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17335" y="2844801"/>
            <a:ext cx="897466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마구마구 클릭하는 게임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6882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5" y="701675"/>
            <a:ext cx="7138837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시연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010" y="1464733"/>
            <a:ext cx="6311748" cy="4720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3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얻은 것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외적 측면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3792" y="1929099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유니티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깃을 쓸 수 있게 됨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어디에 떨어지더라도 자기 밥값은 할 수 있게 됨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솔직히 깃은 아직도 잘 못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쓰겠기는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함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4118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얻은 것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외적 측면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05000" y="1876345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아무것도 몰라도 일단 하다 보면 알게 된다는 자신감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C#,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유니티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깃 다 처음 써보는 것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듀가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있고 해야 할 게 있으면 하드코딩으로라도 결과가 나오더라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사랑해요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스택오버플로우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7105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얻은 것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외적 측면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57754" y="1937891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협동해서 작업하는 법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남들이 뭘 했는지 몰라도 남이 만든 결과물을 잘 쓰는 방법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내가 잘 할 수 있는 것과 남이 잘 할 수 있는 것을 구분하는 능력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남이 확장하기 좋도록 잘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코딩하기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31717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얻은 것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외적 측면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71675" y="1916643"/>
            <a:ext cx="89746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듀가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다가오면 인간은 초인적인 힘을 발휘할 수 있다는 것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6488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얻은 것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내적 측면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38867" y="2006601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이것저것 시도하다 보면 의외의 결과가 생김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완성 직전까지만 해도 굉장히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루즈한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게임이었는데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다람쥐 종류 </a:t>
            </a:r>
            <a:r>
              <a:rPr lang="ko-KR" altLang="en-US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추가</a:t>
            </a: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버그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추가 하고 나니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게임에 긴장감이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!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>
              <a:lnSpc>
                <a:spcPct val="200000"/>
              </a:lnSpc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79849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3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얻은 것 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(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내적 측면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)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38867" y="2006601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잘 구현해 놓으면 결국 쓸 데가 있다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인벤토리와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상점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1">
              <a:lnSpc>
                <a:spcPct val="200000"/>
              </a:lnSpc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7930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26936" y="2429934"/>
            <a:ext cx="59689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여기서부터가 본론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6800" y="3814929"/>
            <a:ext cx="703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9D978B"/>
                </a:solidFill>
              </a:rPr>
              <a:t>잘한 걸 아는 것보다 못한 걸 아는 게 도움이 된다</a:t>
            </a:r>
            <a:endParaRPr lang="ko-KR" altLang="en-US" dirty="0">
              <a:solidFill>
                <a:srgbClr val="9D978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32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32870" y="2269068"/>
            <a:ext cx="59689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PM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부재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40867" y="3654063"/>
            <a:ext cx="7035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9D978B"/>
                </a:solidFill>
              </a:rPr>
              <a:t>모든 일의 원흉</a:t>
            </a:r>
            <a:endParaRPr lang="ko-KR" altLang="en-US" dirty="0">
              <a:solidFill>
                <a:srgbClr val="9D978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27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78162" y="2172230"/>
            <a:ext cx="92978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팀 구성 당시 우리들의 기대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</a:p>
          <a:p>
            <a:pPr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팀장님이 우리를 이끌어 주실 거야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!</a:t>
            </a:r>
          </a:p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실제 팀장님의 발언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&gt;</a:t>
            </a:r>
          </a:p>
          <a:p>
            <a:pPr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아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 아이디어를 남이  실현하는 모습을 보니 너무 기쁘구나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50733" y="5753475"/>
            <a:ext cx="8051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8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그럼 어떤 문제가 생기나</a:t>
            </a:r>
            <a:r>
              <a:rPr lang="en-US" altLang="ko-KR" sz="28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?</a:t>
            </a:r>
            <a:endParaRPr lang="ko-KR" altLang="en-US" sz="28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229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22602" y="2548468"/>
            <a:ext cx="5968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1. 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뭘 해야 할지 모름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1646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>
                <a:solidFill>
                  <a:schemeClr val="bg1">
                    <a:lumMod val="95000"/>
                  </a:schemeClr>
                </a:solidFill>
              </a:rPr>
              <a:t>뭘 해야 할지 모른다</a:t>
            </a:r>
          </a:p>
          <a:p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&lt;PM</a:t>
            </a:r>
            <a:r>
              <a:rPr lang="ko-KR" altLang="en-US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이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없는 우리가 작업했던 방식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해야 할 걸 다 적어둔다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왠지 내가 저걸 하고 싶다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하겠다고 말하고 한다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9633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4.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문제가 터진다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5.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고친다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6.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다른 문제가 터진다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7.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하기 싫어진다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>
                    <a:lumMod val="95000"/>
                  </a:schemeClr>
                </a:solidFill>
              </a:rPr>
              <a:t>뭘 해야 할지 모른다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3898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8.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안 한다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9.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아무도 시키지 않는다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10.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아무도 안 한다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>
                    <a:lumMod val="95000"/>
                  </a:schemeClr>
                </a:solidFill>
              </a:rPr>
              <a:t>뭘 해야 할지 모른다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673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결국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?&gt;</a:t>
            </a:r>
            <a:endParaRPr lang="en-US" altLang="ko-KR" sz="2400" dirty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듀가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다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되서야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급하게 작업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완성도가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......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ko-KR" altLang="en-US" dirty="0">
                <a:solidFill>
                  <a:schemeClr val="bg1">
                    <a:lumMod val="95000"/>
                  </a:schemeClr>
                </a:solidFill>
              </a:rPr>
              <a:t>뭘 해야 할지 모른다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974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22602" y="2548468"/>
            <a:ext cx="59689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2. 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기획이 불완전하다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131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물론 기획이야 개발하면서 바뀌는 거지만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NDB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는 애초에 기획이 완성되지 않은 게임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9198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물론 기획이야 개발하면서 바뀌는 거지만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NDB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는 애초에 기획이 완성되지 않은 게임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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게임잼에서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아이디어만 생각해 둔 게임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그래서 회의를 하던가 해서 기획을 완성해야 한다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문제는 아이디어 제안자가 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PM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이 아니다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5254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첫 회의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용석 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“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늦을 테니 기획 회의 하고 있어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”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2-3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명 쯤 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“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좋아 이런 식으로 만들자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”</a:t>
            </a: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용석 등장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914400" lvl="1" indent="-457200">
              <a:lnSpc>
                <a:spcPct val="200000"/>
              </a:lnSpc>
              <a:buAutoNum type="arabicPeriod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우리 기획을 설명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914400" lvl="1" indent="-457200">
              <a:lnSpc>
                <a:spcPct val="200000"/>
              </a:lnSpc>
              <a:buAutoNum type="arabicPeriod"/>
            </a:pP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11861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5734" y="1566334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5. 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용석 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“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어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뭔가 내가 생각했던 거랑 다른데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?”</a:t>
            </a: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6. 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중간에 다른 사람이 와서 게임 설명해달라고 함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7. 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용석 설명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8. 2-3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명 쯤 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‘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어 저건 대체 무슨 게임이야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’</a:t>
            </a:r>
          </a:p>
        </p:txBody>
      </p:sp>
    </p:spTree>
    <p:extLst>
      <p:ext uri="{BB962C8B-B14F-4D97-AF65-F5344CB8AC3E}">
        <p14:creationId xmlns:p14="http://schemas.microsoft.com/office/powerpoint/2010/main" val="186747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아이디어 제안자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용석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와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개발자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 외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가 생각하는 게임이 다름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근데 아이디어 제안자는 프로젝트에 개입이 없음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개발자들은 애초에 자기 아이디어가 아니니 건드리지 않음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0970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아이디어 제안자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용석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2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와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개발자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(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 외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)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가 생각하는 게임이 다름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근데 아이디어 제안자는 프로젝트에 개입이 없음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개발자들은 애초에 자기 아이디어가 아니니 건드리지 않음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언급했다시피 우리는 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‘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어떤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’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게임을 만들고 싶다가 아닌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1257300" lvl="2" indent="-342900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그냥 게임을 만들고 싶다는 마인드였기에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기획이 완성되지 않는다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17092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또 다른 문제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기획이 불완전하다면 자주 모여서 회의를 해야 한다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.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그런데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18877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오용석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녹두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서순호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노원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안단태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노원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최경재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낙성대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박종훈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안성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구본호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세종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42200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오용석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녹두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서순호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노원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안단태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노원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최경재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낙성대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박종훈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안성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구본호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/	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세종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787" y="2652716"/>
            <a:ext cx="4027921" cy="3079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81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일부만 모여서 회의를 함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그걸 글로 써서 전달해야 함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글만 가지고는 이해를 못함</a:t>
            </a:r>
            <a:endParaRPr lang="en-US" altLang="ko-KR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173879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기획이 불완전하다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일부만 모여서 회의를 함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그걸 글로 써서 전달해야 함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글만 가지고는 이해를 못함</a:t>
            </a:r>
            <a:endParaRPr lang="en-US" altLang="ko-KR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결국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모두가 다른 기획을 머릿속에 담고 있음 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82633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22602" y="2548468"/>
            <a:ext cx="59689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	3. 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꿈만 크다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251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꿈만 크다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개발자가 전부 무 경험자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생각하는 건 많은데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능력도 부족하고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절제를 할 줄 모름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이런 저런 아이디어가 만들어 놓고 버려짐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시간 낭비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87137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꿈만 크다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예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UI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에 넣어야 할 게 많다</a:t>
            </a:r>
            <a:endParaRPr lang="en-US" altLang="ko-KR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일단 다 넣는다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너무 답답하다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안되겠다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, 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갈아엎자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68343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꿈만 크다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69534" y="1930400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예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결국 발표 전날에 </a:t>
            </a:r>
            <a:r>
              <a:rPr lang="en-US" altLang="ko-KR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UI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가 두 번 갈아 엎어 짐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고생한 </a:t>
            </a:r>
            <a:r>
              <a:rPr lang="ko-KR" altLang="en-US" sz="2400" dirty="0" err="1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단태에게</a:t>
            </a: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박수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64254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부족했던 점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22602" y="2548468"/>
            <a:ext cx="7442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4. 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남이 한 걸 이해 못한다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1570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8974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아까도 말했지만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그냥 자기가 하고 싶으면 하는 시스템</a:t>
            </a:r>
            <a:endParaRPr lang="en-US" altLang="ko-KR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533750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아까도 말했지만</a:t>
            </a:r>
            <a:endParaRPr lang="en-US" altLang="ko-KR" sz="2400" dirty="0" smtClean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그냥 자기가 하고 싶으면 하는 시스템</a:t>
            </a:r>
            <a:endParaRPr lang="en-US" altLang="ko-KR" sz="2400" dirty="0"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	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누가 어떤 부분을 어떠한 목적으로 만들었는지를 모름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8460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897466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비슷한 기능을 하는 게 겹치거나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남이 잘 만들어 놓은 걸 몰라서 못쓰거나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심지어 구현한 것들 사이에 충돌이 일어나기도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66523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97789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예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순호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: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리셋을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위해 스테이지마다 게임 매니저를 새로 만드는 코드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경재 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: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게임매니저가 사라지지 않는 걸 전제한 코드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170125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9778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결과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ㅋㅋㅋㅋㅋㅋㅋㅋ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답이 없어요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919180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97789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결과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고치기에는 너무 코드가 스파게티다</a:t>
            </a:r>
            <a:endParaRPr lang="en-US" altLang="ko-KR" sz="2400" dirty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그냥 고치지 말자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355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남이 한 걸 이해 못한다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4934" y="2277533"/>
            <a:ext cx="9778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&lt;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결과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&gt;</a:t>
            </a: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스테이지 마다 게임을 껐다 켜주지 않으면 튕김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655334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그렇다면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97669" y="2768601"/>
            <a:ext cx="744219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PM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부재에서 본 </a:t>
            </a:r>
            <a:r>
              <a:rPr lang="en-US" altLang="ko-KR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PM</a:t>
            </a:r>
            <a:r>
              <a:rPr lang="ko-KR" altLang="en-US" sz="48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 역할</a:t>
            </a:r>
            <a:endParaRPr lang="en-US" altLang="ko-KR" sz="48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003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PM</a:t>
            </a:r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의 역할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6225" y="1702768"/>
            <a:ext cx="897466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명확한 기획을 제시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기획이 바뀌면 그걸 팀원 모두가 숙지할 수 있도록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필요에 따라 아이디어를 잘라내기도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꾸준한 역할 부여 및 동기 부여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95271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더 좋은 게임을 </a:t>
            </a:r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만드려면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?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6225" y="1702768"/>
            <a:ext cx="89746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당연한 거지만 수업을 더 듣고 아는 게 많아지면</a:t>
            </a: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잘 할 것 같다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.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컴프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같은 걸 듣고 나면 잘 할 듯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8165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더 좋은 게임을 </a:t>
            </a:r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만드려면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?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6225" y="1702768"/>
            <a:ext cx="897466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당연한 거지만 수업을 더 듣고 아는 게 많아지면</a:t>
            </a: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잘 할 것 같다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.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컴프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같은 걸 듣고 나면 잘 할 듯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진지합니다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잘 구조화하는 방법이라던가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여럿이서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코딩해도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문제 없이 잘 굴러가도록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71459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2"/>
          </p:nvPr>
        </p:nvSpPr>
        <p:spPr>
          <a:xfrm>
            <a:off x="2225296" y="701675"/>
            <a:ext cx="6766304" cy="674688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>
                    <a:lumMod val="95000"/>
                  </a:schemeClr>
                </a:solidFill>
              </a:rPr>
              <a:t>더 좋은 게임을 </a:t>
            </a:r>
            <a:r>
              <a:rPr lang="ko-KR" altLang="en-US" dirty="0" err="1" smtClean="0">
                <a:solidFill>
                  <a:schemeClr val="bg1">
                    <a:lumMod val="95000"/>
                  </a:schemeClr>
                </a:solidFill>
              </a:rPr>
              <a:t>만드려면</a:t>
            </a:r>
            <a:r>
              <a:rPr lang="en-US" altLang="ko-KR" dirty="0" smtClean="0">
                <a:solidFill>
                  <a:schemeClr val="bg1">
                    <a:lumMod val="95000"/>
                  </a:schemeClr>
                </a:solidFill>
              </a:rPr>
              <a:t>?</a:t>
            </a:r>
            <a:endParaRPr lang="ko-KR" altLang="en-US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86225" y="1702768"/>
            <a:ext cx="897466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당연한 거지만 수업을 더 듣고 아는 게 많아지면</a:t>
            </a: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잘 할 것 같다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.</a:t>
            </a: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컴프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같은 걸 듣고 나면 잘 할 듯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marL="800100" lvl="1" indent="-342900">
              <a:lnSpc>
                <a:spcPct val="200000"/>
              </a:lnSpc>
              <a:buFontTx/>
              <a:buChar char="-"/>
            </a:pP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진지합니다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잘 구조화하는 방법이라던가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	</a:t>
            </a:r>
            <a:r>
              <a:rPr lang="en-US" altLang="ko-KR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여럿이서 </a:t>
            </a:r>
            <a:r>
              <a:rPr lang="ko-KR" altLang="en-US" sz="2400" dirty="0" err="1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코딩해도</a:t>
            </a:r>
            <a:r>
              <a:rPr lang="ko-KR" altLang="en-US" sz="2400" dirty="0" smtClean="0">
                <a:solidFill>
                  <a:srgbClr val="9D978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문제 없이 잘 굴러가도록</a:t>
            </a:r>
            <a:endParaRPr lang="en-US" altLang="ko-KR" sz="2400" dirty="0" smtClean="0">
              <a:solidFill>
                <a:srgbClr val="9D978B"/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-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그러니까 </a:t>
            </a:r>
            <a:r>
              <a:rPr lang="ko-KR" altLang="en-US" sz="2400" dirty="0" err="1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서컴프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 들으세요</a:t>
            </a:r>
            <a:r>
              <a:rPr lang="en-US" altLang="ko-KR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. </a:t>
            </a:r>
            <a:r>
              <a:rPr lang="ko-KR" altLang="en-US" sz="2400" dirty="0" smtClean="0">
                <a:solidFill>
                  <a:schemeClr val="bg1">
                    <a:lumMod val="9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sym typeface="Wingdings" panose="05000000000000000000" pitchFamily="2" charset="2"/>
              </a:rPr>
              <a:t>엄 말고</a:t>
            </a: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  <a:p>
            <a:pPr lvl="1">
              <a:lnSpc>
                <a:spcPct val="200000"/>
              </a:lnSpc>
            </a:pPr>
            <a:endParaRPr lang="en-US" altLang="ko-KR" sz="2400" dirty="0" smtClean="0">
              <a:solidFill>
                <a:schemeClr val="bg1">
                  <a:lumMod val="9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  <a:sym typeface="Wingdings" panose="05000000000000000000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34059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텍스트 개체 틀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 smtClean="0"/>
              <a:t>THANK YOU</a:t>
            </a:r>
            <a:endParaRPr lang="ko-KR" altLang="en-US" dirty="0"/>
          </a:p>
        </p:txBody>
      </p:sp>
      <p:sp>
        <p:nvSpPr>
          <p:cNvPr id="6" name="텍스트 개체 틀 5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altLang="ko-KR" dirty="0" smtClean="0"/>
              <a:t>For your attention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4675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theme">
  <a:themeElements>
    <a:clrScheme name="사용자 지정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9D978B"/>
      </a:accent1>
      <a:accent2>
        <a:srgbClr val="5B564D"/>
      </a:accent2>
      <a:accent3>
        <a:srgbClr val="24221E"/>
      </a:accent3>
      <a:accent4>
        <a:srgbClr val="BFBFBF"/>
      </a:accent4>
      <a:accent5>
        <a:srgbClr val="FFD965"/>
      </a:accent5>
      <a:accent6>
        <a:srgbClr val="BF9000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fault theme" id="{AE700CAE-B481-4010-B243-8E202BA65C82}" vid="{063D2735-C1D6-4713-8245-72FA9836E9A3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289</TotalTime>
  <Words>1078</Words>
  <Application>Microsoft Office PowerPoint</Application>
  <PresentationFormat>와이드스크린</PresentationFormat>
  <Paragraphs>330</Paragraphs>
  <Slides>62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62</vt:i4>
      </vt:variant>
    </vt:vector>
  </HeadingPairs>
  <TitlesOfParts>
    <vt:vector size="67" baseType="lpstr">
      <vt:lpstr>나눔바른고딕</vt:lpstr>
      <vt:lpstr>맑은 고딕</vt:lpstr>
      <vt:lpstr>Arial</vt:lpstr>
      <vt:lpstr>Wingdings</vt:lpstr>
      <vt:lpstr>default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이혜강</dc:creator>
  <cp:lastModifiedBy>최경재</cp:lastModifiedBy>
  <cp:revision>55</cp:revision>
  <dcterms:created xsi:type="dcterms:W3CDTF">2015-09-27T07:05:30Z</dcterms:created>
  <dcterms:modified xsi:type="dcterms:W3CDTF">2016-05-07T06:20:55Z</dcterms:modified>
</cp:coreProperties>
</file>