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63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1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1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0EE8AA-F751-4E9C-B1F8-C94B88FB59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9053545-BDD8-4A1B-8963-6A7AC9C242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311B3D-5738-4DAC-ABB8-02F78B71C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DE00A7-48D1-4748-BAA1-F0DD861C3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A97FD7-648F-428A-99E4-99AD42D6C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54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BA3E0D-67AA-4E36-A1AE-7A5664177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D40717-381E-4F59-BB11-0F8CB4C29C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4EDB47A-5E17-4BCC-A844-0BE71A433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3A67C9-E6FF-46DA-9A66-1E966A82D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97FA2C-0059-4B1D-9BE1-F6CBB1436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5443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C8E425-84FE-48DD-933C-8C4ADB4F9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3551B2C-3C40-4F9C-8859-864A30481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7090D4D-F77C-4970-8079-662CDEC95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A7E57B-F4D7-4D84-A318-7413B1725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26B7984-D936-47DE-908A-63AC1642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8922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2C2ACD-74E8-477A-A7EF-92DF53807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29DA755-BB04-4397-A073-4806BFCA76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D5EB786-681D-4CEB-A131-79F3F8ADF2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408CAD5-3F4F-4255-BF82-ED9C0FB43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E75C23-CF74-423D-9578-8EAFC6D9A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1A5EF9A-57E6-4C07-BAEE-66545F171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693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B3FB5E-2F92-4198-B214-6DA57FF95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491484-759E-452D-A9D1-9E82F1A18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4F8AE2B-2AEE-41D0-ABFC-B7A8E2181F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1FFC906-DC43-426C-B76B-863BF90431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A64F008-2FF4-47F2-B87F-5194B9D94A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94B1454-381F-4118-AF13-06F3B3C44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850D9A64-6A27-45EF-9227-6924CB465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C181231-6356-4FC4-910A-BE974E5A5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40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95F8D4-0531-4D01-8E5B-B355C31CD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4295EC1-86E7-49BB-B4D5-B385347E6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70B8DDD-C850-4BD0-A53A-81FCF49DA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6C88E64-EF5B-4AAA-8C79-9A8042E82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1115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D1F7381-97F7-4DC1-8990-BBA6DE909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13BE2A2-8447-4D0B-8D16-825CAFC11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9596E87-4877-46E9-A567-BBF61A793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8314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B8B723-C4C9-4A5E-8BBE-3F431CA2F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5DF7783-66DD-4195-8FD2-187EEFF024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71257F8-F031-44AE-8379-B7B9BBF3E9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FAE356D-B30E-402F-BB84-C8C4B1F1F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D3D159A-81A0-49B9-AE85-68F287271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360E228-FEF8-473E-A9CF-2704445C4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337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F129C8-A86A-4C63-8A12-6F7FA4461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E778E92-C222-4D07-A9A3-39C531BEF8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EFD41E6-2F01-43DE-846F-EA761E1833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E3B85AA-41A0-427A-956E-96C5FF82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1D9C7BF-0EBC-46FA-B239-23E8BE840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958244B-B37E-4FE6-81CA-65EE11E8A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165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D6EDB5-77CB-4ADE-91E2-FC5A5914E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96F48FD-DC5B-493F-9B99-ADEF1205A2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A4001A-77CE-40F2-910C-750ADBB0F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10F3BBD-6C35-4DA3-9D82-6D098E361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1110E6-6775-4C9F-BFDF-5C8728AEA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8677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002AD33-FD1D-47D5-8F8F-71E6A87F9F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60C537-E7E0-4101-90FD-FCF744B794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6C7D0C-3072-4FD5-821E-0B3332883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610FAEC-4D0C-46D9-BA83-8CB7E73C2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1F06A34-7F7A-464D-8A01-D382CD12C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6026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7BE5F83-8FE3-4C51-A79C-63E970925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648E584-3FD1-4BF9-A39A-0A6ED0BC43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54E35DC-E12B-44E7-9367-A49894FD0A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16D8D-C5A5-4B97-BED1-445C84BF5F42}" type="datetimeFigureOut">
              <a:rPr lang="ko-KR" altLang="en-US" smtClean="0"/>
              <a:t>2017-08-04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68C2928-DF51-4DEF-95CA-D05A76EB2F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034A2BA-BA50-48E0-B242-A0AD38C1B7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E24F3-9CF2-4203-B1C5-281746BCD2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7654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irwarriors.com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135" y="476778"/>
            <a:ext cx="7212450" cy="5920653"/>
          </a:xfrm>
          <a:prstGeom prst="rect">
            <a:avLst/>
          </a:prstGeom>
          <a:solidFill>
            <a:srgbClr val="4F3B3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3" name="Straight Connector 72"/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70985" y="4713662"/>
            <a:ext cx="365760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upload.wikimedia.org/wikipedia/commons/thumb/5/56/F-15E_cockpit_view_from_tanker.jpg/330px-F-15E_cockpit_view_from_tanker.jpg">
            <a:extLst>
              <a:ext uri="{FF2B5EF4-FFF2-40B4-BE49-F238E27FC236}">
                <a16:creationId xmlns:a16="http://schemas.microsoft.com/office/drawing/2014/main" id="{CD54E198-79F9-400E-91A1-3835BED073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5" b="2"/>
          <a:stretch/>
        </p:blipFill>
        <p:spPr bwMode="auto">
          <a:xfrm>
            <a:off x="7851452" y="476777"/>
            <a:ext cx="3864383" cy="5920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8DE9D03C-0B65-4C3E-9E32-F8A783A7C1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70985" y="1179095"/>
            <a:ext cx="3803584" cy="3404488"/>
          </a:xfrm>
        </p:spPr>
        <p:txBody>
          <a:bodyPr>
            <a:normAutofit/>
          </a:bodyPr>
          <a:lstStyle/>
          <a:p>
            <a:pPr algn="l"/>
            <a:r>
              <a:rPr lang="en-US" altLang="ko-KR" sz="4800" dirty="0">
                <a:solidFill>
                  <a:srgbClr val="FFFFFF"/>
                </a:solidFill>
                <a:latin typeface="ISOCT" panose="00000400000000000000" pitchFamily="2" charset="0"/>
                <a:cs typeface="ISOCT" panose="00000400000000000000" pitchFamily="2" charset="0"/>
              </a:rPr>
              <a:t>Weapon</a:t>
            </a:r>
            <a:br>
              <a:rPr lang="en-US" altLang="ko-KR" sz="4800" dirty="0">
                <a:solidFill>
                  <a:srgbClr val="FFFFFF"/>
                </a:solidFill>
                <a:latin typeface="ISOCT" panose="00000400000000000000" pitchFamily="2" charset="0"/>
                <a:cs typeface="ISOCT" panose="00000400000000000000" pitchFamily="2" charset="0"/>
              </a:rPr>
            </a:br>
            <a:r>
              <a:rPr lang="en-US" altLang="ko-KR" sz="4800" dirty="0">
                <a:solidFill>
                  <a:srgbClr val="FFFFFF"/>
                </a:solidFill>
                <a:latin typeface="ISOCT" panose="00000400000000000000" pitchFamily="2" charset="0"/>
                <a:cs typeface="ISOCT" panose="00000400000000000000" pitchFamily="2" charset="0"/>
              </a:rPr>
              <a:t>Systems</a:t>
            </a:r>
            <a:br>
              <a:rPr lang="en-US" altLang="ko-KR" sz="4800" dirty="0">
                <a:solidFill>
                  <a:srgbClr val="FFFFFF"/>
                </a:solidFill>
                <a:latin typeface="ISOCT" panose="00000400000000000000" pitchFamily="2" charset="0"/>
                <a:cs typeface="ISOCT" panose="00000400000000000000" pitchFamily="2" charset="0"/>
              </a:rPr>
            </a:br>
            <a:r>
              <a:rPr lang="en-US" altLang="ko-KR" sz="4800" dirty="0">
                <a:solidFill>
                  <a:srgbClr val="FFFFFF"/>
                </a:solidFill>
                <a:latin typeface="ISOCT" panose="00000400000000000000" pitchFamily="2" charset="0"/>
                <a:cs typeface="ISOCT" panose="00000400000000000000" pitchFamily="2" charset="0"/>
              </a:rPr>
              <a:t>Officer</a:t>
            </a:r>
            <a:endParaRPr lang="ko-KR" altLang="en-US" sz="4800" dirty="0">
              <a:solidFill>
                <a:srgbClr val="FFFFFF"/>
              </a:solidFill>
              <a:latin typeface="ISOCT" panose="00000400000000000000" pitchFamily="2" charset="0"/>
              <a:cs typeface="ISOCT" panose="00000400000000000000" pitchFamily="2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06200FD-A57C-4D60-8A4E-26E7CCBEC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8215" y="4866870"/>
            <a:ext cx="5956353" cy="1247274"/>
          </a:xfrm>
        </p:spPr>
        <p:txBody>
          <a:bodyPr>
            <a:normAutofit/>
          </a:bodyPr>
          <a:lstStyle/>
          <a:p>
            <a:pPr algn="r"/>
            <a:r>
              <a:rPr lang="ko-KR" altLang="en-US" dirty="0" err="1">
                <a:solidFill>
                  <a:srgbClr val="FFFFFF"/>
                </a:solidFill>
              </a:rPr>
              <a:t>납쯔방의</a:t>
            </a:r>
            <a:r>
              <a:rPr lang="ko-KR" altLang="en-US" dirty="0">
                <a:solidFill>
                  <a:srgbClr val="FFFFFF"/>
                </a:solidFill>
              </a:rPr>
              <a:t> </a:t>
            </a:r>
            <a:r>
              <a:rPr lang="ko-KR" altLang="en-US" dirty="0" err="1">
                <a:solidFill>
                  <a:srgbClr val="FFFFFF"/>
                </a:solidFill>
              </a:rPr>
              <a:t>밀덕발표</a:t>
            </a:r>
            <a:r>
              <a:rPr lang="ko-KR" altLang="en-US" dirty="0">
                <a:solidFill>
                  <a:srgbClr val="FFFFFF"/>
                </a:solidFill>
              </a:rPr>
              <a:t> 그 두번째</a:t>
            </a:r>
          </a:p>
        </p:txBody>
      </p:sp>
    </p:spTree>
    <p:extLst>
      <p:ext uri="{BB962C8B-B14F-4D97-AF65-F5344CB8AC3E}">
        <p14:creationId xmlns:p14="http://schemas.microsoft.com/office/powerpoint/2010/main" val="1741358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94B343-7ABF-4FBD-A2A9-89C7F9D6F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WSO </a:t>
            </a:r>
            <a:r>
              <a:rPr lang="ko-KR" altLang="en-US" dirty="0"/>
              <a:t>게임을 만들어보고 싶다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8994041-7780-42CD-9D54-CA282F0668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플레이어가 </a:t>
            </a:r>
            <a:r>
              <a:rPr lang="en-US" altLang="ko-KR" dirty="0"/>
              <a:t>WSO</a:t>
            </a:r>
            <a:r>
              <a:rPr lang="ko-KR" altLang="en-US" dirty="0"/>
              <a:t>의 시점에서 항공기를 조종하는 슈팅 게임 또는 시뮬레이터를 만들어보고 싶다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그러면 </a:t>
            </a:r>
            <a:r>
              <a:rPr lang="en-US" altLang="ko-KR" dirty="0"/>
              <a:t>WSO</a:t>
            </a:r>
            <a:r>
              <a:rPr lang="ko-KR" altLang="en-US" dirty="0"/>
              <a:t>가 뭘 하는지 알아야 게임에 뭘 넣을지 알지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WSO</a:t>
            </a:r>
            <a:r>
              <a:rPr lang="ko-KR" altLang="en-US" dirty="0"/>
              <a:t>를 조사해보자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워크샵이 있네</a:t>
            </a:r>
            <a:r>
              <a:rPr lang="en-US" altLang="ko-KR" dirty="0"/>
              <a:t>? </a:t>
            </a:r>
            <a:r>
              <a:rPr lang="ko-KR" altLang="en-US" dirty="0"/>
              <a:t>발표도 해보자</a:t>
            </a:r>
          </a:p>
        </p:txBody>
      </p:sp>
    </p:spTree>
    <p:extLst>
      <p:ext uri="{BB962C8B-B14F-4D97-AF65-F5344CB8AC3E}">
        <p14:creationId xmlns:p14="http://schemas.microsoft.com/office/powerpoint/2010/main" val="1536224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edia.defense.gov/2010/Nov/02/2000311261/670/394/0/101027-F-5858L-183.JPG">
            <a:extLst>
              <a:ext uri="{FF2B5EF4-FFF2-40B4-BE49-F238E27FC236}">
                <a16:creationId xmlns:a16="http://schemas.microsoft.com/office/drawing/2014/main" id="{99B61192-CE4B-4AD3-A85A-C46FFEDF3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405" y="3364087"/>
            <a:ext cx="5258602" cy="349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media.defense.gov/2012/Oct/25/264946/600/400/0/121019-M-OY184-003.JPG">
            <a:extLst>
              <a:ext uri="{FF2B5EF4-FFF2-40B4-BE49-F238E27FC236}">
                <a16:creationId xmlns:a16="http://schemas.microsoft.com/office/drawing/2014/main" id="{706B4F33-291D-4841-9A07-5EF6705AF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932" y="3364088"/>
            <a:ext cx="5240867" cy="349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24DFC5B-BCFB-4A64-B133-3324EEAA8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그래서 그게 </a:t>
            </a:r>
            <a:r>
              <a:rPr lang="ko-KR" altLang="en-US" dirty="0" err="1"/>
              <a:t>뭐에요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D92AEA1-26DA-48B3-8EE6-22C833421D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WSO(Weapon Systems Officer, “</a:t>
            </a:r>
            <a:r>
              <a:rPr lang="en-US" altLang="ko-KR" dirty="0" err="1"/>
              <a:t>wizzo</a:t>
            </a:r>
            <a:r>
              <a:rPr lang="en-US" altLang="ko-KR" dirty="0"/>
              <a:t>”</a:t>
            </a:r>
            <a:r>
              <a:rPr lang="ko-KR" altLang="en-US" dirty="0"/>
              <a:t>라고 발음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항공 작전과 무장 운용에 관련된 일을 하는 비행장교</a:t>
            </a:r>
          </a:p>
        </p:txBody>
      </p:sp>
      <p:sp>
        <p:nvSpPr>
          <p:cNvPr id="4" name="화살표: 아래쪽 3">
            <a:extLst>
              <a:ext uri="{FF2B5EF4-FFF2-40B4-BE49-F238E27FC236}">
                <a16:creationId xmlns:a16="http://schemas.microsoft.com/office/drawing/2014/main" id="{6CF3D0A3-04D5-4F08-B145-DD7340CC7DD0}"/>
              </a:ext>
            </a:extLst>
          </p:cNvPr>
          <p:cNvSpPr/>
          <p:nvPr/>
        </p:nvSpPr>
        <p:spPr>
          <a:xfrm>
            <a:off x="10210800" y="3776133"/>
            <a:ext cx="914400" cy="1016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838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69AEC1-FA5C-40C9-94A0-3C4E76D6B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있어요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B8802D3-A001-44DD-B2C9-7EE9F43638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파일럿이 너무 바쁘다</a:t>
            </a:r>
            <a:endParaRPr lang="en-US" altLang="ko-KR" dirty="0"/>
          </a:p>
          <a:p>
            <a:pPr lvl="1"/>
            <a:r>
              <a:rPr lang="ko-KR" altLang="en-US" dirty="0"/>
              <a:t>바쁜 파일럿 대신에 무장운용을 담당할 승무원이 필요</a:t>
            </a:r>
            <a:endParaRPr lang="en-US" altLang="ko-KR" dirty="0"/>
          </a:p>
          <a:p>
            <a:pPr lvl="1"/>
            <a:endParaRPr lang="en-US" altLang="ko-KR" dirty="0"/>
          </a:p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파일럿이 모른다</a:t>
            </a:r>
            <a:endParaRPr lang="en-US" altLang="ko-KR" dirty="0"/>
          </a:p>
          <a:p>
            <a:pPr lvl="1"/>
            <a:r>
              <a:rPr lang="ko-KR" altLang="en-US" dirty="0"/>
              <a:t>폭격기의 다양하고 복잡한 무장 때문에 전문적인 무장운용 승무원 필요</a:t>
            </a:r>
            <a:endParaRPr lang="en-US" altLang="ko-KR" dirty="0"/>
          </a:p>
          <a:p>
            <a:pPr lvl="1"/>
            <a:r>
              <a:rPr lang="ko-KR" altLang="en-US" dirty="0"/>
              <a:t>정찰기나 전자전기에서도 전문가가 기기운용을 해야함</a:t>
            </a:r>
            <a:endParaRPr lang="en-US" altLang="ko-KR" dirty="0"/>
          </a:p>
          <a:p>
            <a:pPr lvl="1"/>
            <a:r>
              <a:rPr lang="ko-KR" altLang="en-US" dirty="0"/>
              <a:t>항법사가 무장운용을 담당하는 경우 </a:t>
            </a:r>
            <a:r>
              <a:rPr lang="en-US" altLang="ko-KR" dirty="0"/>
              <a:t>(CSO,</a:t>
            </a:r>
            <a:r>
              <a:rPr lang="ko-KR" altLang="en-US" dirty="0"/>
              <a:t> </a:t>
            </a:r>
            <a:r>
              <a:rPr lang="en-US" altLang="ko-KR" dirty="0"/>
              <a:t>B/N)</a:t>
            </a:r>
          </a:p>
          <a:p>
            <a:pPr lvl="1"/>
            <a:r>
              <a:rPr lang="ko-KR" altLang="en-US" dirty="0"/>
              <a:t>무장 말고도</a:t>
            </a:r>
            <a:r>
              <a:rPr lang="en-US" altLang="ko-KR" dirty="0"/>
              <a:t>, </a:t>
            </a:r>
            <a:r>
              <a:rPr lang="ko-KR" altLang="en-US" dirty="0"/>
              <a:t>임무 지휘를 </a:t>
            </a:r>
            <a:r>
              <a:rPr lang="en-US" altLang="ko-KR" dirty="0"/>
              <a:t>WSO</a:t>
            </a:r>
            <a:r>
              <a:rPr lang="ko-KR" altLang="en-US" dirty="0"/>
              <a:t>가 하는 경우도 있다 </a:t>
            </a:r>
            <a:r>
              <a:rPr lang="en-US" altLang="ko-KR" dirty="0"/>
              <a:t>(MC)</a:t>
            </a:r>
          </a:p>
          <a:p>
            <a:pPr marL="0" indent="0">
              <a:buNone/>
            </a:pPr>
            <a:endParaRPr lang="en-US" altLang="ko-KR" sz="3200" dirty="0"/>
          </a:p>
        </p:txBody>
      </p:sp>
    </p:spTree>
    <p:extLst>
      <p:ext uri="{BB962C8B-B14F-4D97-AF65-F5344CB8AC3E}">
        <p14:creationId xmlns:p14="http://schemas.microsoft.com/office/powerpoint/2010/main" val="3698418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FC1216-29FC-4EDF-8963-76A89B7B3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WSO</a:t>
            </a:r>
            <a:r>
              <a:rPr lang="ko-KR" altLang="en-US" dirty="0"/>
              <a:t>의 종류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EEC7E05-2A97-4A12-B50E-F52173E256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altLang="ko-KR" dirty="0"/>
              <a:t>GIB, Guy in Back: </a:t>
            </a:r>
            <a:r>
              <a:rPr lang="ko-KR" altLang="en-US" dirty="0"/>
              <a:t>뒤에 타는 아저씨</a:t>
            </a:r>
            <a:endParaRPr lang="en-US" altLang="ko-KR" sz="900" dirty="0"/>
          </a:p>
          <a:p>
            <a:pPr>
              <a:lnSpc>
                <a:spcPct val="120000"/>
              </a:lnSpc>
            </a:pPr>
            <a:r>
              <a:rPr lang="en-US" altLang="ko-KR" dirty="0"/>
              <a:t>CSO, Combat Systems Officer: </a:t>
            </a:r>
            <a:r>
              <a:rPr lang="ko-KR" altLang="en-US" dirty="0"/>
              <a:t>미 공군 명칭</a:t>
            </a:r>
            <a:endParaRPr lang="en-US" altLang="ko-KR" sz="1200" dirty="0"/>
          </a:p>
          <a:p>
            <a:pPr>
              <a:lnSpc>
                <a:spcPct val="120000"/>
              </a:lnSpc>
            </a:pPr>
            <a:r>
              <a:rPr lang="en-US" altLang="ko-KR" dirty="0"/>
              <a:t>B/N, Bomber/Navigator</a:t>
            </a:r>
            <a:endParaRPr lang="en-US" altLang="ko-KR" sz="900" dirty="0"/>
          </a:p>
          <a:p>
            <a:pPr>
              <a:lnSpc>
                <a:spcPct val="120000"/>
              </a:lnSpc>
            </a:pPr>
            <a:r>
              <a:rPr lang="en-US" altLang="ko-KR" dirty="0"/>
              <a:t>RIO,</a:t>
            </a:r>
            <a:r>
              <a:rPr lang="ko-KR" altLang="en-US" dirty="0"/>
              <a:t> </a:t>
            </a:r>
            <a:r>
              <a:rPr lang="en-US" altLang="ko-KR" dirty="0"/>
              <a:t>Radar</a:t>
            </a:r>
            <a:r>
              <a:rPr lang="ko-KR" altLang="en-US" dirty="0"/>
              <a:t> </a:t>
            </a:r>
            <a:r>
              <a:rPr lang="en-US" altLang="ko-KR" dirty="0"/>
              <a:t>Intercept Officer</a:t>
            </a:r>
            <a:endParaRPr lang="en-US" altLang="ko-KR" sz="900" dirty="0"/>
          </a:p>
          <a:p>
            <a:pPr>
              <a:lnSpc>
                <a:spcPct val="120000"/>
              </a:lnSpc>
            </a:pPr>
            <a:r>
              <a:rPr lang="en-US" altLang="ko-KR" dirty="0"/>
              <a:t>RAN, Reconnaissance Attack Navigator</a:t>
            </a:r>
            <a:endParaRPr lang="en-US" altLang="ko-KR" sz="900" dirty="0"/>
          </a:p>
          <a:p>
            <a:pPr>
              <a:lnSpc>
                <a:spcPct val="120000"/>
              </a:lnSpc>
            </a:pPr>
            <a:r>
              <a:rPr lang="en-US" altLang="ko-KR" dirty="0"/>
              <a:t>EWO, Electric Warfare Officer</a:t>
            </a:r>
          </a:p>
          <a:p>
            <a:pPr>
              <a:lnSpc>
                <a:spcPct val="120000"/>
              </a:lnSpc>
            </a:pPr>
            <a:r>
              <a:rPr lang="en-US" altLang="ko-KR" dirty="0"/>
              <a:t>MC, Mission Commander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124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bs.twimg.com/media/DFGd6IZUQAAVHJj.jpg:orig">
            <a:extLst>
              <a:ext uri="{FF2B5EF4-FFF2-40B4-BE49-F238E27FC236}">
                <a16:creationId xmlns:a16="http://schemas.microsoft.com/office/drawing/2014/main" id="{135FBBAB-5B13-48D7-90F0-3AD607FD41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1" r="10729" b="-2"/>
          <a:stretch/>
        </p:blipFill>
        <p:spPr bwMode="auto">
          <a:xfrm>
            <a:off x="4636008" y="640082"/>
            <a:ext cx="6916329" cy="557783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5090802-EAC2-47F3-8363-4362FCBA0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67039" cy="1676603"/>
          </a:xfrm>
        </p:spPr>
        <p:txBody>
          <a:bodyPr>
            <a:normAutofit/>
          </a:bodyPr>
          <a:lstStyle/>
          <a:p>
            <a:r>
              <a:rPr lang="ko-KR" altLang="en-US" dirty="0"/>
              <a:t>현대의 </a:t>
            </a:r>
            <a:r>
              <a:rPr lang="en-US" altLang="ko-KR" dirty="0"/>
              <a:t>WSO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671F4F3-0513-4AF9-9ECF-5067AD07F1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3667037" cy="3785419"/>
          </a:xfrm>
        </p:spPr>
        <p:txBody>
          <a:bodyPr>
            <a:normAutofit/>
          </a:bodyPr>
          <a:lstStyle/>
          <a:p>
            <a:r>
              <a:rPr lang="ko-KR" altLang="en-US" sz="1800" dirty="0"/>
              <a:t>대표적인 </a:t>
            </a:r>
            <a:r>
              <a:rPr lang="ko-KR" altLang="en-US" sz="1800" dirty="0" err="1"/>
              <a:t>복좌기</a:t>
            </a:r>
            <a:endParaRPr lang="en-US" altLang="ko-KR" sz="1800" dirty="0"/>
          </a:p>
          <a:p>
            <a:pPr marL="0" indent="0">
              <a:buNone/>
            </a:pPr>
            <a:r>
              <a:rPr lang="en-US" altLang="ko-KR" sz="1800" dirty="0"/>
              <a:t>F/A-18F Super Hornet</a:t>
            </a:r>
          </a:p>
        </p:txBody>
      </p:sp>
    </p:spTree>
    <p:extLst>
      <p:ext uri="{BB962C8B-B14F-4D97-AF65-F5344CB8AC3E}">
        <p14:creationId xmlns:p14="http://schemas.microsoft.com/office/powerpoint/2010/main" val="2071549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B90B69-65EA-4FF9-AD0B-4DA353E7E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항공전자기기</a:t>
            </a:r>
            <a:r>
              <a:rPr lang="en-US" altLang="ko-KR" dirty="0"/>
              <a:t>, Avionics</a:t>
            </a:r>
            <a:r>
              <a:rPr lang="ko-KR" altLang="en-US" dirty="0"/>
              <a:t>의 발달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E67F6A9-CFF7-49F5-9BA3-AF7D192B3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특히 </a:t>
            </a:r>
            <a:r>
              <a:rPr lang="en-US" altLang="ko-KR" dirty="0"/>
              <a:t>MFD (Multi-functional Display)</a:t>
            </a:r>
            <a:r>
              <a:rPr lang="ko-KR" altLang="en-US" dirty="0"/>
              <a:t>의</a:t>
            </a:r>
            <a:r>
              <a:rPr lang="en-US" altLang="ko-KR" dirty="0"/>
              <a:t> </a:t>
            </a:r>
            <a:r>
              <a:rPr lang="ko-KR" altLang="en-US" dirty="0"/>
              <a:t>발달로 파일럿과 </a:t>
            </a:r>
            <a:r>
              <a:rPr lang="en-US" altLang="ko-KR" dirty="0"/>
              <a:t>WSO</a:t>
            </a:r>
            <a:r>
              <a:rPr lang="ko-KR" altLang="en-US" dirty="0"/>
              <a:t>의 역할을 굳이 구분해서 좌석을 설계할 필요가 없음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파일럿도 </a:t>
            </a:r>
            <a:r>
              <a:rPr lang="en-US" altLang="ko-KR" dirty="0"/>
              <a:t>WSO</a:t>
            </a:r>
            <a:r>
              <a:rPr lang="ko-KR" altLang="en-US" dirty="0"/>
              <a:t>가 하는 일을 할 수 있고 </a:t>
            </a:r>
            <a:r>
              <a:rPr lang="en-US" altLang="ko-KR" dirty="0"/>
              <a:t>WSO</a:t>
            </a:r>
            <a:r>
              <a:rPr lang="ko-KR" altLang="en-US" dirty="0"/>
              <a:t>도 파일럿이 하는 일을 할 수 있다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그래도 한명보단 </a:t>
            </a:r>
            <a:r>
              <a:rPr lang="ko-KR" altLang="en-US" dirty="0" err="1"/>
              <a:t>두명이</a:t>
            </a:r>
            <a:r>
              <a:rPr lang="ko-KR" altLang="en-US" dirty="0"/>
              <a:t> 좋</a:t>
            </a:r>
            <a:r>
              <a:rPr lang="en-US" altLang="ko-KR" dirty="0"/>
              <a:t>(</a:t>
            </a:r>
            <a:r>
              <a:rPr lang="ko-KR" altLang="en-US" dirty="0" err="1"/>
              <a:t>다고미해군은생각하</a:t>
            </a:r>
            <a:r>
              <a:rPr lang="en-US" altLang="ko-KR" dirty="0"/>
              <a:t>)</a:t>
            </a:r>
            <a:r>
              <a:rPr lang="ko-KR" altLang="en-US" dirty="0"/>
              <a:t>기 때문에 </a:t>
            </a:r>
            <a:r>
              <a:rPr lang="en-US" altLang="ko-KR" dirty="0"/>
              <a:t>WSO</a:t>
            </a:r>
            <a:r>
              <a:rPr lang="ko-KR" altLang="en-US" dirty="0"/>
              <a:t>는 사라지지 않음</a:t>
            </a:r>
          </a:p>
        </p:txBody>
      </p:sp>
    </p:spTree>
    <p:extLst>
      <p:ext uri="{BB962C8B-B14F-4D97-AF65-F5344CB8AC3E}">
        <p14:creationId xmlns:p14="http://schemas.microsoft.com/office/powerpoint/2010/main" val="4275883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EC4491-3AF8-4CB5-B69C-E382A40B6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그래서 </a:t>
            </a:r>
            <a:r>
              <a:rPr lang="en-US" altLang="ko-KR" dirty="0"/>
              <a:t>WSO</a:t>
            </a:r>
            <a:r>
              <a:rPr lang="ko-KR" altLang="en-US" dirty="0"/>
              <a:t>는 뭘 할까</a:t>
            </a:r>
            <a:r>
              <a:rPr lang="en-US" altLang="ko-KR" dirty="0"/>
              <a:t>? </a:t>
            </a:r>
            <a:r>
              <a:rPr lang="ko-KR" altLang="en-US" dirty="0"/>
              <a:t>를 알아보았다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2EA808D-52FB-4861-8061-4320B799A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91" y="2240190"/>
            <a:ext cx="8074763" cy="356240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858A250-03BB-4F41-9A59-E071986F57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자료를 찾는데 매우 어려움</a:t>
            </a:r>
            <a:r>
              <a:rPr lang="en-US" altLang="ko-KR" dirty="0"/>
              <a:t>.. </a:t>
            </a:r>
            <a:r>
              <a:rPr lang="en-US" altLang="ko-KR" dirty="0">
                <a:hlinkClick r:id="rId3"/>
              </a:rPr>
              <a:t>www.airwarriors.com</a:t>
            </a:r>
            <a:r>
              <a:rPr lang="ko-KR" altLang="en-US" dirty="0"/>
              <a:t>의 한 스레드에 의하면</a:t>
            </a:r>
            <a:endParaRPr lang="en-US" altLang="ko-KR" dirty="0"/>
          </a:p>
          <a:p>
            <a:r>
              <a:rPr lang="ko-KR" altLang="en-US" dirty="0"/>
              <a:t>레이더를 운용한다 </a:t>
            </a:r>
            <a:r>
              <a:rPr lang="en-US" altLang="ko-KR" dirty="0"/>
              <a:t>(</a:t>
            </a:r>
            <a:r>
              <a:rPr lang="ko-KR" altLang="en-US" dirty="0"/>
              <a:t>파일럿이 시키면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통신을 한다 </a:t>
            </a:r>
            <a:r>
              <a:rPr lang="en-US" altLang="ko-KR" dirty="0"/>
              <a:t>(</a:t>
            </a:r>
            <a:r>
              <a:rPr lang="ko-KR" altLang="en-US" dirty="0"/>
              <a:t>파일럿이 시키면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FLIR</a:t>
            </a:r>
            <a:r>
              <a:rPr lang="ko-KR" altLang="en-US" dirty="0"/>
              <a:t>로 타겟을 찾고 </a:t>
            </a:r>
            <a:r>
              <a:rPr lang="ko-KR" altLang="en-US" dirty="0" err="1"/>
              <a:t>마킹한다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/>
              <a:t>파일럿이 시키면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r>
              <a:rPr lang="ko-KR" altLang="en-US" dirty="0"/>
              <a:t>즉 기본적으로 그냥 할 일을 분담한다 </a:t>
            </a:r>
            <a:r>
              <a:rPr lang="en-US" altLang="ko-KR" dirty="0"/>
              <a:t>(</a:t>
            </a:r>
            <a:r>
              <a:rPr lang="ko-KR" altLang="en-US" dirty="0"/>
              <a:t>딱히 </a:t>
            </a:r>
            <a:r>
              <a:rPr lang="en-US" altLang="ko-KR" dirty="0"/>
              <a:t>WSO</a:t>
            </a:r>
            <a:r>
              <a:rPr lang="ko-KR" altLang="en-US" dirty="0"/>
              <a:t>가 더 잘하는 것도 없음</a:t>
            </a:r>
            <a:r>
              <a:rPr lang="en-US" altLang="ko-K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8070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1D9756-EC7D-431C-910E-09B87C41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뭐야</a:t>
            </a:r>
            <a:r>
              <a:rPr lang="ko-KR" altLang="en-US" dirty="0"/>
              <a:t> </a:t>
            </a:r>
            <a:r>
              <a:rPr lang="en-US" altLang="ko-KR" dirty="0"/>
              <a:t>WSO </a:t>
            </a:r>
            <a:r>
              <a:rPr lang="ko-KR" altLang="en-US" dirty="0"/>
              <a:t>별거 없네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58269C4-DC72-4985-84F7-D3F10165F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과거에는 항법사가 따로 있었고 전투기는 보통 </a:t>
            </a:r>
            <a:r>
              <a:rPr lang="ko-KR" altLang="en-US" dirty="0" err="1"/>
              <a:t>단좌기</a:t>
            </a:r>
            <a:r>
              <a:rPr lang="en-US" altLang="ko-KR" dirty="0"/>
              <a:t>, </a:t>
            </a:r>
            <a:r>
              <a:rPr lang="ko-KR" altLang="en-US" dirty="0"/>
              <a:t>공격기나 폭격기만 복좌 이상이었다</a:t>
            </a:r>
            <a:endParaRPr lang="en-US" altLang="ko-KR" dirty="0"/>
          </a:p>
          <a:p>
            <a:r>
              <a:rPr lang="ko-KR" altLang="en-US" dirty="0"/>
              <a:t>소형 공격기나 폭격기에선 파일럿 이외의 승무원은 통신이나 후방기총 담당</a:t>
            </a:r>
            <a:endParaRPr lang="en-US" altLang="ko-KR" dirty="0"/>
          </a:p>
          <a:p>
            <a:r>
              <a:rPr lang="ko-KR" altLang="en-US" dirty="0"/>
              <a:t>대형 폭격기에서나 항법사</a:t>
            </a:r>
            <a:r>
              <a:rPr lang="en-US" altLang="ko-KR" dirty="0"/>
              <a:t>, </a:t>
            </a:r>
            <a:r>
              <a:rPr lang="ko-KR" altLang="en-US" dirty="0"/>
              <a:t>폭격수가 있었음</a:t>
            </a:r>
            <a:endParaRPr lang="en-US" altLang="ko-KR" dirty="0"/>
          </a:p>
          <a:p>
            <a:r>
              <a:rPr lang="ko-KR" altLang="en-US" dirty="0"/>
              <a:t>그러나 요즘은 후방기총도</a:t>
            </a:r>
            <a:r>
              <a:rPr lang="en-US" altLang="ko-KR" dirty="0"/>
              <a:t> </a:t>
            </a:r>
            <a:r>
              <a:rPr lang="ko-KR" altLang="en-US" dirty="0"/>
              <a:t>없고</a:t>
            </a:r>
            <a:r>
              <a:rPr lang="en-US" altLang="ko-KR" dirty="0"/>
              <a:t>, </a:t>
            </a:r>
            <a:r>
              <a:rPr lang="ko-KR" altLang="en-US" dirty="0"/>
              <a:t>항법사나 폭격수가 하는 일에 특별한 전문성이 필요 없다</a:t>
            </a:r>
            <a:r>
              <a:rPr lang="en-US" altLang="ko-KR" dirty="0"/>
              <a:t> (</a:t>
            </a:r>
            <a:r>
              <a:rPr lang="ko-KR" altLang="en-US" dirty="0"/>
              <a:t>파일럿의 교육</a:t>
            </a:r>
            <a:r>
              <a:rPr lang="en-US" altLang="ko-KR" dirty="0"/>
              <a:t>/</a:t>
            </a:r>
            <a:r>
              <a:rPr lang="ko-KR" altLang="en-US" dirty="0"/>
              <a:t>훈련 수준이 올라가고 컴퓨터가 다 </a:t>
            </a:r>
            <a:r>
              <a:rPr lang="ko-KR" altLang="en-US" dirty="0" err="1"/>
              <a:t>해줌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그래서 </a:t>
            </a:r>
            <a:r>
              <a:rPr lang="en-US" altLang="ko-KR" dirty="0"/>
              <a:t>WSO</a:t>
            </a:r>
            <a:r>
              <a:rPr lang="ko-KR" altLang="en-US" dirty="0"/>
              <a:t>의 의미가 퇴색되었다</a:t>
            </a:r>
            <a:r>
              <a:rPr lang="en-US" altLang="ko-KR" dirty="0"/>
              <a:t>..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6578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E17985-0AF7-4461-9C97-4EBC08069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정말로 </a:t>
            </a:r>
            <a:r>
              <a:rPr lang="en-US" altLang="ko-KR" dirty="0"/>
              <a:t>WSO</a:t>
            </a:r>
            <a:r>
              <a:rPr lang="ko-KR" altLang="en-US" dirty="0"/>
              <a:t>가 필요한 곳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CAE71FA-C68F-49D6-9A18-A545A8EBAB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대형 폭격기</a:t>
            </a:r>
            <a:endParaRPr lang="en-US" altLang="ko-KR" dirty="0"/>
          </a:p>
          <a:p>
            <a:pPr lvl="1"/>
            <a:r>
              <a:rPr lang="en-US" altLang="ko-KR" dirty="0"/>
              <a:t>B-1B Lancer </a:t>
            </a:r>
            <a:r>
              <a:rPr lang="ko-KR" altLang="en-US" dirty="0"/>
              <a:t>같은 경우 </a:t>
            </a:r>
            <a:r>
              <a:rPr lang="en-US" altLang="ko-KR" dirty="0"/>
              <a:t>OSO, DSO</a:t>
            </a:r>
            <a:r>
              <a:rPr lang="ko-KR" altLang="en-US" dirty="0"/>
              <a:t>가 나누어져 있다</a:t>
            </a:r>
            <a:endParaRPr lang="en-US" altLang="ko-KR" dirty="0"/>
          </a:p>
          <a:p>
            <a:pPr lvl="1"/>
            <a:r>
              <a:rPr lang="en-US" altLang="ko-KR" dirty="0"/>
              <a:t>AC-130</a:t>
            </a:r>
            <a:r>
              <a:rPr lang="ko-KR" altLang="en-US" dirty="0"/>
              <a:t>은 특히 비행기에 포가 달려있기 때문에 이를 조종하고 </a:t>
            </a:r>
            <a:r>
              <a:rPr lang="ko-KR" altLang="en-US" dirty="0" err="1"/>
              <a:t>쏘는건</a:t>
            </a:r>
            <a:r>
              <a:rPr lang="ko-KR" altLang="en-US" dirty="0"/>
              <a:t> </a:t>
            </a:r>
            <a:r>
              <a:rPr lang="en-US" altLang="ko-KR" dirty="0"/>
              <a:t>WSO</a:t>
            </a:r>
            <a:r>
              <a:rPr lang="ko-KR" altLang="en-US" dirty="0"/>
              <a:t>의 몫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전자전기</a:t>
            </a:r>
            <a:endParaRPr lang="en-US" altLang="ko-KR" dirty="0"/>
          </a:p>
          <a:p>
            <a:pPr lvl="1"/>
            <a:r>
              <a:rPr lang="en-US" altLang="ko-KR" dirty="0"/>
              <a:t>EWO</a:t>
            </a:r>
            <a:r>
              <a:rPr lang="ko-KR" altLang="en-US" dirty="0"/>
              <a:t>가 있다</a:t>
            </a:r>
          </a:p>
        </p:txBody>
      </p:sp>
    </p:spTree>
    <p:extLst>
      <p:ext uri="{BB962C8B-B14F-4D97-AF65-F5344CB8AC3E}">
        <p14:creationId xmlns:p14="http://schemas.microsoft.com/office/powerpoint/2010/main" val="2136712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B8E994-71AE-4F3E-B959-4D82F010E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그래서 무슨 게임을 만들까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413BD5C-2634-4878-91E4-5B3BD281F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“WSO</a:t>
            </a:r>
            <a:r>
              <a:rPr lang="ko-KR" altLang="en-US" dirty="0"/>
              <a:t>가 하는 일</a:t>
            </a:r>
            <a:r>
              <a:rPr lang="en-US" altLang="ko-KR" dirty="0"/>
              <a:t>” </a:t>
            </a:r>
            <a:r>
              <a:rPr lang="ko-KR" altLang="en-US" dirty="0"/>
              <a:t>을 하는 게임을 만드는 것이 아니라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파일럿이 하는 일에서 비행기 조종하는 것 등을 뺀 형태의 게임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즉 비행기 타고 미사일 쏘고 싶은데 조종하기는 싫은 사람을 위한 게임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…</a:t>
            </a:r>
            <a:r>
              <a:rPr lang="ko-KR" altLang="en-US" dirty="0"/>
              <a:t>을 만들어보고 싶다는 생각이 들었다</a:t>
            </a:r>
          </a:p>
        </p:txBody>
      </p:sp>
    </p:spTree>
    <p:extLst>
      <p:ext uri="{BB962C8B-B14F-4D97-AF65-F5344CB8AC3E}">
        <p14:creationId xmlns:p14="http://schemas.microsoft.com/office/powerpoint/2010/main" val="3206370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9998C2-FB1A-4BF5-9812-DB1B19ADE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그래서 지금 </a:t>
            </a:r>
            <a:r>
              <a:rPr lang="ko-KR" altLang="en-US" dirty="0" err="1"/>
              <a:t>만들거에요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921245D-80F5-4319-84B9-AE26A0CE38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노나메</a:t>
            </a:r>
            <a:r>
              <a:rPr lang="en-US" altLang="ko-KR" dirty="0"/>
              <a:t>: </a:t>
            </a:r>
            <a:r>
              <a:rPr lang="ko-KR" altLang="en-US" dirty="0"/>
              <a:t>정말요</a:t>
            </a:r>
            <a:r>
              <a:rPr lang="en-US" altLang="ko-KR" dirty="0"/>
              <a:t>?</a:t>
            </a:r>
          </a:p>
          <a:p>
            <a:r>
              <a:rPr lang="ko-KR" altLang="en-US" dirty="0" err="1"/>
              <a:t>쯔방</a:t>
            </a:r>
            <a:r>
              <a:rPr lang="en-US" altLang="ko-KR" dirty="0"/>
              <a:t>:</a:t>
            </a:r>
            <a:r>
              <a:rPr lang="ko-KR" altLang="en-US" dirty="0"/>
              <a:t> </a:t>
            </a:r>
            <a:r>
              <a:rPr lang="ko-KR" altLang="en-US" dirty="0" err="1"/>
              <a:t>아니오</a:t>
            </a:r>
            <a:r>
              <a:rPr lang="ko-KR" altLang="en-US" dirty="0"/>
              <a:t> </a:t>
            </a:r>
            <a:r>
              <a:rPr lang="ko-KR" altLang="en-US" dirty="0" err="1"/>
              <a:t>ㅠㅠ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전차도 </a:t>
            </a:r>
            <a:r>
              <a:rPr lang="ko-KR" altLang="en-US" dirty="0" err="1"/>
              <a:t>시뮬부터</a:t>
            </a:r>
            <a:r>
              <a:rPr lang="ko-KR" altLang="en-US" dirty="0"/>
              <a:t> 열심히 만들자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 아이디어는 다음 </a:t>
            </a:r>
            <a:r>
              <a:rPr lang="ko-KR" altLang="en-US" dirty="0" err="1"/>
              <a:t>아제회</a:t>
            </a:r>
            <a:r>
              <a:rPr lang="ko-KR" altLang="en-US" dirty="0"/>
              <a:t> 때 발표하던가 할 예정</a:t>
            </a:r>
          </a:p>
        </p:txBody>
      </p:sp>
    </p:spTree>
    <p:extLst>
      <p:ext uri="{BB962C8B-B14F-4D97-AF65-F5344CB8AC3E}">
        <p14:creationId xmlns:p14="http://schemas.microsoft.com/office/powerpoint/2010/main" val="4252180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B72B18-8C0C-4CA4-9088-C7CB67765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감사합니다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698573-4F09-4423-B2F0-0375F0CBDD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808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2">
      <a:majorFont>
        <a:latin typeface="맑은 고딕"/>
        <a:ea typeface="나눔스퀘어"/>
        <a:cs typeface=""/>
      </a:majorFont>
      <a:minorFont>
        <a:latin typeface="맑은 고딕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447</Words>
  <Application>Microsoft Office PowerPoint</Application>
  <PresentationFormat>와이드스크린</PresentationFormat>
  <Paragraphs>76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0" baseType="lpstr">
      <vt:lpstr>나눔고딕</vt:lpstr>
      <vt:lpstr>나눔스퀘어</vt:lpstr>
      <vt:lpstr>맑은 고딕</vt:lpstr>
      <vt:lpstr>Arial</vt:lpstr>
      <vt:lpstr>Calibri</vt:lpstr>
      <vt:lpstr>ISOCT</vt:lpstr>
      <vt:lpstr>Office 테마</vt:lpstr>
      <vt:lpstr>Weapon Systems Officer</vt:lpstr>
      <vt:lpstr>WSO 게임을 만들어보고 싶다!</vt:lpstr>
      <vt:lpstr>그래서 그게 뭐에요?</vt:lpstr>
      <vt:lpstr>왜 있어요?</vt:lpstr>
      <vt:lpstr>WSO의 종류</vt:lpstr>
      <vt:lpstr>현대의 WSO</vt:lpstr>
      <vt:lpstr>항공전자기기, Avionics의 발달</vt:lpstr>
      <vt:lpstr>그래서 WSO는 뭘 할까? 를 알아보았다</vt:lpstr>
      <vt:lpstr>뭐야 WSO 별거 없네</vt:lpstr>
      <vt:lpstr>정말로 WSO가 필요한 곳</vt:lpstr>
      <vt:lpstr>그래서 무슨 게임을 만들까?</vt:lpstr>
      <vt:lpstr>그래서 지금 만들거에요?</vt:lpstr>
      <vt:lpstr>감사합니다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이강욱</dc:creator>
  <cp:lastModifiedBy>이강욱</cp:lastModifiedBy>
  <cp:revision>60</cp:revision>
  <dcterms:created xsi:type="dcterms:W3CDTF">2017-07-20T17:00:22Z</dcterms:created>
  <dcterms:modified xsi:type="dcterms:W3CDTF">2017-08-04T12:29:10Z</dcterms:modified>
</cp:coreProperties>
</file>