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4" r:id="rId12"/>
    <p:sldId id="269" r:id="rId13"/>
    <p:sldId id="271" r:id="rId14"/>
    <p:sldId id="270" r:id="rId15"/>
    <p:sldId id="273" r:id="rId16"/>
    <p:sldId id="275" r:id="rId17"/>
    <p:sldId id="277" r:id="rId18"/>
    <p:sldId id="266" r:id="rId19"/>
    <p:sldId id="267" r:id="rId20"/>
    <p:sldId id="272" r:id="rId21"/>
    <p:sldId id="276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1330" y="5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DE96F44-2661-4160-ABE7-0A1A62AB1680}" type="datetimeFigureOut">
              <a:rPr lang="ko-KR" altLang="en-US" smtClean="0"/>
              <a:t>2017-08-05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017C571-8696-409C-AE5E-C881E95A77EB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8339414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6F44-2661-4160-ABE7-0A1A62AB1680}" type="datetimeFigureOut">
              <a:rPr lang="ko-KR" altLang="en-US" smtClean="0"/>
              <a:t>2017-08-05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C571-8696-409C-AE5E-C881E95A77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4770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DE96F44-2661-4160-ABE7-0A1A62AB1680}" type="datetimeFigureOut">
              <a:rPr lang="ko-KR" altLang="en-US" smtClean="0"/>
              <a:t>2017-08-05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17C571-8696-409C-AE5E-C881E95A77E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3910170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6F44-2661-4160-ABE7-0A1A62AB1680}" type="datetimeFigureOut">
              <a:rPr lang="ko-KR" altLang="en-US" smtClean="0"/>
              <a:t>2017-08-05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C571-8696-409C-AE5E-C881E95A77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235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6F44-2661-4160-ABE7-0A1A62AB1680}" type="datetimeFigureOut">
              <a:rPr lang="ko-KR" altLang="en-US" smtClean="0"/>
              <a:t>2017-08-05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C571-8696-409C-AE5E-C881E95A77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6261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6F44-2661-4160-ABE7-0A1A62AB1680}" type="datetimeFigureOut">
              <a:rPr lang="ko-KR" altLang="en-US" smtClean="0"/>
              <a:t>2017-08-05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C571-8696-409C-AE5E-C881E95A77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2393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6F44-2661-4160-ABE7-0A1A62AB1680}" type="datetimeFigureOut">
              <a:rPr lang="ko-KR" altLang="en-US" smtClean="0"/>
              <a:t>2017-08-05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C571-8696-409C-AE5E-C881E95A77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7647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DE96F44-2661-4160-ABE7-0A1A62AB1680}" type="datetimeFigureOut">
              <a:rPr lang="ko-KR" altLang="en-US" smtClean="0"/>
              <a:t>2017-08-05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17C571-8696-409C-AE5E-C881E95A77E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15594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DE96F44-2661-4160-ABE7-0A1A62AB1680}" type="datetimeFigureOut">
              <a:rPr lang="ko-KR" altLang="en-US" smtClean="0"/>
              <a:t>2017-08-05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17C571-8696-409C-AE5E-C881E95A77E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24335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6F44-2661-4160-ABE7-0A1A62AB1680}" type="datetimeFigureOut">
              <a:rPr lang="ko-KR" altLang="en-US" smtClean="0"/>
              <a:t>2017-08-05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C571-8696-409C-AE5E-C881E95A77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2284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6F44-2661-4160-ABE7-0A1A62AB1680}" type="datetimeFigureOut">
              <a:rPr lang="ko-KR" altLang="en-US" smtClean="0"/>
              <a:t>2017-08-05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C571-8696-409C-AE5E-C881E95A77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5818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BDE96F44-2661-4160-ABE7-0A1A62AB1680}" type="datetimeFigureOut">
              <a:rPr lang="ko-KR" altLang="en-US" smtClean="0"/>
              <a:t>2017-08-05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F017C571-8696-409C-AE5E-C881E95A77E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60043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1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1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1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1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1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1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1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1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1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sz="48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라그나로크가 왔다</a:t>
            </a:r>
            <a:r>
              <a:rPr lang="en-US" altLang="ko-KR" sz="48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</a:t>
            </a:r>
            <a:endParaRPr lang="ko-KR" altLang="en-US" sz="48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err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UPnL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최원석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513335" y="0"/>
            <a:ext cx="1678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Ver. 0.337187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69139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발표자 소개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졸업시뮬 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2.0 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프론트엔드</a:t>
            </a:r>
            <a:endParaRPr lang="en-US" altLang="ko-KR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파피용 기획자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개발도 해야할텐데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병특모험</a:t>
            </a:r>
            <a:endParaRPr lang="en-US" altLang="ko-KR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513335" y="0"/>
            <a:ext cx="1678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Ver. 0.337187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9163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라그나로크가 왔다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1026" name="Picture 2" descr="스타2 토르에 대한 이미지 검색결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0" y="1724024"/>
            <a:ext cx="5715000" cy="4705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513335" y="0"/>
            <a:ext cx="1678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Ver. 0.337187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2521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라그나로크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북유럽 신화에서 최후의 성전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직역하면 신들의 운명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의미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신들은 물론 세상 모두가 멸망에 이르게 됨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513335" y="0"/>
            <a:ext cx="1678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Ver. 0.337187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1875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북유럽 신화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북유럽 신화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북유럽에서 살았던 북게르만 민족과 노르드 민족에 의해 탄생한 신화</a:t>
            </a:r>
            <a:endParaRPr lang="en-US" altLang="ko-KR" sz="2800" i="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역사적으로 신화는 나라를 이끄는 힘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제정일치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이었기 때문에 대체로 승리의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밝은 분위기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하지만</a:t>
            </a:r>
            <a:r>
              <a:rPr lang="en-US" altLang="ko-KR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북유럽 신화는 어두운 분위기이며</a:t>
            </a:r>
            <a:r>
              <a:rPr lang="en-US" altLang="ko-KR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멸망과 같은 안좋은 결말을 가지고 있음 </a:t>
            </a:r>
            <a:r>
              <a:rPr lang="ko-KR" altLang="en-US" sz="2800" i="0" strike="sngStrike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망했어요</a:t>
            </a:r>
            <a:endParaRPr lang="en-US" altLang="ko-KR" sz="2800" i="0" strike="sngStrike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13335" y="0"/>
            <a:ext cx="1678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Ver. 0.337187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5478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북유럽 신화의 활용 사례 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 –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마블 세계관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6000"/>
            <a:ext cx="6324600" cy="3581400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토르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묠니르를 가지면 강한 힘</a:t>
            </a:r>
            <a:r>
              <a:rPr lang="en-US" altLang="ko-KR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없으면 엄</a:t>
            </a:r>
            <a:r>
              <a:rPr lang="en-US" altLang="ko-KR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..)</a:t>
            </a:r>
          </a:p>
          <a:p>
            <a:pPr lvl="1"/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묠니르를 이용하면 번개를 모아서 쏠수있다</a:t>
            </a:r>
            <a:r>
              <a:rPr lang="en-US" altLang="ko-KR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(</a:t>
            </a:r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토르발전</a:t>
            </a:r>
            <a:r>
              <a:rPr lang="en-US" altLang="ko-KR" sz="2800" i="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?</a:t>
            </a:r>
            <a:r>
              <a:rPr lang="en-US" altLang="ko-KR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lvl="1"/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좋은 탱킹력</a:t>
            </a:r>
            <a:endParaRPr lang="en-US" altLang="ko-KR" sz="2800" i="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060" name="Picture 12" descr="파일:external/i2.wp.com/Thor-Age-of-Ultron-pos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1963032"/>
            <a:ext cx="3118909" cy="4548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0513335" y="0"/>
            <a:ext cx="1678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Ver. 0.337187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74437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북유럽 신화의 활용 사례 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 –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마블 세계관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6000"/>
            <a:ext cx="6324600" cy="3581400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디스트로이어</a:t>
            </a:r>
            <a:r>
              <a:rPr lang="en-US" altLang="ko-KR" sz="26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6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안유명함 걍 가져옴</a:t>
            </a:r>
            <a:r>
              <a:rPr lang="en-US" altLang="ko-KR" sz="26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lvl="1"/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단단하다</a:t>
            </a:r>
            <a:endParaRPr lang="en-US" altLang="ko-KR" sz="2800" i="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강력한 화력을 가졌다</a:t>
            </a:r>
            <a:r>
              <a:rPr lang="en-US" altLang="ko-KR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pPr lvl="1"/>
            <a:r>
              <a:rPr lang="en-US" altLang="ko-KR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토르</a:t>
            </a:r>
            <a:r>
              <a:rPr lang="en-US" altLang="ko-KR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에서 등장</a:t>
            </a:r>
            <a:endParaRPr lang="en-US" altLang="ko-KR" sz="2800" i="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800" i="0" strike="sngStrike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로리하다</a:t>
            </a:r>
            <a:endParaRPr lang="en-US" altLang="ko-KR" sz="2800" i="0" strike="sngStrike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056" name="Picture 8" descr="파일:external/vignette2.wikia.nocookie.net/Destroyer-Tho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799" y="2286000"/>
            <a:ext cx="4515909" cy="367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파일:GF_Destroy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716" y="4381500"/>
            <a:ext cx="1779778" cy="2281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513335" y="8467"/>
            <a:ext cx="1678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Ver. 0.337187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513336" y="2752"/>
            <a:ext cx="1678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Ver. 0.337845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77228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/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북유럽 신화의 활용 사례 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–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스타크래프트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6000"/>
            <a:ext cx="6324600" cy="3581400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토르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크고 단단해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..!</a:t>
            </a:r>
          </a:p>
          <a:p>
            <a:pPr lvl="1"/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강한 공격력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endParaRPr lang="en-US" altLang="ko-KR" sz="2800" i="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13335" y="0"/>
            <a:ext cx="1678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Ver. 0.337187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6146" name="Picture 2" descr="파일:external/kr.media.blizzard.com/unit_terran_thor-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864" y="2286000"/>
            <a:ext cx="6705600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513334" y="0"/>
            <a:ext cx="1678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Ver. 0.574258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704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/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북유럽 신화의 활용 사례 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 –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스타크래프트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6000"/>
            <a:ext cx="6324600" cy="3581400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토르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크고 단단해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..!</a:t>
            </a:r>
          </a:p>
          <a:p>
            <a:pPr lvl="1"/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강한 공격력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13335" y="0"/>
            <a:ext cx="1678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Ver. 0.337187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371600" y="685800"/>
            <a:ext cx="10291864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북유럽 신화의 활용 사례 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 –</a:t>
            </a:r>
            <a:r>
              <a:rPr lang="ko-KR" altLang="en-US" sz="37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슈타인즈게이트</a:t>
            </a:r>
            <a:endParaRPr lang="ko-KR" altLang="en-US" sz="37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523550" y="0"/>
            <a:ext cx="1678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Ver.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7170" name="Picture 2" descr="슈타인즈 게이트 세계선에 대한 이미지 검색결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132" y="2288436"/>
            <a:ext cx="6705600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1371600" y="2286000"/>
            <a:ext cx="63246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1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1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1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1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1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1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1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1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1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ㄹㅇ</a:t>
            </a:r>
            <a:endParaRPr lang="en-US" altLang="ko-KR" sz="3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그것은 슈타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..!</a:t>
            </a:r>
          </a:p>
          <a:p>
            <a:pPr lvl="1"/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인즈게이트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9789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sz="48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오퍼레이션 걀라르호른</a:t>
            </a:r>
            <a:endParaRPr lang="ko-KR" altLang="en-US" sz="48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err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UPnL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최원석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04870" y="2827839"/>
            <a:ext cx="269817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 그 나 로 크 의  시 작</a:t>
            </a:r>
            <a:endParaRPr lang="ko-KR" altLang="en-US" sz="2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70076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/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목표 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스포를 최소화 해보자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6070060" cy="3978613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갓겜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갓애니</a:t>
            </a:r>
            <a:endParaRPr lang="en-US" altLang="ko-KR" sz="3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모두가 적어도 귀로는 들었던 바로 그것 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뭐 다들 아실 것이라 생각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5pb.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 과학 어드벤처 시리즈 중 </a:t>
            </a:r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거의 유일하게 흥한 작품</a:t>
            </a:r>
            <a:endParaRPr lang="en-US" altLang="ko-KR" sz="3200" dirty="0" smtClean="0">
              <a:solidFill>
                <a:srgbClr val="FF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en-US" altLang="ko-KR" sz="2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카오스</a:t>
            </a:r>
            <a:r>
              <a:rPr lang="en-US" altLang="ko-KR" sz="2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;</a:t>
            </a:r>
            <a:r>
              <a:rPr lang="ko-KR" altLang="en-US" sz="2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차일드</a:t>
            </a:r>
            <a:r>
              <a:rPr lang="en-US" altLang="ko-KR" sz="2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카오스</a:t>
            </a:r>
            <a:r>
              <a:rPr lang="en-US" altLang="ko-KR" sz="2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;</a:t>
            </a:r>
            <a:r>
              <a:rPr lang="ko-KR" altLang="en-US" sz="2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헤드</a:t>
            </a:r>
            <a:r>
              <a:rPr lang="en-US" altLang="ko-KR" sz="2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오컬틱</a:t>
            </a:r>
            <a:r>
              <a:rPr lang="en-US" altLang="ko-KR" sz="2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;</a:t>
            </a:r>
            <a:r>
              <a:rPr lang="ko-KR" altLang="en-US" sz="2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나인</a:t>
            </a:r>
            <a:r>
              <a:rPr lang="en-US" altLang="ko-KR" sz="2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…)</a:t>
            </a:r>
          </a:p>
          <a:p>
            <a:pPr lvl="1"/>
            <a:r>
              <a:rPr lang="ko-KR" altLang="en-US" sz="2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로보틱스</a:t>
            </a:r>
            <a:r>
              <a:rPr lang="en-US" altLang="ko-KR" sz="2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;</a:t>
            </a:r>
            <a:r>
              <a:rPr lang="ko-KR" altLang="en-US" sz="2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노츠는 나름 괜찮다 카더라</a:t>
            </a:r>
            <a:endParaRPr lang="en-US" altLang="ko-KR" sz="2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8194" name="Picture 2" descr="파일:y1gGx3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736" y="2925595"/>
            <a:ext cx="4725616" cy="2225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0370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/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목표 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스포를 최소화 해보자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6070060" cy="3978613"/>
          </a:xfrm>
        </p:spPr>
        <p:txBody>
          <a:bodyPr>
            <a:normAutofit fontScale="92500" lnSpcReduction="10000"/>
          </a:bodyPr>
          <a:lstStyle/>
          <a:p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타임머신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주제로 한 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SF 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비주얼 노벨</a:t>
            </a:r>
            <a:r>
              <a:rPr lang="en-US" altLang="ko-KR" sz="2200" strike="sngStrike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200" strike="sngStrike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개인적으로 이게 미연시인가 모르겠다</a:t>
            </a:r>
            <a:r>
              <a:rPr lang="en-US" altLang="ko-KR" sz="2200" strike="sngStrike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?) 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혹은 애니메이션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특징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주인공인 호오인 쿄우마는 중</a:t>
            </a:r>
            <a:r>
              <a:rPr lang="en-US" altLang="ko-KR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병임</a:t>
            </a:r>
            <a:endParaRPr lang="en-US" altLang="ko-KR" sz="2800" i="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주변 캐릭터들도 개성이 매우 뚜렷</a:t>
            </a:r>
            <a:endParaRPr lang="en-US" altLang="ko-KR" sz="2800" i="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en-US" altLang="ko-KR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 </a:t>
            </a:r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초반을 버티지 못하고 하차하는 사람이 생성되는 원인</a:t>
            </a:r>
            <a:r>
              <a:rPr lang="en-US" altLang="ko-KR" sz="2800" i="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버틸수가 없다</a:t>
            </a:r>
            <a:r>
              <a:rPr lang="en-US" altLang="ko-KR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!)</a:t>
            </a:r>
          </a:p>
          <a:p>
            <a:pPr lvl="1"/>
            <a:r>
              <a:rPr lang="ko-KR" altLang="en-US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초반만 버텨봐요 초반만</a:t>
            </a:r>
            <a:r>
              <a:rPr lang="en-US" altLang="ko-KR" sz="2800" i="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(?)</a:t>
            </a:r>
            <a:endParaRPr lang="en-US" altLang="ko-KR" sz="2800" i="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8194" name="Picture 2" descr="파일:y1gGx3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736" y="2925595"/>
            <a:ext cx="4725616" cy="2225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49556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/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호오인 쿄우마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목표 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스포를 최소화 해보자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6070060" cy="3978613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주인공</a:t>
            </a:r>
            <a:endParaRPr lang="en-US" altLang="ko-KR" sz="3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오카베 린타로라고 쓰고 호오인 쿄우마라고 읽는다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(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다르다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시간을 거슬러 올라가 과거를 바꾸기 위해 노력한다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(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구른다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먼치킨들의 도움으로 신에 필적한 능력을 가지게 됨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9218" name="Picture 2" descr="파일:external/vignette2.wikia.nocookie.net/270?cb=20120204035654?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613" y="1825632"/>
            <a:ext cx="3686851" cy="4670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285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/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호오인 쿄우마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목표 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스포를 최소화 해보자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10291864" cy="3978613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나는 광기의 매드 사이언티스트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호오인 쿄우마다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9220" name="Picture 4" descr="나는 광기의 매드 사이언티스트에 대한 이미지 검색결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386" y="3045390"/>
            <a:ext cx="6278292" cy="3527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676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/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마키세 크리스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en-US" altLang="ko-KR" dirty="0" err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Makise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dirty="0" err="1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Kurisu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en-US" altLang="ko-KR" sz="2800" strike="sngStrike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MK_RD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목표 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스포를 최소화 해보자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6070060" cy="3978613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히로인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메인일까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?)</a:t>
            </a:r>
          </a:p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츤데레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천재 소녀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28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천재 소녀 때문에 세계가 위험해</a:t>
            </a:r>
            <a:r>
              <a:rPr lang="en-US" altLang="ko-KR" sz="28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</a:t>
            </a:r>
          </a:p>
          <a:p>
            <a:endParaRPr lang="en-US" altLang="ko-KR" sz="3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17410" name="Picture 2" descr="파일:attachment/마키세 크리스/makisekurisu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5796" y="2171700"/>
            <a:ext cx="3767668" cy="3767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059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/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하시다 이타루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다루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b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목표 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스포를 최소화 해보자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6070060" cy="3978613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호오인 쿄우마의 친구이자 </a:t>
            </a:r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슈퍼하카</a:t>
            </a:r>
            <a:endParaRPr lang="en-US" altLang="ko-KR" sz="3200" dirty="0" smtClean="0">
              <a:solidFill>
                <a:srgbClr val="FF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컴공생인듯 한데 보안 회사에나 보내자</a:t>
            </a:r>
            <a:r>
              <a:rPr lang="en-US" altLang="ko-KR" sz="2400" strike="sngStrike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strike="sngStrike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이미 학부의 실력을 넘었다</a:t>
            </a:r>
            <a:r>
              <a:rPr lang="en-US" altLang="ko-KR" sz="2400" strike="sngStrike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lang="ko-KR" altLang="en-US" sz="2400" strike="sngStrike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이걸 학부랑 비교하나</a:t>
            </a:r>
            <a:r>
              <a:rPr lang="en-US" altLang="ko-KR" sz="2400" strike="sngStrike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중증 오타쿠</a:t>
            </a:r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15362" name="Picture 2" descr="파일:external/vignette2.wikia.nocookie.net/latest?cb=20110629075506?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4247" y="2171700"/>
            <a:ext cx="3545416" cy="425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2264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/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시이나 마유리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목표 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스포를 최소화 해보자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6070060" cy="3978613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히로인</a:t>
            </a:r>
            <a:r>
              <a:rPr lang="en-US" altLang="ko-KR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소꿉친구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200" strike="sngStrike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인질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성격이 나긋나긋하다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이야기의 진행에 매우 중요한 역할을 한다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성우가 하나카나다</a:t>
            </a:r>
            <a:endParaRPr lang="en-US" altLang="ko-KR" sz="3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2400" strike="sngStrike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안타깝다</a:t>
            </a:r>
            <a:r>
              <a:rPr lang="en-US" altLang="ko-KR" sz="2400" strike="sngStrike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strike="sngStrike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이하생략</a:t>
            </a:r>
            <a:r>
              <a:rPr lang="en-US" altLang="ko-KR" sz="2400" strike="sngStrike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그리고 많은 다른 캐릭터들이 나온다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0484" name="Picture 4" descr="파일:external/vignette2.wikia.nocookie.net/Mayuri_Shiin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164" y="1428750"/>
            <a:ext cx="35433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81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/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에서 언급되는 북유럽 신화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목표 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스포를 최소화 해보자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10291864" cy="3978613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호오인 쿄우마의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“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오퍼레이션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”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덕질과 함께 등장함</a:t>
            </a:r>
            <a:r>
              <a:rPr lang="en-US" altLang="ko-KR" sz="2800" strike="sngStrike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800" strike="sngStrike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오카베 린타로와는 다르다 오카베 린타로와는</a:t>
            </a:r>
            <a:r>
              <a:rPr lang="en-US" altLang="ko-KR" sz="2800" strike="sngStrike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!)</a:t>
            </a:r>
          </a:p>
          <a:p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북유럽 신화에서 비슷해 보이는 것을 하나씩 따다가 사용함</a:t>
            </a:r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2411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원작 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에서 언급되는 북유럽 신화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27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7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목표 </a:t>
            </a:r>
            <a:r>
              <a:rPr lang="en-US" altLang="ko-KR" sz="27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7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스포를 최소화 해보자</a:t>
            </a:r>
            <a:r>
              <a:rPr lang="en-US" altLang="ko-KR" sz="27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7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10291864" cy="3978613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오퍼레이션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울드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 :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과거를 관장하는 신</a:t>
            </a:r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오퍼레이션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베르단디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 :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현재를 관장하는 신</a:t>
            </a:r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오퍼레이션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스쿨드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 :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미래를 관장하는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</a:t>
            </a:r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endParaRPr lang="en-US" altLang="ko-KR" sz="3200" dirty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이외에도 왈퀴레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발퀴레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5203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원작 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  <a:r>
              <a:rPr lang="ko-KR" altLang="en-US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를 넘어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목표 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영업을 해보자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10291864" cy="4224147"/>
          </a:xfrm>
        </p:spPr>
        <p:txBody>
          <a:bodyPr>
            <a:normAutofit fontScale="40000" lnSpcReduction="20000"/>
          </a:bodyPr>
          <a:lstStyle/>
          <a:p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</a:t>
            </a:r>
            <a:r>
              <a:rPr lang="en-US" altLang="ko-KR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부하영역의 데자뷰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–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극장판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라노벨</a:t>
            </a:r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</a:t>
            </a:r>
            <a:r>
              <a:rPr lang="en-US" altLang="ko-KR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애심미도의 바벨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–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드라마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CD,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라노벨</a:t>
            </a:r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무한원점의 아크라이트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–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드라마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CD</a:t>
            </a:r>
          </a:p>
          <a:p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암흑차원의 하이드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–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드라마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CD</a:t>
            </a:r>
          </a:p>
          <a:p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</a:t>
            </a:r>
            <a:r>
              <a:rPr lang="en-US" altLang="ko-KR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변이공간의 옥텟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–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게임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라노벨</a:t>
            </a:r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</a:t>
            </a:r>
            <a:r>
              <a:rPr lang="en-US" altLang="ko-KR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비익연리의 </a:t>
            </a:r>
            <a:r>
              <a:rPr lang="en-US" altLang="ko-KR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언</a:t>
            </a:r>
            <a:r>
              <a:rPr lang="en-US" altLang="ko-KR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달링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–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게임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라노벨</a:t>
            </a:r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</a:t>
            </a:r>
            <a:r>
              <a:rPr lang="en-US" altLang="ko-KR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원한연쇄의 우로보로스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–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라노벨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원작 리메이크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</a:t>
            </a:r>
            <a:r>
              <a:rPr lang="en-US" altLang="ko-KR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접익의 다이버전스 </a:t>
            </a:r>
            <a:r>
              <a:rPr lang="en-US" altLang="ko-KR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Reverse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–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라노벨</a:t>
            </a:r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</a:t>
            </a:r>
            <a:r>
              <a:rPr lang="en-US" altLang="ko-KR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형이상의 네크로시스 </a:t>
            </a:r>
            <a:r>
              <a:rPr lang="en-US" altLang="ko-KR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Reverse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–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라노벨</a:t>
            </a:r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</a:t>
            </a:r>
            <a:r>
              <a:rPr lang="en-US" altLang="ko-KR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경계면 상의 슈타인즈 게이트 </a:t>
            </a:r>
            <a:r>
              <a:rPr lang="en-US" altLang="ko-KR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Rebirth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–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라노벨</a:t>
            </a:r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</a:t>
            </a:r>
            <a:r>
              <a:rPr lang="en-US" altLang="ko-KR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육분의의 이디엄 전</a:t>
            </a:r>
            <a:r>
              <a:rPr lang="en-US" altLang="ko-KR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</a:t>
            </a:r>
            <a:r>
              <a:rPr lang="ko-KR" altLang="en-US" sz="3200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후편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 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라노벨</a:t>
            </a:r>
            <a:endParaRPr lang="en-US" altLang="ko-KR" sz="3200" dirty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이외 게임 다수</a:t>
            </a:r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5106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>
            <a:normAutofit fontScale="90000"/>
          </a:bodyPr>
          <a:lstStyle/>
          <a:p>
            <a:r>
              <a:rPr lang="ko-KR" altLang="en-US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왜 </a:t>
            </a:r>
            <a:r>
              <a:rPr lang="en-US" altLang="ko-KR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</a:t>
            </a:r>
            <a:r>
              <a:rPr lang="en-US" altLang="ko-KR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  <a:r>
              <a:rPr lang="ko-KR" altLang="en-US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 모든 작품을 보아야 하는가</a:t>
            </a:r>
            <a:r>
              <a:rPr lang="en-US" altLang="ko-KR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?</a:t>
            </a:r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27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7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목표 </a:t>
            </a:r>
            <a:r>
              <a:rPr lang="en-US" altLang="ko-KR" sz="27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7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영업을 해보자</a:t>
            </a:r>
            <a:r>
              <a:rPr lang="en-US" altLang="ko-KR" sz="27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7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10291864" cy="4224147"/>
          </a:xfrm>
        </p:spPr>
        <p:txBody>
          <a:bodyPr>
            <a:normAutofit/>
          </a:bodyPr>
          <a:lstStyle/>
          <a:p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은 분명 명작이지만 비어있는 부분이 많다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pPr lvl="1"/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두 번 이상 보면 느낀다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이러한 비어있는 부분을 그럴듯하게 맞춰주는 역할을 한다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재미있다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.(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글로 읽음으로서 느껴지는 또 다른 느낌이 있다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.)</a:t>
            </a:r>
          </a:p>
          <a:p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슈타게 관련 라이트 노벨</a:t>
            </a:r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83400" y="5802260"/>
            <a:ext cx="50994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</a:t>
            </a:r>
            <a:r>
              <a:rPr lang="ko-KR" altLang="en-US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모두 과방에 있습니다</a:t>
            </a:r>
            <a:endParaRPr lang="ko-KR" altLang="en-US" sz="40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78118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>
            <a:normAutofit/>
          </a:bodyPr>
          <a:lstStyle/>
          <a:p>
            <a:r>
              <a:rPr lang="en-US" altLang="ko-KR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</a:t>
            </a:r>
            <a:r>
              <a:rPr lang="en-US" altLang="ko-KR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0&gt;</a:t>
            </a:r>
            <a:r>
              <a:rPr lang="en-US" altLang="ko-KR" sz="4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4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목표 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영업을 해보자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10291864" cy="4224147"/>
          </a:xfrm>
        </p:spPr>
        <p:txBody>
          <a:bodyPr>
            <a:normAutofit/>
          </a:bodyPr>
          <a:lstStyle/>
          <a:p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 23-beta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화</a:t>
            </a:r>
            <a:endParaRPr lang="en-US" altLang="ko-KR" sz="32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게이트의 명장면인 </a:t>
            </a:r>
            <a:r>
              <a:rPr lang="en-US" altLang="ko-KR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23</a:t>
            </a:r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화의 </a:t>
            </a:r>
            <a:r>
              <a:rPr lang="en-US" altLang="ko-KR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슈타게 제로</a:t>
            </a:r>
            <a:r>
              <a:rPr lang="en-US" altLang="ko-KR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를 위한 리메이크 화</a:t>
            </a:r>
            <a:endParaRPr lang="en-US" altLang="ko-KR" sz="2800" i="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슈타게를 안보셨다면 슈타게를 먼저 보시고</a:t>
            </a:r>
            <a:endParaRPr lang="en-US" altLang="ko-KR" sz="2800" i="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아직 안보셨다면 얼른 보시고</a:t>
            </a:r>
            <a:endParaRPr lang="en-US" altLang="ko-KR" sz="2800" i="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" name="AutoShape 6" descr="파일:evoUiP6r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968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>
            <a:normAutofit/>
          </a:bodyPr>
          <a:lstStyle/>
          <a:p>
            <a:r>
              <a:rPr lang="en-US" altLang="ko-KR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</a:t>
            </a:r>
            <a:r>
              <a:rPr lang="en-US" altLang="ko-KR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0&gt;</a:t>
            </a:r>
            <a:r>
              <a:rPr lang="en-US" altLang="ko-KR" sz="4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4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목표 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영업을 해보자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스포를 최소화 해보자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10291864" cy="4224147"/>
          </a:xfrm>
        </p:spPr>
        <p:txBody>
          <a:bodyPr>
            <a:normAutofit/>
          </a:bodyPr>
          <a:lstStyle/>
          <a:p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</a:t>
            </a:r>
            <a:r>
              <a:rPr lang="en-US" altLang="ko-KR" sz="32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0&gt;</a:t>
            </a:r>
          </a:p>
          <a:p>
            <a:pPr lvl="1"/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기존의 </a:t>
            </a:r>
            <a:r>
              <a:rPr lang="en-US" altLang="ko-KR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</a:t>
            </a:r>
            <a:r>
              <a:rPr lang="en-US" altLang="ko-KR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 비어있는 부분에 대한 이야기이다</a:t>
            </a:r>
            <a:r>
              <a:rPr lang="en-US" altLang="ko-KR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pPr lvl="1"/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기존의 캐릭터 이외에 새로운 캐릭터가 등장한다</a:t>
            </a:r>
            <a:r>
              <a:rPr lang="en-US" altLang="ko-KR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.(</a:t>
            </a:r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기존도 나옴</a:t>
            </a:r>
            <a:r>
              <a:rPr lang="en-US" altLang="ko-KR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lvl="1"/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마키세 크리스가 전자소녀</a:t>
            </a:r>
            <a:r>
              <a:rPr lang="en-US" altLang="ko-KR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(?!)</a:t>
            </a:r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 된다</a:t>
            </a:r>
            <a:r>
              <a:rPr lang="en-US" altLang="ko-KR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.(23 beta</a:t>
            </a:r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화부터 나옴</a:t>
            </a:r>
            <a:r>
              <a:rPr lang="en-US" altLang="ko-KR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8075" y="4550419"/>
            <a:ext cx="5058914" cy="2074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23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>
            <a:normAutofit/>
          </a:bodyPr>
          <a:lstStyle/>
          <a:p>
            <a:r>
              <a:rPr lang="en-US" altLang="ko-KR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</a:t>
            </a:r>
            <a:r>
              <a:rPr lang="en-US" altLang="ko-KR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0&gt; </a:t>
            </a:r>
            <a:r>
              <a:rPr lang="ko-KR" altLang="en-US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후기</a:t>
            </a:r>
            <a:r>
              <a:rPr lang="en-US" altLang="ko-KR" sz="4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40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목표 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영업을 해보자</a:t>
            </a:r>
            <a:r>
              <a:rPr lang="en-US" altLang="ko-KR" sz="24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10291864" cy="4224147"/>
          </a:xfrm>
        </p:spPr>
        <p:txBody>
          <a:bodyPr>
            <a:normAutofit lnSpcReduction="10000"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전달하고 싶었던 이야기가 많음</a:t>
            </a:r>
            <a:endParaRPr lang="en-US" altLang="ko-KR" sz="28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24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생각보다 많음 </a:t>
            </a:r>
            <a:r>
              <a:rPr lang="en-US" altLang="ko-KR" sz="24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-&gt; </a:t>
            </a:r>
            <a:r>
              <a:rPr lang="ko-KR" altLang="en-US" sz="24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이야기의 흐름이 뜬금없어 보이기도 함</a:t>
            </a:r>
            <a:r>
              <a:rPr lang="en-US" altLang="ko-KR" sz="2400" i="0" strike="sngStrike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400" i="0" strike="sngStrike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근데 이건 </a:t>
            </a:r>
            <a:r>
              <a:rPr lang="en-US" altLang="ko-KR" sz="2400" i="0" strike="sngStrike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5pb </a:t>
            </a:r>
            <a:r>
              <a:rPr lang="ko-KR" altLang="en-US" sz="2400" i="0" strike="sngStrike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관련 작품은 다 가지고 있는것 같긴하다</a:t>
            </a:r>
            <a:r>
              <a:rPr lang="en-US" altLang="ko-KR" sz="2400" i="0" strike="sngStrike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.)</a:t>
            </a:r>
          </a:p>
          <a:p>
            <a:pPr lvl="1"/>
            <a:r>
              <a:rPr lang="ko-KR" altLang="en-US" sz="24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이걸 해결하려면 역시 라노벨을 읽는다</a:t>
            </a:r>
            <a:r>
              <a:rPr lang="en-US" altLang="ko-KR" sz="24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</a:t>
            </a:r>
          </a:p>
          <a:p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와 동일한 방식의 선택지</a:t>
            </a:r>
            <a:endParaRPr lang="en-US" altLang="ko-KR" sz="280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24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피처폰 </a:t>
            </a:r>
            <a:r>
              <a:rPr lang="en-US" altLang="ko-KR" sz="24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-&gt; </a:t>
            </a:r>
            <a:r>
              <a:rPr lang="ko-KR" altLang="en-US" sz="24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스마트폰의 차이</a:t>
            </a:r>
            <a:endParaRPr lang="en-US" altLang="ko-KR" sz="2400" i="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/>
            <a:r>
              <a:rPr lang="ko-KR" altLang="en-US" sz="24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개인적으론 괜찮았음</a:t>
            </a:r>
            <a:endParaRPr lang="en-US" altLang="ko-KR" sz="2400" i="0" dirty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결론 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&lt;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를 넘는 명작은 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아닐지 모르겠지만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0&gt;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를 보고 다시 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를 보면 소름일 것이라 자부한다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  <a:endParaRPr lang="en-US" altLang="ko-KR" sz="2800" i="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59698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10291864" cy="1485900"/>
          </a:xfrm>
        </p:spPr>
        <p:txBody>
          <a:bodyPr>
            <a:normAutofit/>
          </a:bodyPr>
          <a:lstStyle/>
          <a:p>
            <a:r>
              <a:rPr lang="ko-KR" altLang="en-US" sz="4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결론</a:t>
            </a:r>
            <a:endParaRPr lang="ko-KR" altLang="en-US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10291864" cy="4224147"/>
          </a:xfrm>
        </p:spPr>
        <p:txBody>
          <a:bodyPr>
            <a:normAutofit/>
          </a:bodyPr>
          <a:lstStyle/>
          <a:p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제로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애니화가 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2018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년에 된뎁니다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r>
              <a:rPr lang="en-US" altLang="ko-KR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 제로</a:t>
            </a:r>
            <a:r>
              <a:rPr lang="en-US" altLang="ko-KR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  <a:r>
              <a:rPr lang="ko-KR" altLang="en-US" sz="2800" i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 </a:t>
            </a:r>
            <a:r>
              <a:rPr lang="ko-KR" altLang="en-US" sz="2800" i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비타 버전이 </a:t>
            </a:r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저한테 있습니다</a:t>
            </a:r>
            <a:r>
              <a:rPr lang="en-US" altLang="ko-KR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 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라노벨 전권이 과방에 있습니다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 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꼭 보세요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lang="ko-KR" altLang="en-US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또 보세요</a:t>
            </a:r>
            <a:r>
              <a:rPr lang="en-US" altLang="ko-KR" sz="280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r>
              <a:rPr lang="ko-KR" altLang="en-US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고기먹고싶다</a:t>
            </a:r>
            <a:r>
              <a:rPr lang="en-US" altLang="ko-KR" sz="2800" i="0" dirty="0" smtClean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endParaRPr lang="en-US" altLang="ko-KR" sz="2800" i="0" dirty="0" smtClean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5401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sz="48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 모든 것은</a:t>
            </a:r>
            <a:endParaRPr lang="ko-KR" altLang="en-US" sz="48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124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sz="48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슈타인즈 게이트의</a:t>
            </a:r>
            <a:endParaRPr lang="ko-KR" altLang="en-US" sz="48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0029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sz="48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선택이다</a:t>
            </a:r>
            <a:r>
              <a:rPr lang="en-US" altLang="ko-KR" sz="48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  <a:endParaRPr lang="ko-KR" altLang="en-US" sz="48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12182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sz="48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엘 프사이 콩그루</a:t>
            </a:r>
            <a:endParaRPr lang="ko-KR" altLang="en-US" sz="48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El Psi </a:t>
            </a:r>
            <a:r>
              <a:rPr lang="en-US" altLang="ko-KR" dirty="0" err="1" smtClean="0"/>
              <a:t>Congroo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740688" y="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Divergence 1.048596</a:t>
            </a:r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3541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TM10001105[[fn=Crop]]</Template>
  <TotalTime>327</TotalTime>
  <Words>920</Words>
  <Application>Microsoft Office PowerPoint</Application>
  <PresentationFormat>Widescreen</PresentationFormat>
  <Paragraphs>169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나눔바른고딕</vt:lpstr>
      <vt:lpstr>돋움</vt:lpstr>
      <vt:lpstr>Arial</vt:lpstr>
      <vt:lpstr>Franklin Gothic Book</vt:lpstr>
      <vt:lpstr>Crop</vt:lpstr>
      <vt:lpstr>라그나로크가 왔다!</vt:lpstr>
      <vt:lpstr>발표자 소개</vt:lpstr>
      <vt:lpstr>라그나로크가 왔다!</vt:lpstr>
      <vt:lpstr>라그나로크</vt:lpstr>
      <vt:lpstr>북유럽 신화</vt:lpstr>
      <vt:lpstr>북유럽 신화의 활용 사례 1 –마블 세계관</vt:lpstr>
      <vt:lpstr>북유럽 신화의 활용 사례 1 –마블 세계관</vt:lpstr>
      <vt:lpstr>북유럽 신화의 활용 사례 2 –스타크래프트2</vt:lpstr>
      <vt:lpstr>북유럽 신화의 활용 사례 3 –스타크래프트</vt:lpstr>
      <vt:lpstr>오퍼레이션 걀라르호른</vt:lpstr>
      <vt:lpstr>슈타인즈 게이트 (목표 : 스포를 최소화 해보자)</vt:lpstr>
      <vt:lpstr>슈타인즈 게이트 (목표 : 스포를 최소화 해보자)</vt:lpstr>
      <vt:lpstr>호오인 쿄우마 (목표 : 스포를 최소화 해보자)</vt:lpstr>
      <vt:lpstr>호오인 쿄우마 (목표 : 스포를 최소화 해보자)</vt:lpstr>
      <vt:lpstr>마키세 크리스(Makise Kurisu) MK_RD (목표 : 스포를 최소화 해보자)</vt:lpstr>
      <vt:lpstr>하시다 이타루(다루) (목표 : 스포를 최소화 해보자)</vt:lpstr>
      <vt:lpstr>시이나 마유리 (목표 : 스포를 최소화 해보자)</vt:lpstr>
      <vt:lpstr>&lt;슈타인즈 게이트&gt;에서 언급되는 북유럽 신화 (목표 : 스포를 최소화 해보자)</vt:lpstr>
      <vt:lpstr>원작 &lt;슈타인즈 게이트&gt;에서 언급되는 북유럽 신화 (목표 : 스포를 최소화 해보자)</vt:lpstr>
      <vt:lpstr>원작 &lt;슈타인즈 게이트&gt;를 넘어 (목표 : 영업을 해보자)</vt:lpstr>
      <vt:lpstr>왜 &lt;슈타인즈 게이트&gt;의 모든 작품을 보아야 하는가? (목표 : 영업을 해보자)</vt:lpstr>
      <vt:lpstr>&lt;슈타인즈 게이트 0&gt; (목표 : 영업을 해보자)</vt:lpstr>
      <vt:lpstr>&lt;슈타인즈 게이트 0&gt; (목표 : 영업을 해보자, 스포를 최소화 해보자)</vt:lpstr>
      <vt:lpstr>&lt;슈타인즈 게이트 0&gt; 후기 (목표 : 영업을 해보자)</vt:lpstr>
      <vt:lpstr>결론</vt:lpstr>
      <vt:lpstr>이 모든 것은</vt:lpstr>
      <vt:lpstr>슈타인즈 게이트의</vt:lpstr>
      <vt:lpstr>선택이다.</vt:lpstr>
      <vt:lpstr>엘 프사이 콩그루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CWS SNUCSE15</dc:creator>
  <cp:lastModifiedBy>CWS SNUCSE15</cp:lastModifiedBy>
  <cp:revision>398</cp:revision>
  <dcterms:created xsi:type="dcterms:W3CDTF">2017-08-04T18:22:24Z</dcterms:created>
  <dcterms:modified xsi:type="dcterms:W3CDTF">2017-08-05T07:30:07Z</dcterms:modified>
</cp:coreProperties>
</file>