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45"/>
    <p:restoredTop sz="94674"/>
  </p:normalViewPr>
  <p:slideViewPr>
    <p:cSldViewPr snapToGrid="0" snapToObjects="1">
      <p:cViewPr>
        <p:scale>
          <a:sx n="63" d="100"/>
          <a:sy n="63" d="100"/>
        </p:scale>
        <p:origin x="1336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78711-F865-FF42-8AF6-3D2BF6BF82FF}" type="datetimeFigureOut">
              <a:rPr kumimoji="1" lang="ko-KR" altLang="en-US" smtClean="0"/>
              <a:t>2017. 10. 15.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0119A-BE68-614F-951C-0913225FB30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1566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accent3"/>
          </a:solid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개체 틀로 끌거나 아이콘을 클릭하여 추가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10/15/17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ko-KR" sz="5400" b="1" dirty="0" smtClean="0">
                <a:latin typeface="Nanum Gothic" charset="-127"/>
                <a:ea typeface="Nanum Gothic" charset="-127"/>
                <a:cs typeface="Nanum Gothic" charset="-127"/>
              </a:rPr>
              <a:t>class </a:t>
            </a:r>
            <a:r>
              <a:rPr kumimoji="1" lang="ko-KR" altLang="en-US" sz="5400" b="1" dirty="0" smtClean="0">
                <a:latin typeface="Nanum Gothic" charset="-127"/>
                <a:ea typeface="Nanum Gothic" charset="-127"/>
                <a:cs typeface="Nanum Gothic" charset="-127"/>
              </a:rPr>
              <a:t>파일 형식의 소개</a:t>
            </a:r>
            <a:endParaRPr kumimoji="1" lang="ko-KR" altLang="en-US" sz="5400" b="1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42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ko-KR" sz="5400" b="1" dirty="0" smtClean="0">
                <a:latin typeface="Nanum Gothic" charset="-127"/>
                <a:ea typeface="Nanum Gothic" charset="-127"/>
                <a:cs typeface="Nanum Gothic" charset="-127"/>
              </a:rPr>
              <a:t>class </a:t>
            </a:r>
            <a:r>
              <a:rPr kumimoji="1" lang="ko-KR" altLang="en-US" sz="5400" b="1" dirty="0" smtClean="0">
                <a:latin typeface="Nanum Gothic" charset="-127"/>
                <a:ea typeface="Nanum Gothic" charset="-127"/>
                <a:cs typeface="Nanum Gothic" charset="-127"/>
              </a:rPr>
              <a:t>파일 형식의 </a:t>
            </a:r>
            <a:r>
              <a:rPr kumimoji="1" lang="ko-KR" altLang="en-US" sz="1800" b="1" dirty="0" smtClean="0">
                <a:solidFill>
                  <a:schemeClr val="bg1">
                    <a:lumMod val="65000"/>
                  </a:schemeClr>
                </a:solidFill>
                <a:latin typeface="Nanum Gothic" charset="-127"/>
                <a:ea typeface="Nanum Gothic" charset="-127"/>
                <a:cs typeface="Nanum Gothic" charset="-127"/>
              </a:rPr>
              <a:t>엿같은 점을</a:t>
            </a:r>
            <a:r>
              <a:rPr kumimoji="1" lang="ko-KR" altLang="en-US" sz="5400" b="1" dirty="0" smtClean="0">
                <a:latin typeface="Nanum Gothic" charset="-127"/>
                <a:ea typeface="Nanum Gothic" charset="-127"/>
                <a:cs typeface="Nanum Gothic" charset="-127"/>
              </a:rPr>
              <a:t> 소개</a:t>
            </a:r>
            <a:endParaRPr kumimoji="1" lang="ko-KR" altLang="en-US" sz="5400" b="1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1993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발표자 소개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키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-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파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en-US" altLang="ko-KR" sz="32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SNUPS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부회장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en-US" altLang="ko-KR" sz="32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마</a:t>
            </a:r>
            <a:r>
              <a:rPr kumimoji="1" lang="ko-KR" altLang="en-US" sz="3200" dirty="0">
                <a:latin typeface="Nanum Gothic" charset="-127"/>
                <a:ea typeface="Nanum Gothic" charset="-127"/>
                <a:cs typeface="Nanum Gothic" charset="-127"/>
              </a:rPr>
              <a:t>이티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좋아함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마</a:t>
            </a:r>
            <a:r>
              <a:rPr kumimoji="1" lang="en-US" altLang="ko-KR" sz="3200" dirty="0">
                <a:latin typeface="Nanum Gothic" charset="-127"/>
                <a:ea typeface="Nanum Gothic" charset="-127"/>
                <a:cs typeface="Nanum Gothic" charset="-127"/>
              </a:rPr>
              <a:t>PL</a:t>
            </a:r>
            <a:r>
              <a:rPr kumimoji="1" lang="ko-KR" altLang="en-US" sz="3200" dirty="0">
                <a:latin typeface="Nanum Gothic" charset="-127"/>
                <a:ea typeface="Nanum Gothic" charset="-127"/>
                <a:cs typeface="Nanum Gothic" charset="-127"/>
              </a:rPr>
              <a:t> 듣는 새내기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 smtClean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마인크래프트 </a:t>
            </a:r>
            <a:r>
              <a:rPr kumimoji="1" lang="en-US" altLang="ko-KR" sz="3200" dirty="0" err="1" smtClean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AdChat</a:t>
            </a:r>
            <a:r>
              <a:rPr kumimoji="1" lang="en-US" altLang="ko-KR" sz="3200" dirty="0" smtClean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 smtClean="0">
                <a:solidFill>
                  <a:srgbClr val="0070C0"/>
                </a:solidFill>
                <a:latin typeface="Nanum Gothic" charset="-127"/>
                <a:ea typeface="Nanum Gothic" charset="-127"/>
                <a:cs typeface="Nanum Gothic" charset="-127"/>
              </a:rPr>
              <a:t>개발자</a:t>
            </a:r>
            <a:endParaRPr kumimoji="1" lang="ko-KR" altLang="en-US" sz="3200" dirty="0">
              <a:solidFill>
                <a:srgbClr val="0070C0"/>
              </a:solidFill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2942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계기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614" y="1846263"/>
            <a:ext cx="7157098" cy="4022725"/>
          </a:xfrm>
        </p:spPr>
      </p:pic>
      <p:sp>
        <p:nvSpPr>
          <p:cNvPr id="5" name="액자 4"/>
          <p:cNvSpPr/>
          <p:nvPr/>
        </p:nvSpPr>
        <p:spPr>
          <a:xfrm>
            <a:off x="4716659" y="5647994"/>
            <a:ext cx="621695" cy="247121"/>
          </a:xfrm>
          <a:prstGeom prst="fram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tx1"/>
              </a:solidFill>
            </a:endParaRPr>
          </a:p>
        </p:txBody>
      </p:sp>
      <p:sp>
        <p:nvSpPr>
          <p:cNvPr id="6" name="액자 5"/>
          <p:cNvSpPr/>
          <p:nvPr/>
        </p:nvSpPr>
        <p:spPr>
          <a:xfrm rot="20402038">
            <a:off x="7986345" y="2544296"/>
            <a:ext cx="754853" cy="247121"/>
          </a:xfrm>
          <a:prstGeom prst="fram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8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계기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수정해야 하는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class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파일이 매번 바뀜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(obfuscation)</a:t>
            </a:r>
          </a:p>
          <a:p>
            <a:pPr>
              <a:buFont typeface="Arial" charset="0"/>
              <a:buChar char="•"/>
            </a:pP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어떤 업데이트가 일어났는지는 내 알 바 아님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일단 바꿀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class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파일을 찾으면 그 다음부터는 노가다</a:t>
            </a:r>
            <a:endParaRPr kumimoji="1" lang="en-US" altLang="ko-KR" sz="3200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411030" y="4499697"/>
            <a:ext cx="74308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s-IS" altLang="ko-KR" sz="4000" dirty="0" smtClean="0"/>
              <a:t>→</a:t>
            </a:r>
            <a:r>
              <a:rPr kumimoji="1" lang="ko-KR" altLang="en-US" sz="4000" dirty="0" smtClean="0">
                <a:latin typeface="Nanum Gothic" charset="-127"/>
                <a:ea typeface="Nanum Gothic" charset="-127"/>
                <a:cs typeface="Nanum Gothic" charset="-127"/>
              </a:rPr>
              <a:t> 컴퓨터가 </a:t>
            </a:r>
            <a:r>
              <a:rPr kumimoji="1" lang="ko-KR" altLang="en-US" sz="4000" dirty="0">
                <a:latin typeface="Nanum Gothic" charset="-127"/>
                <a:ea typeface="Nanum Gothic" charset="-127"/>
                <a:cs typeface="Nanum Gothic" charset="-127"/>
              </a:rPr>
              <a:t>만들게 시키자</a:t>
            </a:r>
            <a:r>
              <a:rPr kumimoji="1" lang="en-US" altLang="ko-KR" sz="4000" dirty="0">
                <a:latin typeface="Nanum Gothic" charset="-127"/>
                <a:ea typeface="Nanum Gothic" charset="-127"/>
                <a:cs typeface="Nanum Gothic" charset="-127"/>
              </a:rPr>
              <a:t>!</a:t>
            </a:r>
            <a:endParaRPr kumimoji="1" lang="ko-KR" altLang="en-US" sz="4000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270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계기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Java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는 완전한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decompile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이 가능</a:t>
            </a:r>
            <a:endParaRPr kumimoji="1" lang="en-US" altLang="ko-KR" sz="3200" dirty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굳이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 class?</a:t>
            </a:r>
          </a:p>
          <a:p>
            <a:pPr>
              <a:buFont typeface="Arial" charset="0"/>
              <a:buChar char="•"/>
            </a:pPr>
            <a:r>
              <a:rPr kumimoji="1" lang="en-US" altLang="ko-KR" sz="32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>
                <a:latin typeface="Nanum Gothic" charset="-127"/>
                <a:ea typeface="Nanum Gothic" charset="-127"/>
                <a:cs typeface="Nanum Gothic" charset="-127"/>
              </a:rPr>
              <a:t>위대한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obfuscation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덕분에 우리의 답은 하나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10058400" cy="676228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10058400" cy="676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13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Disclaimer!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12834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이 프레젠테이션에 앞으로 나올 내용은 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Oracle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의 공식 문서 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4.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The Class File Format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과 이를 기반으로 하여 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java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파일을 </a:t>
            </a:r>
            <a:r>
              <a:rPr lang="hr-HR" altLang="ko-KR" sz="2400" dirty="0" err="1">
                <a:latin typeface="Nanum Gothic" charset="-127"/>
                <a:ea typeface="Nanum Gothic" charset="-127"/>
                <a:cs typeface="Nanum Gothic" charset="-127"/>
              </a:rPr>
              <a:t>javac</a:t>
            </a:r>
            <a:r>
              <a:rPr lang="hr-HR" altLang="ko-KR" sz="24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lang="hr-HR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1.8.0_92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로 컴파일하여 바이트코드를 직접 분석한 결과로부터 도출된 사실입니다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이 사실에 </a:t>
            </a:r>
            <a:r>
              <a:rPr lang="ko-KR" altLang="en-US" sz="2400" dirty="0">
                <a:latin typeface="Nanum Gothic" charset="-127"/>
                <a:ea typeface="Nanum Gothic" charset="-127"/>
                <a:cs typeface="Nanum Gothic" charset="-127"/>
              </a:rPr>
              <a:t>대한 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질문이 </a:t>
            </a:r>
            <a:r>
              <a:rPr lang="ko-KR" altLang="en-US" sz="2400" dirty="0">
                <a:latin typeface="Nanum Gothic" charset="-127"/>
                <a:ea typeface="Nanum Gothic" charset="-127"/>
                <a:cs typeface="Nanum Gothic" charset="-127"/>
              </a:rPr>
              <a:t>있으시면 발표 도중 혹은 발표가 끝나고 원하시는 때에 언제든 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물어보셔도 </a:t>
            </a:r>
            <a:r>
              <a:rPr lang="ko-KR" altLang="en-US" sz="2400" dirty="0">
                <a:latin typeface="Nanum Gothic" charset="-127"/>
                <a:ea typeface="Nanum Gothic" charset="-127"/>
                <a:cs typeface="Nanum Gothic" charset="-127"/>
              </a:rPr>
              <a:t>됩니다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실험을 통해 얻어낸 사실은 실제 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class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파일에 적용되는 사실과 약간 다른 부분이 있을 수 있으며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,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추후 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class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버전이 상향되면서 달라질 수 있습니다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재빠른 갈색 여우가 게으른 개를 뛰어넘습니다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 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또한 이후 나올 내용은 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class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파일 구조 중 엿같은 부분을 뽑아 도출된 사실로부터 재구성한 것입니다</a:t>
            </a:r>
            <a:r>
              <a:rPr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엿같음의 기준은 기존 어셈블러나 바이트코드의 관습에 반하는 것을 주로 뽑았으나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,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이 기준은 지극히 주관적이므로 여러분들이 보시기에 별로 엿같아 보이지 않을 수 있습니다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“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그게 왜 엿같아요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?”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같은 질문을 중간에 하시면 제가 드릴 말씀은 없습니다</a:t>
            </a:r>
            <a:r>
              <a:rPr kumimoji="1" lang="en-US" altLang="ko-KR" sz="2400" dirty="0" smtClean="0">
                <a:latin typeface="Nanum Gothic" charset="-127"/>
                <a:ea typeface="Nanum Gothic" charset="-127"/>
                <a:cs typeface="Nanum Gothic" charset="-127"/>
              </a:rPr>
              <a:t>.</a:t>
            </a:r>
            <a:r>
              <a:rPr kumimoji="1" lang="ko-KR" altLang="en-US" sz="24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endParaRPr kumimoji="1" lang="en-US" altLang="ko-KR" sz="2400" dirty="0" smtClean="0"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06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Constant Pool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 class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파일의 반 이상을 맡고 있는 친구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java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소스 코드에 나오는 대부분의 상수 저장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class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파일에 적히는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Constant Pool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의 개수는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/>
            </a:r>
            <a:b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</a:b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여기에서만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index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가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1-based</a:t>
            </a: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중간중간 구멍도 뚫려 있음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615078" y="3626581"/>
            <a:ext cx="7022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실제 </a:t>
            </a:r>
            <a:r>
              <a:rPr kumimoji="1" lang="ko-KR" altLang="en-US" sz="24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개수 </a:t>
            </a:r>
            <a:r>
              <a:rPr kumimoji="1" lang="en-US" altLang="ko-KR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+</a:t>
            </a:r>
            <a:r>
              <a:rPr kumimoji="1" lang="ko-KR" altLang="en-US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double</a:t>
            </a:r>
            <a:r>
              <a:rPr kumimoji="1" lang="ko-KR" altLang="en-US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이나 </a:t>
            </a:r>
            <a:r>
              <a:rPr kumimoji="1" lang="en-US" altLang="ko-KR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long</a:t>
            </a:r>
            <a:r>
              <a:rPr kumimoji="1" lang="ko-KR" altLang="en-US" sz="24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인 것의 </a:t>
            </a:r>
            <a:r>
              <a:rPr kumimoji="1" lang="ko-KR" altLang="en-US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개수 </a:t>
            </a:r>
            <a:r>
              <a:rPr kumimoji="1" lang="en-US" altLang="ko-KR" sz="24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+</a:t>
            </a:r>
            <a:r>
              <a:rPr kumimoji="1" lang="ko-KR" altLang="en-US" sz="24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4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1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30198" y="5460900"/>
            <a:ext cx="9192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i="1" dirty="0">
                <a:solidFill>
                  <a:srgbClr val="000000"/>
                </a:solidFill>
                <a:latin typeface="Arial" charset="0"/>
              </a:rPr>
              <a:t>In retrospect, making 8-byte constants take two constant pool entries was a poor choice.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208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3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Type Descriptor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0962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변수 혹은 함수의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type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을 지정하는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UTF8</a:t>
            </a: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String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과</a:t>
            </a:r>
            <a:r>
              <a:rPr kumimoji="1" lang="en-US" altLang="ko-KR" sz="26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다르다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!</a:t>
            </a: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notation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이 좀 이상함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err="1" smtClean="0">
                <a:latin typeface="Nanum Gothic" charset="-127"/>
                <a:ea typeface="Nanum Gothic" charset="-127"/>
                <a:cs typeface="Nanum Gothic" charset="-127"/>
              </a:rPr>
              <a:t>boolean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은 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B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아니고 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Z</a:t>
            </a: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long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은 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L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아니고 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J</a:t>
            </a: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array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를 표현할 때는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대괄호를 열고서 닫지 않음</a:t>
            </a:r>
            <a:endParaRPr kumimoji="1" lang="en-US" altLang="ko-KR" sz="2600" dirty="0" smtClean="0">
              <a:solidFill>
                <a:srgbClr val="FF0000"/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method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를 표현할 때는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소괄호를 여닫음</a:t>
            </a:r>
            <a:endParaRPr kumimoji="1" lang="en-US" altLang="ko-KR" sz="2600" dirty="0" smtClean="0">
              <a:solidFill>
                <a:srgbClr val="FF0000"/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main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의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Type Descriptor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는 </a:t>
            </a:r>
            <a:r>
              <a:rPr kumimoji="1" lang="en-US" altLang="ko-KR" sz="3200" dirty="0" smtClean="0">
                <a:latin typeface="Consolas" charset="0"/>
                <a:ea typeface="Consolas" charset="0"/>
                <a:cs typeface="Consolas" charset="0"/>
              </a:rPr>
              <a:t>([</a:t>
            </a:r>
            <a:r>
              <a:rPr kumimoji="1" lang="en-US" altLang="ko-KR" sz="3200" dirty="0" err="1" smtClean="0">
                <a:latin typeface="Consolas" charset="0"/>
                <a:ea typeface="Consolas" charset="0"/>
                <a:cs typeface="Consolas" charset="0"/>
              </a:rPr>
              <a:t>Ljava</a:t>
            </a:r>
            <a:r>
              <a:rPr kumimoji="1" lang="en-US" altLang="ko-KR" sz="3200" dirty="0" smtClean="0">
                <a:latin typeface="Consolas" charset="0"/>
                <a:ea typeface="Consolas" charset="0"/>
                <a:cs typeface="Consolas" charset="0"/>
              </a:rPr>
              <a:t>/</a:t>
            </a:r>
            <a:r>
              <a:rPr kumimoji="1" lang="en-US" altLang="ko-KR" sz="3200" dirty="0" err="1" smtClean="0">
                <a:latin typeface="Consolas" charset="0"/>
                <a:ea typeface="Consolas" charset="0"/>
                <a:cs typeface="Consolas" charset="0"/>
              </a:rPr>
              <a:t>lang</a:t>
            </a:r>
            <a:r>
              <a:rPr kumimoji="1" lang="en-US" altLang="ko-KR" sz="3200" dirty="0" smtClean="0">
                <a:latin typeface="Consolas" charset="0"/>
                <a:ea typeface="Consolas" charset="0"/>
                <a:cs typeface="Consolas" charset="0"/>
              </a:rPr>
              <a:t>/String;)V</a:t>
            </a:r>
            <a:endParaRPr kumimoji="1" lang="ko-KR" altLang="en-US" sz="3200" dirty="0">
              <a:latin typeface="Consolas" charset="0"/>
              <a:ea typeface="Consolas" charset="0"/>
              <a:cs typeface="Consola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90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err="1" smtClean="0">
                <a:latin typeface="Nanum Gothic" charset="-127"/>
                <a:ea typeface="Nanum Gothic" charset="-127"/>
                <a:cs typeface="Nanum Gothic" charset="-127"/>
              </a:rPr>
              <a:t>StackMapTable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type checking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을 담당하는 친구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err="1" smtClean="0">
                <a:latin typeface="Nanum Gothic" charset="-127"/>
                <a:ea typeface="Nanum Gothic" charset="-127"/>
                <a:cs typeface="Nanum Gothic" charset="-127"/>
              </a:rPr>
              <a:t>StackMapFrame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의 집합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bytecode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의 어떤 위치에서 스택과 지역 변수의 타입을 저장한 것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저장 공간을 아끼기 위해서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이전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과의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offset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차이만 저장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이전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과 비교하여 달라진 부분만 저장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err="1" smtClean="0">
                <a:latin typeface="Nanum Gothic" charset="-127"/>
                <a:ea typeface="Nanum Gothic" charset="-127"/>
                <a:cs typeface="Nanum Gothic" charset="-127"/>
              </a:rPr>
              <a:t>javac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branch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의 끝점에서만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을 생성</a:t>
            </a:r>
            <a:endParaRPr kumimoji="1" lang="ko-KR" altLang="en-US" sz="3200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381669" y="2887918"/>
            <a:ext cx="74896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0" dirty="0">
                <a:latin typeface="Nanum Gothic" charset="-127"/>
                <a:ea typeface="Nanum Gothic" charset="-127"/>
                <a:cs typeface="Nanum Gothic" charset="-127"/>
              </a:rPr>
              <a:t>쓰레기</a:t>
            </a:r>
            <a:endParaRPr lang="ko-KR" altLang="en-US" sz="12000" dirty="0">
              <a:effectLst/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192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16" y="2887346"/>
            <a:ext cx="10596128" cy="1940136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18</a:t>
            </a:r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+</a:t>
            </a:r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14</a:t>
            </a:r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=</a:t>
            </a:r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33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매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마다 이전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와의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offset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차이를 저장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정확한 차이는 아니고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,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차이에서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을 뺀 값을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저장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식 덧셈법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등장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!</a:t>
            </a: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18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에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14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를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식으로 더하면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33</a:t>
            </a:r>
          </a:p>
          <a:p>
            <a:pPr lvl="2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그런데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0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에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18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을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식으로 더하면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18?</a:t>
            </a:r>
          </a:p>
        </p:txBody>
      </p:sp>
    </p:spTree>
    <p:extLst>
      <p:ext uri="{BB962C8B-B14F-4D97-AF65-F5344CB8AC3E}">
        <p14:creationId xmlns:p14="http://schemas.microsoft.com/office/powerpoint/2010/main" val="113459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>
                <a:latin typeface="Nanum Gothic" charset="-127"/>
                <a:ea typeface="Nanum Gothic" charset="-127"/>
                <a:cs typeface="Nanum Gothic" charset="-127"/>
              </a:rPr>
              <a:t>o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ffset -0.5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 initial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은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?</a:t>
            </a: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Type </a:t>
            </a:r>
            <a:r>
              <a:rPr kumimoji="1" lang="en-US" altLang="ko-KR" sz="2600" dirty="0">
                <a:latin typeface="Nanum Gothic" charset="-127"/>
                <a:ea typeface="Nanum Gothic" charset="-127"/>
                <a:cs typeface="Nanum Gothic" charset="-127"/>
              </a:rPr>
              <a:t>Descriptor</a:t>
            </a:r>
            <a:r>
              <a:rPr kumimoji="1" lang="ko-KR" altLang="en-US" sz="2600" dirty="0">
                <a:latin typeface="Nanum Gothic" charset="-127"/>
                <a:ea typeface="Nanum Gothic" charset="-127"/>
                <a:cs typeface="Nanum Gothic" charset="-127"/>
              </a:rPr>
              <a:t>로부터 생성됨</a:t>
            </a:r>
            <a:endParaRPr kumimoji="1" lang="en-US" altLang="ko-KR" sz="2600" dirty="0">
              <a:latin typeface="Nanum Gothic" charset="-127"/>
              <a:ea typeface="Nanum Gothic" charset="-127"/>
              <a:cs typeface="Nanum Gothic" charset="-127"/>
            </a:endParaRPr>
          </a:p>
          <a:p>
            <a:pPr lvl="4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offset </a:t>
            </a:r>
            <a:r>
              <a:rPr kumimoji="1" lang="en-US" altLang="ko-KR" sz="2600" dirty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-1</a:t>
            </a:r>
            <a:r>
              <a:rPr kumimoji="1" lang="ko-KR" altLang="en-US" sz="2600" dirty="0">
                <a:latin typeface="Nanum Gothic" charset="-127"/>
                <a:ea typeface="Nanum Gothic" charset="-127"/>
                <a:cs typeface="Nanum Gothic" charset="-127"/>
              </a:rPr>
              <a:t>에 있음</a:t>
            </a:r>
            <a:endParaRPr kumimoji="1" lang="en-US" altLang="ko-KR" sz="2600" dirty="0">
              <a:latin typeface="Nanum Gothic" charset="-127"/>
              <a:ea typeface="Nanum Gothic" charset="-127"/>
              <a:cs typeface="Nanum Gothic" charset="-127"/>
            </a:endParaRPr>
          </a:p>
          <a:p>
            <a:pPr lvl="6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main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의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ISMF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는 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[</a:t>
            </a:r>
            <a:r>
              <a:rPr kumimoji="1" lang="en-US" altLang="ko-KR" sz="2600" dirty="0" err="1" smtClean="0">
                <a:latin typeface="Consolas" charset="0"/>
                <a:ea typeface="Consolas" charset="0"/>
                <a:cs typeface="Consolas" charset="0"/>
              </a:rPr>
              <a:t>Ljava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/</a:t>
            </a:r>
            <a:r>
              <a:rPr kumimoji="1" lang="en-US" altLang="ko-KR" sz="2600" dirty="0" err="1" smtClean="0">
                <a:latin typeface="Consolas" charset="0"/>
                <a:ea typeface="Consolas" charset="0"/>
                <a:cs typeface="Consolas" charset="0"/>
              </a:rPr>
              <a:t>lang</a:t>
            </a:r>
            <a:r>
              <a:rPr kumimoji="1" lang="en-US" altLang="ko-KR" sz="2600" dirty="0" smtClean="0">
                <a:latin typeface="Consolas" charset="0"/>
                <a:ea typeface="Consolas" charset="0"/>
                <a:cs typeface="Consolas" charset="0"/>
              </a:rPr>
              <a:t>/String;;</a:t>
            </a:r>
          </a:p>
          <a:p>
            <a:pPr lvl="4">
              <a:buFont typeface="Arial" charset="0"/>
              <a:buChar char="•"/>
            </a:pP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앞 슬라이드에서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,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-1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에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18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을 더해서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18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이 나왔던 것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혹은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offset </a:t>
            </a:r>
            <a:r>
              <a:rPr kumimoji="1" lang="en-US" altLang="ko-KR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0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에 명시적으로 주어진 경우 그것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어떤 때에는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-1,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어떤 때에는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0?</a:t>
            </a: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이 이상한 현상을 표현하기 위해서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산술평균을 취한 위치를 사용</a:t>
            </a:r>
            <a:endParaRPr kumimoji="1" lang="en-US" altLang="ko-KR" sz="2600" dirty="0" smtClean="0">
              <a:solidFill>
                <a:srgbClr val="FF0000"/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 lvl="6">
              <a:buFont typeface="Arial" charset="0"/>
              <a:buChar char="•"/>
            </a:pPr>
            <a:endParaRPr kumimoji="1" lang="ko-KR" altLang="en-US" sz="2600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444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SMT,</a:t>
            </a:r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 필요한가</a:t>
            </a:r>
            <a:r>
              <a:rPr kumimoji="1" lang="en-US" altLang="ko-KR" dirty="0" smtClean="0">
                <a:latin typeface="Nanum Gothic" charset="-127"/>
                <a:ea typeface="Nanum Gothic" charset="-127"/>
                <a:cs typeface="Nanum Gothic" charset="-127"/>
              </a:rPr>
              <a:t>?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en-US" altLang="ko-KR" sz="3200" dirty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모든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offset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에서의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은 프로그램 코드로부터 도출됨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그럼 왜 있는 거야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?</a:t>
            </a: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SMT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은 실제로 필요없다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앞뒤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instruction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의 영향을 안 받는 지역 변수는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빠져도 된다</a:t>
            </a:r>
            <a:endParaRPr kumimoji="1" lang="en-US" altLang="ko-KR" sz="2600" dirty="0" smtClean="0">
              <a:solidFill>
                <a:srgbClr val="FF0000"/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 lvl="4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top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이라는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type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이 아무 거나 다 잘 먹는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wildcard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로 동작함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err="1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Stack</a:t>
            </a:r>
            <a:r>
              <a:rPr kumimoji="1" lang="en-US" altLang="ko-KR" sz="2600" dirty="0" err="1" smtClean="0">
                <a:latin typeface="Nanum Gothic" charset="-127"/>
                <a:ea typeface="Nanum Gothic" charset="-127"/>
                <a:cs typeface="Nanum Gothic" charset="-127"/>
              </a:rPr>
              <a:t>MapFrame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인데 스택 상태의 묘사에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비용이 더 든다</a:t>
            </a:r>
            <a:endParaRPr kumimoji="1" lang="en-US" altLang="ko-KR" sz="2600" dirty="0" smtClean="0">
              <a:solidFill>
                <a:srgbClr val="FF0000"/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추가적인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SMF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가 들어가 있어도 </a:t>
            </a:r>
            <a:r>
              <a:rPr kumimoji="1" lang="ko-KR" altLang="en-US" sz="2600" dirty="0" smtClean="0">
                <a:solidFill>
                  <a:srgbClr val="FF0000"/>
                </a:solidFill>
                <a:latin typeface="Nanum Gothic" charset="-127"/>
                <a:ea typeface="Nanum Gothic" charset="-127"/>
                <a:cs typeface="Nanum Gothic" charset="-127"/>
              </a:rPr>
              <a:t>정상 작동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한다</a:t>
            </a:r>
            <a:endParaRPr kumimoji="1" lang="en-US" altLang="ko-KR" sz="2600" dirty="0" smtClean="0">
              <a:solidFill>
                <a:schemeClr val="bg1">
                  <a:lumMod val="65000"/>
                </a:schemeClr>
              </a:solidFill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solidFill>
                  <a:schemeClr val="bg1">
                    <a:lumMod val="65000"/>
                  </a:schemeClr>
                </a:solidFill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solidFill>
                  <a:schemeClr val="bg1">
                    <a:lumMod val="65000"/>
                  </a:schemeClr>
                </a:solidFill>
                <a:latin typeface="Nanum Gothic" charset="-127"/>
                <a:ea typeface="Nanum Gothic" charset="-127"/>
                <a:cs typeface="Nanum Gothic" charset="-127"/>
              </a:rPr>
              <a:t>type checking</a:t>
            </a:r>
            <a:r>
              <a:rPr kumimoji="1" lang="ko-KR" altLang="en-US" sz="3200" dirty="0" smtClean="0">
                <a:solidFill>
                  <a:schemeClr val="bg1">
                    <a:lumMod val="65000"/>
                  </a:schemeClr>
                </a:solidFill>
                <a:latin typeface="Nanum Gothic" charset="-127"/>
                <a:ea typeface="Nanum Gothic" charset="-127"/>
                <a:cs typeface="Nanum Gothic" charset="-127"/>
              </a:rPr>
              <a:t>의 선구자가 낳은 똥</a:t>
            </a:r>
            <a:r>
              <a:rPr kumimoji="1" lang="en-US" altLang="ko-KR" sz="3200" dirty="0" smtClean="0">
                <a:solidFill>
                  <a:schemeClr val="bg1">
                    <a:lumMod val="65000"/>
                  </a:schemeClr>
                </a:solidFill>
                <a:latin typeface="Nanum Gothic" charset="-127"/>
                <a:ea typeface="Nanum Gothic" charset="-127"/>
                <a:cs typeface="Nanum Gothic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8613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결론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2994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C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는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high-level language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입니다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Java bytecode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는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low-level language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입문용 언어입니다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low-level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재밌습니다 합시다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괄호를 더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/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덜 닫으면 시무룩합니다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  <a:sym typeface="Wingdings"/>
              </a:rPr>
              <a:t>:(</a:t>
            </a:r>
            <a:endParaRPr kumimoji="1" lang="en-US" altLang="ko-KR" sz="3200" dirty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괄호쌍을 꼭 맞춰 주세요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!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:)</a:t>
            </a: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</a:t>
            </a:r>
            <a:r>
              <a:rPr kumimoji="1" lang="en-US" altLang="ko-KR" sz="3200" dirty="0" smtClean="0">
                <a:latin typeface="Nanum Gothic" charset="-127"/>
                <a:ea typeface="Nanum Gothic" charset="-127"/>
                <a:cs typeface="Nanum Gothic" charset="-127"/>
              </a:rPr>
              <a:t>1 + 1 = 3</a:t>
            </a: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은 사실입니다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왜 그따위로 계산하는지는 아직도 모르겠습니다</a:t>
            </a:r>
            <a:endParaRPr kumimoji="1" lang="en-US" altLang="ko-KR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34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 smtClean="0">
                <a:latin typeface="Nanum Gothic" charset="-127"/>
                <a:ea typeface="Nanum Gothic" charset="-127"/>
                <a:cs typeface="Nanum Gothic" charset="-127"/>
              </a:rPr>
              <a:t>결론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2994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엿같은 점은 실시간으로 업데이트됩니다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아직 </a:t>
            </a:r>
            <a:r>
              <a:rPr kumimoji="1" lang="en-US" altLang="ko-KR" sz="2600" dirty="0" smtClean="0">
                <a:latin typeface="Nanum Gothic" charset="-127"/>
                <a:ea typeface="Nanum Gothic" charset="-127"/>
                <a:cs typeface="Nanum Gothic" charset="-127"/>
              </a:rPr>
              <a:t>Disclaimer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에 언급된 문서를 다 못 읽었습니다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새로운 </a:t>
            </a:r>
            <a:r>
              <a:rPr kumimoji="1" lang="ko-KR" altLang="en-US" sz="2600" dirty="0">
                <a:latin typeface="Nanum Gothic" charset="-127"/>
                <a:ea typeface="Nanum Gothic" charset="-127"/>
                <a:cs typeface="Nanum Gothic" charset="-127"/>
              </a:rPr>
              <a:t>게 </a:t>
            </a: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있을 때 </a:t>
            </a:r>
            <a:r>
              <a:rPr kumimoji="1" lang="ko-KR" altLang="en-US" sz="2600" dirty="0">
                <a:latin typeface="Nanum Gothic" charset="-127"/>
                <a:ea typeface="Nanum Gothic" charset="-127"/>
                <a:cs typeface="Nanum Gothic" charset="-127"/>
              </a:rPr>
              <a:t>물어봐 주시면 재미있게 가르쳐 드립니다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>
              <a:buFont typeface="Arial" charset="0"/>
              <a:buChar char="•"/>
            </a:pPr>
            <a:r>
              <a:rPr kumimoji="1" lang="ko-KR" altLang="en-US" sz="3200" dirty="0" smtClean="0">
                <a:latin typeface="Nanum Gothic" charset="-127"/>
                <a:ea typeface="Nanum Gothic" charset="-127"/>
                <a:cs typeface="Nanum Gothic" charset="-127"/>
              </a:rPr>
              <a:t> 마인크래프트 합시다</a:t>
            </a:r>
            <a:endParaRPr kumimoji="1" lang="en-US" altLang="ko-KR" sz="32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유비트도 합시다</a:t>
            </a:r>
            <a:endParaRPr kumimoji="1" lang="en-US" altLang="ko-KR" sz="2600" dirty="0" smtClean="0">
              <a:latin typeface="Nanum Gothic" charset="-127"/>
              <a:ea typeface="Nanum Gothic" charset="-127"/>
              <a:cs typeface="Nanum Gothic" charset="-127"/>
            </a:endParaRPr>
          </a:p>
          <a:p>
            <a:pPr lvl="2">
              <a:buFont typeface="Arial" charset="0"/>
              <a:buChar char="•"/>
            </a:pPr>
            <a:r>
              <a:rPr kumimoji="1" lang="ko-KR" altLang="en-US" sz="2600" dirty="0" smtClean="0">
                <a:latin typeface="Nanum Gothic" charset="-127"/>
                <a:ea typeface="Nanum Gothic" charset="-127"/>
                <a:cs typeface="Nanum Gothic" charset="-127"/>
              </a:rPr>
              <a:t> 둘 다 아주 재밌습니다</a:t>
            </a:r>
            <a:endParaRPr kumimoji="1" lang="en-US" altLang="ko-KR" sz="2600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53708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ko-KR" dirty="0" err="1" smtClean="0">
                <a:latin typeface="Nanum Gothic" charset="-127"/>
                <a:ea typeface="Nanum Gothic" charset="-127"/>
                <a:cs typeface="Nanum Gothic" charset="-127"/>
              </a:rPr>
              <a:t>QnA</a:t>
            </a:r>
            <a:endParaRPr kumimoji="1" lang="ko-KR" altLang="en-US" dirty="0">
              <a:latin typeface="Nanum Gothic" charset="-127"/>
              <a:ea typeface="Nanum Gothic" charset="-127"/>
              <a:cs typeface="Nanum Gothic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404968" y="2426253"/>
            <a:ext cx="1443024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r-IN" altLang="ko-KR" sz="18000" dirty="0">
                <a:latin typeface="Nanum Gothic" charset="-127"/>
                <a:ea typeface="Nanum Gothic" charset="-127"/>
                <a:cs typeface="Nanum Gothic" charset="-127"/>
              </a:rPr>
              <a:t>?</a:t>
            </a:r>
            <a:endParaRPr lang="mr-IN" altLang="ko-KR" sz="18000" dirty="0">
              <a:effectLst/>
              <a:latin typeface="Nanum Gothic" charset="-127"/>
              <a:ea typeface="Nanum Gothic" charset="-127"/>
              <a:cs typeface="Nanum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860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추억</Template>
  <TotalTime>329</TotalTime>
  <Words>663</Words>
  <Application>Microsoft Macintosh PowerPoint</Application>
  <PresentationFormat>와이드스크린</PresentationFormat>
  <Paragraphs>87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맑은 고딕</vt:lpstr>
      <vt:lpstr>Calibri</vt:lpstr>
      <vt:lpstr>Calibri Light</vt:lpstr>
      <vt:lpstr>Consolas</vt:lpstr>
      <vt:lpstr>Nanum Gothic</vt:lpstr>
      <vt:lpstr>Wingdings</vt:lpstr>
      <vt:lpstr>Arial</vt:lpstr>
      <vt:lpstr>추억</vt:lpstr>
      <vt:lpstr>class 파일 형식의 소개</vt:lpstr>
      <vt:lpstr>class 파일 형식의 엿같은 점을 소개</vt:lpstr>
      <vt:lpstr>발표자 소개</vt:lpstr>
      <vt:lpstr>계기</vt:lpstr>
      <vt:lpstr>계기</vt:lpstr>
      <vt:lpstr>계기</vt:lpstr>
      <vt:lpstr>Disclaimer!</vt:lpstr>
      <vt:lpstr>Constant Pool</vt:lpstr>
      <vt:lpstr>Type Descriptor</vt:lpstr>
      <vt:lpstr>StackMapTable</vt:lpstr>
      <vt:lpstr>18 + 14 = 33</vt:lpstr>
      <vt:lpstr>offset -0.5</vt:lpstr>
      <vt:lpstr>SMT, 필요한가?</vt:lpstr>
      <vt:lpstr>결론</vt:lpstr>
      <vt:lpstr>결론</vt:lpstr>
      <vt:lpstr>QnA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파일 형식의 소개</dc:title>
  <dc:creator>김영현</dc:creator>
  <cp:lastModifiedBy>김영현</cp:lastModifiedBy>
  <cp:revision>64</cp:revision>
  <dcterms:created xsi:type="dcterms:W3CDTF">2017-10-12T03:24:20Z</dcterms:created>
  <dcterms:modified xsi:type="dcterms:W3CDTF">2017-10-14T15:31:37Z</dcterms:modified>
</cp:coreProperties>
</file>