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  <p:sldId id="287" r:id="rId33"/>
    <p:sldId id="289" r:id="rId34"/>
    <p:sldId id="290" r:id="rId35"/>
    <p:sldId id="292" r:id="rId36"/>
    <p:sldId id="293" r:id="rId37"/>
    <p:sldId id="294" r:id="rId38"/>
    <p:sldId id="296" r:id="rId39"/>
    <p:sldId id="297" r:id="rId40"/>
    <p:sldId id="300" r:id="rId41"/>
    <p:sldId id="302" r:id="rId42"/>
    <p:sldId id="301" r:id="rId43"/>
    <p:sldId id="303" r:id="rId44"/>
    <p:sldId id="304" r:id="rId45"/>
    <p:sldId id="305" r:id="rId46"/>
    <p:sldId id="306" r:id="rId4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94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173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8235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795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471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93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9192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046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6605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1503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39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30F4A-A978-43C5-A926-A2EAB38BDFAA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7554F-C675-4D6C-B617-DBC5CDF77C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31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lideshare.net/ssuser052dd11/igc-2017-79438488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upnl.org/2054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2AEA7E-19C8-49B1-8ED1-ADA4C4C38F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743148"/>
            <a:ext cx="7772400" cy="2387600"/>
          </a:xfrm>
        </p:spPr>
        <p:txBody>
          <a:bodyPr>
            <a:normAutofit/>
          </a:bodyPr>
          <a:lstStyle/>
          <a:p>
            <a:r>
              <a:rPr lang="ko-KR" altLang="en-US" sz="4800" dirty="0"/>
              <a:t>이글 점프로 알아보는</a:t>
            </a:r>
            <a:br>
              <a:rPr lang="en-US" altLang="ko-KR" sz="4800" dirty="0"/>
            </a:br>
            <a:br>
              <a:rPr lang="en-US" altLang="ko-KR" sz="4800" dirty="0"/>
            </a:br>
            <a:r>
              <a:rPr lang="ko-KR" altLang="en-US" sz="4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게임개발자 이모저모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FDA2F76-69BB-430E-806A-9ED8E09E58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907756"/>
            <a:ext cx="6858000" cy="1655762"/>
          </a:xfrm>
        </p:spPr>
        <p:txBody>
          <a:bodyPr/>
          <a:lstStyle/>
          <a:p>
            <a:r>
              <a:rPr lang="en-US" altLang="ko-KR" dirty="0"/>
              <a:t>2018</a:t>
            </a:r>
            <a:r>
              <a:rPr lang="ko-KR" altLang="en-US" dirty="0"/>
              <a:t>년 여름 워크샵</a:t>
            </a:r>
            <a:endParaRPr lang="en-US" altLang="ko-KR" dirty="0"/>
          </a:p>
          <a:p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 err="1"/>
              <a:t>노휘래</a:t>
            </a:r>
            <a:endParaRPr lang="ko-KR" altLang="en-US" dirty="0"/>
          </a:p>
        </p:txBody>
      </p:sp>
      <p:pic>
        <p:nvPicPr>
          <p:cNvPr id="1026" name="Picture 2" descr="eagle jumpì ëí ì´ë¯¸ì§ ê²ìê²°ê³¼">
            <a:extLst>
              <a:ext uri="{FF2B5EF4-FFF2-40B4-BE49-F238E27FC236}">
                <a16:creationId xmlns:a16="http://schemas.microsoft.com/office/drawing/2014/main" id="{46E2F6D1-7E6D-4A26-B531-A0F699DF1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248" y="1410383"/>
            <a:ext cx="2765126" cy="183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088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7BEBF3-B808-4EFB-AA50-9EC575F49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취지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D25BF2-5265-4813-B02F-1E3AC6D58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게임개발팀이 어떻게 </a:t>
            </a:r>
            <a:r>
              <a:rPr lang="ko-KR" altLang="en-US" dirty="0" err="1"/>
              <a:t>구성되어있는지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각 </a:t>
            </a:r>
            <a:r>
              <a:rPr lang="ko-KR" altLang="en-US" dirty="0" err="1"/>
              <a:t>직군의</a:t>
            </a:r>
            <a:r>
              <a:rPr lang="ko-KR" altLang="en-US" dirty="0"/>
              <a:t> 역할은 무엇인지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각 직군에게 필요한 자질</a:t>
            </a:r>
            <a:r>
              <a:rPr lang="en-US" altLang="ko-KR" dirty="0"/>
              <a:t>/</a:t>
            </a:r>
            <a:r>
              <a:rPr lang="ko-KR" altLang="en-US" dirty="0"/>
              <a:t>기술은 무엇인지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잘 모르는 사람이 많길래</a:t>
            </a:r>
          </a:p>
        </p:txBody>
      </p:sp>
    </p:spTree>
    <p:extLst>
      <p:ext uri="{BB962C8B-B14F-4D97-AF65-F5344CB8AC3E}">
        <p14:creationId xmlns:p14="http://schemas.microsoft.com/office/powerpoint/2010/main" val="280223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C91A09-6840-4115-A957-C6C7DCE26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이글 </a:t>
            </a:r>
            <a:r>
              <a:rPr lang="ko-KR" altLang="en-US" dirty="0" err="1"/>
              <a:t>점프란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A6E96E4-E70A-4126-9382-8CDB4FE58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『NEW GAME!』</a:t>
            </a:r>
            <a:r>
              <a:rPr lang="ko-KR" altLang="en-US" dirty="0"/>
              <a:t>에 등장하는 가상의 게임회사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아트 </a:t>
            </a:r>
            <a:r>
              <a:rPr lang="ko-KR" altLang="en-US" dirty="0" err="1"/>
              <a:t>몰빵한</a:t>
            </a:r>
            <a:r>
              <a:rPr lang="ko-KR" altLang="en-US" dirty="0"/>
              <a:t> </a:t>
            </a:r>
            <a:r>
              <a:rPr lang="en-US" altLang="ko-KR" dirty="0"/>
              <a:t>JRPG </a:t>
            </a:r>
            <a:r>
              <a:rPr lang="ko-KR" altLang="en-US" dirty="0"/>
              <a:t>위주로 </a:t>
            </a:r>
            <a:r>
              <a:rPr lang="ko-KR" altLang="en-US" dirty="0" err="1"/>
              <a:t>만드는것</a:t>
            </a:r>
            <a:r>
              <a:rPr lang="ko-KR" altLang="en-US" dirty="0"/>
              <a:t> 같음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발표 내용에 친숙함을 주고자 하는 장치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>
                <a:solidFill>
                  <a:srgbClr val="FF0000"/>
                </a:solidFill>
              </a:rPr>
              <a:t>※ </a:t>
            </a:r>
            <a:r>
              <a:rPr lang="ko-KR" altLang="en-US" dirty="0" err="1">
                <a:solidFill>
                  <a:srgbClr val="FF0000"/>
                </a:solidFill>
              </a:rPr>
              <a:t>스포일러가</a:t>
            </a:r>
            <a:r>
              <a:rPr lang="ko-KR" altLang="en-US" dirty="0">
                <a:solidFill>
                  <a:srgbClr val="FF0000"/>
                </a:solidFill>
              </a:rPr>
              <a:t> 약간 있을 수 있지만</a:t>
            </a:r>
            <a:r>
              <a:rPr lang="en-US" altLang="ko-KR" dirty="0">
                <a:solidFill>
                  <a:srgbClr val="FF0000"/>
                </a:solidFill>
              </a:rPr>
              <a:t>…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4" name="Picture 2" descr="eagle jumpì ëí ì´ë¯¸ì§ ê²ìê²°ê³¼">
            <a:extLst>
              <a:ext uri="{FF2B5EF4-FFF2-40B4-BE49-F238E27FC236}">
                <a16:creationId xmlns:a16="http://schemas.microsoft.com/office/drawing/2014/main" id="{55D71973-4061-4070-8EA9-73F74C38F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8" y="263172"/>
            <a:ext cx="2298575" cy="152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05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19C338-6B6B-4F49-9267-937E1991D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일반적인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FD9563-D1B2-4184-9B3A-F9384002A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게임 디자인</a:t>
            </a:r>
            <a:r>
              <a:rPr lang="en-US" altLang="ko-KR" dirty="0"/>
              <a:t>(</a:t>
            </a:r>
            <a:r>
              <a:rPr lang="ko-KR" altLang="en-US" dirty="0"/>
              <a:t>기획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그래픽 디자인</a:t>
            </a:r>
            <a:r>
              <a:rPr lang="en-US" altLang="ko-KR" dirty="0"/>
              <a:t>(</a:t>
            </a:r>
            <a:r>
              <a:rPr lang="ko-KR" altLang="en-US" dirty="0"/>
              <a:t>아트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프로그래밍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쩌리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7498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DD88AAA-EABB-4540-8671-03C608DD12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7" b="2118"/>
          <a:stretch/>
        </p:blipFill>
        <p:spPr>
          <a:xfrm>
            <a:off x="20" y="1"/>
            <a:ext cx="9143979" cy="423948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57236011-C07C-4A8B-B27D-2C1CD2F14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36" y="4559523"/>
            <a:ext cx="8176104" cy="1236440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 latinLnBrk="0"/>
            <a:r>
              <a:rPr lang="ko-KR" altLang="en-US"/>
              <a:t>게임 디자이너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9C628B9-4891-4550-93D4-172CC59E9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7836" y="5795963"/>
            <a:ext cx="8176104" cy="560388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algn="ctr" latinLnBrk="0"/>
            <a:r>
              <a:rPr lang="en-US" altLang="ko-KR" sz="2000" dirty="0"/>
              <a:t>※</a:t>
            </a:r>
            <a:r>
              <a:rPr lang="ko-KR" altLang="en-US" sz="2000" dirty="0"/>
              <a:t>위 </a:t>
            </a:r>
            <a:r>
              <a:rPr lang="ko-KR" altLang="en-US" sz="2000" dirty="0" err="1"/>
              <a:t>스샷에</a:t>
            </a:r>
            <a:r>
              <a:rPr lang="ko-KR" altLang="en-US" sz="2000" dirty="0"/>
              <a:t> 나온 손은 </a:t>
            </a:r>
            <a:r>
              <a:rPr lang="en-US" altLang="ko-KR" sz="2000" dirty="0"/>
              <a:t>《</a:t>
            </a:r>
            <a:r>
              <a:rPr lang="ko-KR" altLang="en-US" sz="2000" dirty="0" err="1"/>
              <a:t>애니메이터</a:t>
            </a:r>
            <a:r>
              <a:rPr lang="en-US" altLang="ko-KR" sz="2000" dirty="0"/>
              <a:t>》</a:t>
            </a:r>
            <a:r>
              <a:rPr lang="ko-KR" altLang="en-US" sz="2000" dirty="0"/>
              <a:t>의 손입니다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3360998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B54A39-94A8-46A1-98E9-3842A0AF5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디자이너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15D2A1C-3D4C-42B3-8CD1-8F08BA418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게임에 쓰일 아이디어를 내는 사람</a:t>
            </a:r>
          </a:p>
        </p:txBody>
      </p:sp>
    </p:spTree>
    <p:extLst>
      <p:ext uri="{BB962C8B-B14F-4D97-AF65-F5344CB8AC3E}">
        <p14:creationId xmlns:p14="http://schemas.microsoft.com/office/powerpoint/2010/main" val="1368272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B54A39-94A8-46A1-98E9-3842A0AF5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디자이너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15D2A1C-3D4C-42B3-8CD1-8F08BA418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trike="sngStrike" dirty="0"/>
              <a:t>게임에 쓰일 아이디어를 내는 사람</a:t>
            </a:r>
            <a:endParaRPr lang="en-US" altLang="ko-KR" strike="sngStrike" dirty="0"/>
          </a:p>
          <a:p>
            <a:pPr lvl="1"/>
            <a:r>
              <a:rPr lang="ko-KR" altLang="en-US" dirty="0"/>
              <a:t>아이디어는 누구나 낼 수 있습니다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 디자인을 결정하는 사람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디자인 문서</a:t>
            </a:r>
            <a:r>
              <a:rPr lang="en-US" altLang="ko-KR" dirty="0"/>
              <a:t>(</a:t>
            </a:r>
            <a:r>
              <a:rPr lang="ko-KR" altLang="en-US" dirty="0"/>
              <a:t>기획서</a:t>
            </a:r>
            <a:r>
              <a:rPr lang="en-US" altLang="ko-KR" dirty="0"/>
              <a:t>)</a:t>
            </a:r>
            <a:r>
              <a:rPr lang="ko-KR" altLang="en-US" dirty="0"/>
              <a:t>를 쓰는 사람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다른 </a:t>
            </a:r>
            <a:r>
              <a:rPr lang="ko-KR" altLang="en-US" dirty="0" err="1"/>
              <a:t>직군간의</a:t>
            </a:r>
            <a:r>
              <a:rPr lang="ko-KR" altLang="en-US" dirty="0"/>
              <a:t> 소통창구가 되어주는 사람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D863B22-8561-46DB-B7D0-77D071097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238" y="1432711"/>
            <a:ext cx="2902589" cy="16327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0405D9-2FD3-481C-80E1-F38ED7DED3ED}"/>
              </a:ext>
            </a:extLst>
          </p:cNvPr>
          <p:cNvSpPr txBox="1"/>
          <p:nvPr/>
        </p:nvSpPr>
        <p:spPr>
          <a:xfrm>
            <a:off x="6065239" y="3105834"/>
            <a:ext cx="2902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err="1"/>
              <a:t>모션팀</a:t>
            </a:r>
            <a:r>
              <a:rPr lang="ko-KR" altLang="en-US" dirty="0"/>
              <a:t> 소속 </a:t>
            </a:r>
            <a:r>
              <a:rPr lang="ko-KR" altLang="en-US" dirty="0" err="1"/>
              <a:t>애니메이터</a:t>
            </a:r>
            <a:endParaRPr lang="en-US" altLang="ko-KR" dirty="0"/>
          </a:p>
          <a:p>
            <a:pPr algn="r"/>
            <a:r>
              <a:rPr lang="ko-KR" altLang="en-US" dirty="0" err="1"/>
              <a:t>시노다</a:t>
            </a:r>
            <a:r>
              <a:rPr lang="ko-KR" altLang="en-US" dirty="0"/>
              <a:t> </a:t>
            </a:r>
            <a:r>
              <a:rPr lang="ko-KR" altLang="en-US" dirty="0" err="1"/>
              <a:t>하지메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057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66F98C-0717-4536-B8F0-24C03AC6A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기획업무의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ED1E2D-2A91-4A56-A6BD-05372F88A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컨셉 기획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시스템 기획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컨텐츠 기획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밸런스 기획</a:t>
            </a:r>
          </a:p>
        </p:txBody>
      </p:sp>
    </p:spTree>
    <p:extLst>
      <p:ext uri="{BB962C8B-B14F-4D97-AF65-F5344CB8AC3E}">
        <p14:creationId xmlns:p14="http://schemas.microsoft.com/office/powerpoint/2010/main" val="2743028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F42C9B-6E41-4F8F-898F-563A22BFE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컨셉 기획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0F410A-7154-4B95-92EB-AA7A69AAE1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“</a:t>
            </a:r>
            <a:r>
              <a:rPr lang="ko-KR" altLang="en-US" dirty="0"/>
              <a:t>미니게임을 넣자</a:t>
            </a:r>
            <a:r>
              <a:rPr lang="en-US" altLang="ko-KR" dirty="0"/>
              <a:t>” </a:t>
            </a:r>
            <a:r>
              <a:rPr lang="en-US" altLang="ko-KR" dirty="0">
                <a:sym typeface="Wingdings" panose="05000000000000000000" pitchFamily="2" charset="2"/>
              </a:rPr>
              <a:t> </a:t>
            </a:r>
            <a:r>
              <a:rPr lang="ko-KR" altLang="en-US" dirty="0">
                <a:sym typeface="Wingdings" panose="05000000000000000000" pitchFamily="2" charset="2"/>
              </a:rPr>
              <a:t>아이디어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“</a:t>
            </a:r>
            <a:r>
              <a:rPr lang="ko-KR" altLang="en-US" dirty="0"/>
              <a:t>전투만 하면 질리니까 미니게임을 넣자</a:t>
            </a:r>
            <a:r>
              <a:rPr lang="en-US" altLang="ko-KR" dirty="0"/>
              <a:t>”</a:t>
            </a:r>
          </a:p>
          <a:p>
            <a:r>
              <a:rPr lang="en-US" altLang="ko-KR" dirty="0"/>
              <a:t>“</a:t>
            </a:r>
            <a:r>
              <a:rPr lang="ko-KR" altLang="en-US" dirty="0"/>
              <a:t>개발 목적은 이러이러하다</a:t>
            </a:r>
            <a:r>
              <a:rPr lang="en-US" altLang="ko-KR" dirty="0"/>
              <a:t>”</a:t>
            </a:r>
          </a:p>
          <a:p>
            <a:r>
              <a:rPr lang="en-US" altLang="ko-KR" dirty="0"/>
              <a:t>“</a:t>
            </a:r>
            <a:r>
              <a:rPr lang="ko-KR" altLang="en-US" dirty="0"/>
              <a:t>그러므로 저러저러한 점에 중점을 둔다</a:t>
            </a:r>
            <a:r>
              <a:rPr lang="en-US" altLang="ko-KR" dirty="0"/>
              <a:t>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220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22D594-98C3-461A-9809-5393F7DD8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시스템 기획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8D048F-76B5-49EE-80B8-D549A5332E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간단히 말하면 게임 로직에 대한 기획</a:t>
            </a:r>
            <a:endParaRPr lang="en-US" altLang="ko-KR" dirty="0"/>
          </a:p>
          <a:p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0E8A15F-3BD3-49C4-BDF2-B945B4147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48" y="2625754"/>
            <a:ext cx="5910510" cy="332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229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22D594-98C3-461A-9809-5393F7DD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ko-KR" altLang="en-US"/>
              <a:t>시스템 기획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8D048F-76B5-49EE-80B8-D549A5332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/>
          <a:p>
            <a:r>
              <a:rPr lang="ko-KR" altLang="en-US"/>
              <a:t>간단히 말하면 게임 로직에 대한 기획</a:t>
            </a:r>
            <a:endParaRPr lang="en-US" altLang="ko-KR"/>
          </a:p>
          <a:p>
            <a:endParaRPr lang="en-US" altLang="ko-KR"/>
          </a:p>
          <a:p>
            <a:r>
              <a:rPr lang="ko-KR" altLang="en-US"/>
              <a:t>프로그래머의</a:t>
            </a:r>
            <a:r>
              <a:rPr lang="en-US" altLang="ko-KR"/>
              <a:t> </a:t>
            </a:r>
            <a:r>
              <a:rPr lang="ko-KR" altLang="en-US"/>
              <a:t>주적</a:t>
            </a:r>
            <a:endParaRPr lang="en-US" altLang="ko-KR"/>
          </a:p>
          <a:p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32B6272-ECA0-4DFB-A700-6359D0414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13" y="3443621"/>
            <a:ext cx="5209563" cy="293037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07AE584-111D-4D52-9B09-A712EDD796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218" y="3578557"/>
            <a:ext cx="5209563" cy="293037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6EB5E48-8730-42C6-A4AD-C89C290BF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823" y="3713493"/>
            <a:ext cx="5209563" cy="293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87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109F3E47-D6CD-48FD-A12F-74102EB1ED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549" y="3542344"/>
            <a:ext cx="5142451" cy="289262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2F32E60-6B04-4B71-8F90-A294BCB18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549" y="3140674"/>
            <a:ext cx="5142451" cy="289262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F22D594-98C3-461A-9809-5393F7DD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ko-KR" altLang="en-US" dirty="0"/>
              <a:t>컨텐츠 기획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8D048F-76B5-49EE-80B8-D549A5332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/>
          <a:p>
            <a:r>
              <a:rPr lang="ko-KR" altLang="en-US" dirty="0"/>
              <a:t>게임에 들어갈 컨텐츠에 대한 기획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아티스트의 주적</a:t>
            </a:r>
            <a:endParaRPr lang="en-US" altLang="ko-KR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62D354D-2A66-48DA-9545-78B30B28BD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549" y="2739004"/>
            <a:ext cx="5142451" cy="289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77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8BCC8B-05D0-4A7D-BC69-941ED5F69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밸런스 기획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2075C0-27B9-48D6-B5CE-07D8CDA4F4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밸런싱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자세한 설명은 생략한다</a:t>
            </a:r>
          </a:p>
        </p:txBody>
      </p:sp>
    </p:spTree>
    <p:extLst>
      <p:ext uri="{BB962C8B-B14F-4D97-AF65-F5344CB8AC3E}">
        <p14:creationId xmlns:p14="http://schemas.microsoft.com/office/powerpoint/2010/main" val="4235888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76E555-1E21-4F6B-BB25-E3E9B59C9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디자이너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3C7C0CF-C340-47DF-B853-EEFEE72879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명시적으로 </a:t>
            </a:r>
            <a:r>
              <a:rPr lang="ko-KR" altLang="en-US" dirty="0" err="1"/>
              <a:t>나눠져있는</a:t>
            </a:r>
            <a:r>
              <a:rPr lang="ko-KR" altLang="en-US" dirty="0"/>
              <a:t> 경우는 별로 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 내 요소별로 구분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예시</a:t>
            </a:r>
            <a:endParaRPr lang="en-US" altLang="ko-KR" dirty="0"/>
          </a:p>
          <a:p>
            <a:pPr lvl="1"/>
            <a:r>
              <a:rPr lang="ko-KR" altLang="en-US" dirty="0"/>
              <a:t>전투 담당</a:t>
            </a:r>
            <a:endParaRPr lang="en-US" altLang="ko-KR" dirty="0"/>
          </a:p>
          <a:p>
            <a:pPr lvl="1"/>
            <a:r>
              <a:rPr lang="ko-KR" altLang="en-US" dirty="0"/>
              <a:t>장비 담당</a:t>
            </a:r>
            <a:endParaRPr lang="en-US" altLang="ko-KR" dirty="0"/>
          </a:p>
          <a:p>
            <a:pPr lvl="1"/>
            <a:r>
              <a:rPr lang="ko-KR" altLang="en-US" dirty="0"/>
              <a:t>상점 담당</a:t>
            </a:r>
            <a:endParaRPr lang="en-US" altLang="ko-KR" dirty="0"/>
          </a:p>
          <a:p>
            <a:pPr lvl="1"/>
            <a:r>
              <a:rPr lang="ko-KR" altLang="en-US" dirty="0"/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33615913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6CC0FC-9B74-4D2E-937B-8BB2EC609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디자이너의 자질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E06F2-F3A1-43DB-9598-ECB0BEE3B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컨셉</a:t>
            </a:r>
            <a:r>
              <a:rPr lang="en-US" altLang="ko-KR" dirty="0"/>
              <a:t>/</a:t>
            </a:r>
            <a:r>
              <a:rPr lang="ko-KR" altLang="en-US" dirty="0"/>
              <a:t>시스템 기획</a:t>
            </a:r>
            <a:endParaRPr lang="en-US" altLang="ko-KR" dirty="0"/>
          </a:p>
          <a:p>
            <a:pPr lvl="1"/>
            <a:r>
              <a:rPr lang="ko-KR" altLang="en-US" dirty="0"/>
              <a:t>논리적 사고</a:t>
            </a:r>
            <a:endParaRPr lang="en-US" altLang="ko-KR" dirty="0"/>
          </a:p>
          <a:p>
            <a:pPr lvl="1"/>
            <a:r>
              <a:rPr lang="ko-KR" altLang="en-US" dirty="0"/>
              <a:t>누가 구현에도 똑같은 결과물이</a:t>
            </a:r>
            <a:endParaRPr lang="en-US" altLang="ko-KR" dirty="0"/>
          </a:p>
          <a:p>
            <a:pPr lvl="1"/>
            <a:r>
              <a:rPr lang="ko-KR" altLang="en-US" dirty="0"/>
              <a:t>공대생이 유리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보드게임 </a:t>
            </a:r>
            <a:r>
              <a:rPr lang="ko-KR" altLang="en-US" dirty="0" err="1"/>
              <a:t>룰북을</a:t>
            </a:r>
            <a:r>
              <a:rPr lang="ko-KR" altLang="en-US" dirty="0"/>
              <a:t> 많이 읽으면 도움이 된다더라</a:t>
            </a:r>
            <a:endParaRPr lang="en-US" altLang="ko-KR" dirty="0"/>
          </a:p>
          <a:p>
            <a:pPr lvl="1"/>
            <a:r>
              <a:rPr lang="ko-KR" altLang="en-US" sz="1400" dirty="0">
                <a:hlinkClick r:id="rId2"/>
              </a:rPr>
              <a:t>출처</a:t>
            </a:r>
            <a:r>
              <a:rPr lang="en-US" altLang="ko-KR" sz="1400" dirty="0">
                <a:hlinkClick r:id="rId2"/>
              </a:rPr>
              <a:t>: [IGC 2017] </a:t>
            </a:r>
            <a:r>
              <a:rPr lang="ko-KR" altLang="en-US" sz="1400" dirty="0" err="1">
                <a:hlinkClick r:id="rId2"/>
              </a:rPr>
              <a:t>넥슨코리아</a:t>
            </a:r>
            <a:r>
              <a:rPr lang="ko-KR" altLang="en-US" sz="1400" dirty="0">
                <a:hlinkClick r:id="rId2"/>
              </a:rPr>
              <a:t> </a:t>
            </a:r>
            <a:r>
              <a:rPr lang="ko-KR" altLang="en-US" sz="1400" dirty="0" err="1">
                <a:hlinkClick r:id="rId2"/>
              </a:rPr>
              <a:t>심재근</a:t>
            </a:r>
            <a:r>
              <a:rPr lang="ko-KR" altLang="en-US" sz="1400" dirty="0">
                <a:hlinkClick r:id="rId2"/>
              </a:rPr>
              <a:t> </a:t>
            </a:r>
            <a:r>
              <a:rPr lang="en-US" altLang="ko-KR" sz="1400" dirty="0">
                <a:hlinkClick r:id="rId2"/>
              </a:rPr>
              <a:t>- </a:t>
            </a:r>
            <a:r>
              <a:rPr lang="ko-KR" altLang="en-US" sz="1400" dirty="0">
                <a:hlinkClick r:id="rId2"/>
              </a:rPr>
              <a:t>시스템 기획자에 대한 기본 지식과 준비과정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935328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1BA6FB-B769-45F6-8935-6B4837329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디자이너의 자질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E41DF5-37A1-4170-9E43-9C760893A9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컨텐츠 기획</a:t>
            </a:r>
            <a:endParaRPr lang="en-US" altLang="ko-KR" dirty="0"/>
          </a:p>
          <a:p>
            <a:pPr lvl="1"/>
            <a:r>
              <a:rPr lang="ko-KR" altLang="en-US" dirty="0"/>
              <a:t>창의력</a:t>
            </a:r>
            <a:endParaRPr lang="en-US" altLang="ko-KR" dirty="0"/>
          </a:p>
          <a:p>
            <a:pPr lvl="1"/>
            <a:r>
              <a:rPr lang="en-US" altLang="ko-KR" dirty="0"/>
              <a:t>Artistic</a:t>
            </a:r>
            <a:r>
              <a:rPr lang="ko-KR" altLang="en-US" dirty="0"/>
              <a:t> 센스</a:t>
            </a:r>
            <a:endParaRPr lang="en-US" altLang="ko-KR" dirty="0"/>
          </a:p>
          <a:p>
            <a:pPr lvl="1"/>
            <a:r>
              <a:rPr lang="ko-KR" altLang="en-US" dirty="0"/>
              <a:t>트렌드를 읽는 능력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육성이 불가능하고 재능이 중요</a:t>
            </a:r>
            <a:endParaRPr lang="en-US" altLang="ko-KR" dirty="0"/>
          </a:p>
          <a:p>
            <a:pPr lvl="1"/>
            <a:r>
              <a:rPr lang="ko-KR" altLang="en-US" dirty="0"/>
              <a:t>출처 </a:t>
            </a:r>
            <a:r>
              <a:rPr lang="en-US" altLang="ko-KR" dirty="0"/>
              <a:t>: </a:t>
            </a:r>
            <a:r>
              <a:rPr lang="ko-KR" altLang="en-US" dirty="0"/>
              <a:t>아는 기획자들</a:t>
            </a:r>
          </a:p>
        </p:txBody>
      </p:sp>
    </p:spTree>
    <p:extLst>
      <p:ext uri="{BB962C8B-B14F-4D97-AF65-F5344CB8AC3E}">
        <p14:creationId xmlns:p14="http://schemas.microsoft.com/office/powerpoint/2010/main" val="3448355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CC287E-7FE6-400B-B63E-1655B251E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디자이너의 자질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26EC0D7-864C-4C7A-8345-F44589AE4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밸런스 기획</a:t>
            </a:r>
            <a:endParaRPr lang="en-US" altLang="ko-KR" dirty="0"/>
          </a:p>
          <a:p>
            <a:pPr lvl="1"/>
            <a:r>
              <a:rPr lang="ko-KR" altLang="en-US" dirty="0"/>
              <a:t>엑셀 숙련도</a:t>
            </a:r>
            <a:endParaRPr lang="en-US" altLang="ko-KR" dirty="0"/>
          </a:p>
          <a:p>
            <a:pPr lvl="1"/>
            <a:r>
              <a:rPr lang="ko-KR" altLang="en-US" dirty="0"/>
              <a:t>엑셀 숙련도</a:t>
            </a:r>
            <a:endParaRPr lang="en-US" altLang="ko-KR" dirty="0"/>
          </a:p>
          <a:p>
            <a:pPr lvl="1"/>
            <a:r>
              <a:rPr lang="ko-KR" altLang="en-US" dirty="0"/>
              <a:t>엑셀 숙련도</a:t>
            </a:r>
            <a:endParaRPr lang="en-US" altLang="ko-KR" dirty="0"/>
          </a:p>
          <a:p>
            <a:pPr lvl="1"/>
            <a:r>
              <a:rPr lang="ko-KR" altLang="en-US" dirty="0"/>
              <a:t>수리적 능력</a:t>
            </a:r>
            <a:endParaRPr lang="en-US" altLang="ko-KR" dirty="0"/>
          </a:p>
          <a:p>
            <a:pPr lvl="1"/>
            <a:r>
              <a:rPr lang="ko-KR" altLang="en-US" dirty="0"/>
              <a:t>엑셀 숙련도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관련 교육 기관에서 육성 가능</a:t>
            </a:r>
            <a:endParaRPr lang="en-US" altLang="ko-KR" dirty="0"/>
          </a:p>
          <a:p>
            <a:pPr lvl="1"/>
            <a:r>
              <a:rPr lang="ko-KR" altLang="en-US" dirty="0"/>
              <a:t>수리통계학 계열이나 경제학이 그래도 좀 유리</a:t>
            </a:r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09260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422ED8-E241-4183-81FF-230EE5829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디렉터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B3171D-7BF7-4E99-8C61-1D6851340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사실상 게임 디자이너 </a:t>
            </a:r>
            <a:r>
              <a:rPr lang="ko-KR" altLang="en-US" dirty="0" err="1"/>
              <a:t>최종테크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 디자이너의 결정에 권위 부여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 디자이너의 결정에 책임을 짐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공공의 적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91651C1-1CD2-4BB3-9674-D9EA0B8E5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790" y="100668"/>
            <a:ext cx="2705822" cy="26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023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E7524D-2567-4F1E-AED8-332F2E80B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36" y="4559523"/>
            <a:ext cx="8176104" cy="1236440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latinLnBrk="0"/>
            <a:r>
              <a:rPr lang="ko-KR" altLang="en-US" dirty="0"/>
              <a:t>그래픽 디자이너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1172E4E-354F-4DE8-869F-D5A497059D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7836" y="5795963"/>
            <a:ext cx="8176104" cy="560388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algn="ctr" latinLnBrk="0"/>
            <a:r>
              <a:rPr lang="en-US" altLang="ko-KR" dirty="0"/>
              <a:t>                                                +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4157D42-7013-400B-B0C5-11E02600FF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76"/>
          <a:stretch/>
        </p:blipFill>
        <p:spPr>
          <a:xfrm>
            <a:off x="20" y="1"/>
            <a:ext cx="9143979" cy="423948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26DF0D5-7987-40EA-B74B-1406A68F8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040" y="5437015"/>
            <a:ext cx="2414179" cy="135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370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66638B-8D79-446D-947C-EAFA5861E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디자이너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20CAD4-9D7D-4F59-ADF8-0D6D0D1F8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게임에 쓰이는 그래픽 리소스를 만드는 사람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게임의 성공은 </a:t>
            </a:r>
            <a:r>
              <a:rPr lang="en-US" altLang="ko-KR" dirty="0"/>
              <a:t>80%</a:t>
            </a:r>
            <a:r>
              <a:rPr lang="ko-KR" altLang="en-US" dirty="0"/>
              <a:t>정도 여기서 결정된다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4108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9050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90959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948589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518422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디자인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274723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외주 발주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715846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외주 발주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마케팅 디자인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164685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외주 발주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마케팅 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등등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68906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모델링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외주 발주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마케팅 디자인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등등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F18E7C7-5470-4B83-AE8A-9405C774B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231" y="1919767"/>
            <a:ext cx="4896375" cy="2754211"/>
          </a:xfrm>
          <a:prstGeom prst="rect">
            <a:avLst/>
          </a:prstGeom>
        </p:spPr>
      </p:pic>
      <p:sp>
        <p:nvSpPr>
          <p:cNvPr id="8" name="오른쪽 중괄호 7">
            <a:extLst>
              <a:ext uri="{FF2B5EF4-FFF2-40B4-BE49-F238E27FC236}">
                <a16:creationId xmlns:a16="http://schemas.microsoft.com/office/drawing/2014/main" id="{E590CEB3-3565-4459-B802-DE5DFE82F93E}"/>
              </a:ext>
            </a:extLst>
          </p:cNvPr>
          <p:cNvSpPr/>
          <p:nvPr/>
        </p:nvSpPr>
        <p:spPr>
          <a:xfrm>
            <a:off x="1476462" y="3045204"/>
            <a:ext cx="411061" cy="511728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D21D2411-AE9B-4AA9-A697-BB78ED9AA7FE}"/>
              </a:ext>
            </a:extLst>
          </p:cNvPr>
          <p:cNvCxnSpPr>
            <a:stCxn id="8" idx="1"/>
          </p:cNvCxnSpPr>
          <p:nvPr/>
        </p:nvCxnSpPr>
        <p:spPr>
          <a:xfrm flipV="1">
            <a:off x="1887523" y="3296873"/>
            <a:ext cx="2049708" cy="41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6400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9C995-C53A-4E32-A083-59E6C5C7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디자인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1645FA-81FF-438B-AB83-EC67D8A70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ko-KR" altLang="en-US" dirty="0"/>
              <a:t>원화</a:t>
            </a:r>
            <a:r>
              <a:rPr lang="en-US" altLang="ko-KR" dirty="0"/>
              <a:t>(</a:t>
            </a:r>
            <a:r>
              <a:rPr lang="ko-KR" altLang="en-US" dirty="0"/>
              <a:t>일러스트</a:t>
            </a:r>
            <a:r>
              <a:rPr lang="en-US" altLang="ko-KR" dirty="0"/>
              <a:t>) : 2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UI/UX </a:t>
            </a:r>
            <a:r>
              <a:rPr lang="ko-KR" altLang="en-US" dirty="0"/>
              <a:t>디자인 </a:t>
            </a:r>
            <a:r>
              <a:rPr lang="en-US" altLang="ko-KR" dirty="0"/>
              <a:t>: 2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2D </a:t>
            </a:r>
            <a:r>
              <a:rPr lang="ko-KR" altLang="en-US" dirty="0" err="1"/>
              <a:t>스프라이트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캐릭터</a:t>
            </a:r>
            <a:r>
              <a:rPr lang="en-US" altLang="ko-KR" dirty="0"/>
              <a:t> </a:t>
            </a:r>
            <a:r>
              <a:rPr lang="ko-KR" altLang="en-US" dirty="0"/>
              <a:t>모델링 </a:t>
            </a:r>
            <a:r>
              <a:rPr lang="en-US" altLang="ko-KR" dirty="0"/>
              <a:t>: 2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애니메이션 </a:t>
            </a:r>
            <a:r>
              <a:rPr lang="en-US" altLang="ko-KR" dirty="0"/>
              <a:t>: 2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이펙트 </a:t>
            </a:r>
            <a:r>
              <a:rPr lang="en-US" altLang="ko-KR" dirty="0"/>
              <a:t>: 1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배경 모델링 </a:t>
            </a:r>
            <a:r>
              <a:rPr lang="en-US" altLang="ko-KR" dirty="0"/>
              <a:t>: 1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디자인 </a:t>
            </a:r>
            <a:r>
              <a:rPr lang="en-US" altLang="ko-KR" dirty="0"/>
              <a:t>: </a:t>
            </a:r>
            <a:r>
              <a:rPr lang="ko-KR" altLang="en-US" dirty="0"/>
              <a:t>별도 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외주 발주 </a:t>
            </a:r>
            <a:r>
              <a:rPr lang="en-US" altLang="ko-KR" dirty="0"/>
              <a:t>: 1</a:t>
            </a:r>
            <a:r>
              <a:rPr lang="ko-KR" altLang="en-US" dirty="0"/>
              <a:t>명</a:t>
            </a:r>
            <a:r>
              <a:rPr lang="en-US" altLang="ko-KR" dirty="0"/>
              <a:t>(</a:t>
            </a:r>
            <a:r>
              <a:rPr lang="ko-KR" altLang="en-US" dirty="0"/>
              <a:t>팀장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마케팅 디자인 </a:t>
            </a:r>
            <a:r>
              <a:rPr lang="en-US" altLang="ko-KR" dirty="0"/>
              <a:t>: 1</a:t>
            </a:r>
            <a:r>
              <a:rPr lang="ko-KR" altLang="en-US" dirty="0"/>
              <a:t>명</a:t>
            </a:r>
            <a:r>
              <a:rPr lang="en-US" altLang="ko-KR" dirty="0"/>
              <a:t>(</a:t>
            </a:r>
            <a:r>
              <a:rPr lang="ko-KR" altLang="en-US" dirty="0"/>
              <a:t>아트팀은 아니고 </a:t>
            </a:r>
            <a:r>
              <a:rPr lang="ko-KR" altLang="en-US" dirty="0" err="1"/>
              <a:t>쩌리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11+1 </a:t>
            </a:r>
            <a:r>
              <a:rPr lang="ko-KR" altLang="en-US" dirty="0"/>
              <a:t>명 </a:t>
            </a:r>
            <a:r>
              <a:rPr lang="en-US" altLang="ko-KR" dirty="0"/>
              <a:t>+ AD = </a:t>
            </a:r>
            <a:r>
              <a:rPr lang="ko-KR" altLang="en-US" dirty="0"/>
              <a:t>총 </a:t>
            </a:r>
            <a:r>
              <a:rPr lang="en-US" altLang="ko-KR" dirty="0"/>
              <a:t>13</a:t>
            </a:r>
            <a:r>
              <a:rPr lang="ko-KR" altLang="en-US" dirty="0"/>
              <a:t>명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581044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CA4E91E-2458-46E5-B9AC-8A7856F67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게임은 예술이다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4D65DC4-FE44-41A4-AC5E-AB9170FB0D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아트 인력 겁나 많이 들어간다</a:t>
            </a:r>
          </a:p>
        </p:txBody>
      </p:sp>
    </p:spTree>
    <p:extLst>
      <p:ext uri="{BB962C8B-B14F-4D97-AF65-F5344CB8AC3E}">
        <p14:creationId xmlns:p14="http://schemas.microsoft.com/office/powerpoint/2010/main" val="22723496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A5F10E-DD07-4B3B-A527-A8F1FDF61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디자이너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A4B007-1CE8-4F87-B438-54341B67D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각 분야별로 명시적으로 구분됨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UI</a:t>
            </a:r>
            <a:r>
              <a:rPr lang="ko-KR" altLang="en-US" dirty="0"/>
              <a:t> 하던 사람이 </a:t>
            </a:r>
            <a:r>
              <a:rPr lang="en-US" altLang="ko-KR" dirty="0"/>
              <a:t>3D</a:t>
            </a:r>
            <a:r>
              <a:rPr lang="ko-KR" altLang="en-US" dirty="0"/>
              <a:t>로 갈아타거나 하지 않음</a:t>
            </a:r>
            <a:endParaRPr lang="en-US" altLang="ko-KR" dirty="0"/>
          </a:p>
          <a:p>
            <a:pPr lvl="1"/>
            <a:r>
              <a:rPr lang="ko-KR" altLang="en-US" dirty="0"/>
              <a:t>각 분야가 고도로 전문화됨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이펙터같은</a:t>
            </a:r>
            <a:r>
              <a:rPr lang="ko-KR" altLang="en-US" dirty="0"/>
              <a:t> 고급인력은 공급이 부족함</a:t>
            </a:r>
            <a:endParaRPr lang="en-US" altLang="ko-KR" dirty="0"/>
          </a:p>
          <a:p>
            <a:pPr lvl="1"/>
            <a:r>
              <a:rPr lang="ko-KR" altLang="en-US" dirty="0"/>
              <a:t>원화가나</a:t>
            </a:r>
            <a:r>
              <a:rPr lang="en-US" altLang="ko-KR" dirty="0"/>
              <a:t> </a:t>
            </a:r>
            <a:r>
              <a:rPr lang="ko-KR" altLang="en-US" dirty="0" err="1"/>
              <a:t>모델러</a:t>
            </a:r>
            <a:r>
              <a:rPr lang="ko-KR" altLang="en-US" dirty="0"/>
              <a:t> 정도는 사정이 좀 나은 편</a:t>
            </a:r>
          </a:p>
        </p:txBody>
      </p:sp>
    </p:spTree>
    <p:extLst>
      <p:ext uri="{BB962C8B-B14F-4D97-AF65-F5344CB8AC3E}">
        <p14:creationId xmlns:p14="http://schemas.microsoft.com/office/powerpoint/2010/main" val="43326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B7BCE0-1F01-4A83-8AED-A47B62FAB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그래픽 디자이너의 자질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CF49A4-7F74-4BF9-B3D0-1648DE15EF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그걸 내가 어찌 알아요</a:t>
            </a:r>
          </a:p>
        </p:txBody>
      </p:sp>
      <p:pic>
        <p:nvPicPr>
          <p:cNvPr id="5" name="그림 4" descr="장난감, 인형이(가) 표시된 사진&#10;&#10;매우 높은 신뢰도로 생성된 설명">
            <a:extLst>
              <a:ext uri="{FF2B5EF4-FFF2-40B4-BE49-F238E27FC236}">
                <a16:creationId xmlns:a16="http://schemas.microsoft.com/office/drawing/2014/main" id="{1412FDEF-1E3C-4AD3-9CFB-F5F364297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14" y="2906829"/>
            <a:ext cx="5813571" cy="327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08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4507BD-91D4-4013-941F-76D996976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아트 디렉터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8D707B6-0A48-4342-9956-35BFD753F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“</a:t>
            </a:r>
            <a:r>
              <a:rPr lang="ko-KR" altLang="en-US" dirty="0"/>
              <a:t>이거 이상하니까 다시 그려오세요</a:t>
            </a:r>
            <a:r>
              <a:rPr lang="en-US" altLang="ko-KR" dirty="0"/>
              <a:t>”</a:t>
            </a:r>
          </a:p>
          <a:p>
            <a:r>
              <a:rPr lang="en-US" altLang="ko-KR" dirty="0"/>
              <a:t>“</a:t>
            </a:r>
            <a:r>
              <a:rPr lang="ko-KR" altLang="en-US" dirty="0"/>
              <a:t>클래식하면서 모던하게 해주세요</a:t>
            </a:r>
            <a:r>
              <a:rPr lang="en-US" altLang="ko-KR" dirty="0"/>
              <a:t>”</a:t>
            </a:r>
          </a:p>
          <a:p>
            <a:endParaRPr lang="en-US" altLang="ko-KR" dirty="0"/>
          </a:p>
          <a:p>
            <a:r>
              <a:rPr lang="ko-KR" altLang="en-US" dirty="0" err="1"/>
              <a:t>를</a:t>
            </a:r>
            <a:r>
              <a:rPr lang="ko-KR" altLang="en-US" dirty="0"/>
              <a:t> 하는 사람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아트와 관련된 결정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9CA5C8F-7A9F-433F-8788-9F32D99EA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216" y="3896686"/>
            <a:ext cx="4874004" cy="274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7226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18063F-FE1D-4D6E-9BC0-5B2DB0DC3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36" y="4559523"/>
            <a:ext cx="8176104" cy="1236440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 latinLnBrk="0"/>
            <a:r>
              <a:rPr lang="ko-KR" altLang="en-US" dirty="0"/>
              <a:t>프로그래머</a:t>
            </a:r>
            <a:endParaRPr lang="ko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5CB74C8-1B79-449C-A138-EDA4B2D7D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7836" y="5795963"/>
            <a:ext cx="8176104" cy="560388"/>
          </a:xfrm>
          <a:noFill/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algn="ctr" latinLnBrk="0"/>
            <a:r>
              <a:rPr lang="ko-KR" altLang="en-US" dirty="0"/>
              <a:t>위에 등장한 인물들의 이름을 모른다면</a:t>
            </a:r>
            <a:r>
              <a:rPr lang="en-US" altLang="ko-KR" dirty="0"/>
              <a:t> </a:t>
            </a:r>
            <a:r>
              <a:rPr lang="ko-KR" altLang="en-US" dirty="0"/>
              <a:t>그게 프로그래머의 입지입니다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DE6B593-A414-438F-904E-87DBB8A102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76"/>
          <a:stretch/>
        </p:blipFill>
        <p:spPr>
          <a:xfrm>
            <a:off x="20" y="1"/>
            <a:ext cx="9143979" cy="423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520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0ED3BF-5A62-4A68-90D9-71824D30E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프로그래머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E964A1-A697-431C-9722-EBC7B59DF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프로그래밍을 하는 사람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너요 너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네 바로 접니다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고통받는 자들</a:t>
            </a:r>
          </a:p>
        </p:txBody>
      </p:sp>
      <p:pic>
        <p:nvPicPr>
          <p:cNvPr id="5" name="그림 4" descr="실내이(가) 표시된 사진&#10;&#10;높은 신뢰도로 생성된 설명">
            <a:extLst>
              <a:ext uri="{FF2B5EF4-FFF2-40B4-BE49-F238E27FC236}">
                <a16:creationId xmlns:a16="http://schemas.microsoft.com/office/drawing/2014/main" id="{4B4DCF8C-5B75-4E04-8F6F-0979A5D82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856" y="2648824"/>
            <a:ext cx="5656976" cy="31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8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156C14-1829-4770-9061-F19C5116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프로그래밍 업무의 분류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B8C1831-49E3-42FD-AAA5-089814DAF7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클라이언트 프로그래밍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서버 프로그래밍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플랫폼 프로그래밍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웹 프로그래밍</a:t>
            </a:r>
          </a:p>
        </p:txBody>
      </p:sp>
    </p:spTree>
    <p:extLst>
      <p:ext uri="{BB962C8B-B14F-4D97-AF65-F5344CB8AC3E}">
        <p14:creationId xmlns:p14="http://schemas.microsoft.com/office/powerpoint/2010/main" val="2318574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20501B-DA6B-48CA-BF1E-4C4716F80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ko-KR" altLang="en-US" dirty="0" err="1"/>
              <a:t>테크니컬</a:t>
            </a:r>
            <a:r>
              <a:rPr lang="ko-KR" altLang="en-US" dirty="0"/>
              <a:t> 디렉터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66EA8E-7B44-498D-B667-D2EBD080E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/>
          <a:p>
            <a:r>
              <a:rPr lang="en-US" altLang="ko-KR" dirty="0"/>
              <a:t>“</a:t>
            </a:r>
            <a:r>
              <a:rPr lang="ko-KR" altLang="en-US" dirty="0"/>
              <a:t>깃 </a:t>
            </a:r>
            <a:r>
              <a:rPr lang="ko-KR" altLang="en-US" dirty="0" err="1"/>
              <a:t>푸시가</a:t>
            </a:r>
            <a:r>
              <a:rPr lang="ko-KR" altLang="en-US" dirty="0"/>
              <a:t> 안대여 </a:t>
            </a:r>
            <a:r>
              <a:rPr lang="ko-KR" altLang="en-US" dirty="0" err="1"/>
              <a:t>ㅠㅠㅠ</a:t>
            </a:r>
            <a:r>
              <a:rPr lang="en-US" altLang="ko-KR" dirty="0"/>
              <a:t>”</a:t>
            </a:r>
          </a:p>
          <a:p>
            <a:r>
              <a:rPr lang="ko-KR" altLang="en-US" dirty="0" err="1"/>
              <a:t>라고</a:t>
            </a:r>
            <a:r>
              <a:rPr lang="ko-KR" altLang="en-US" dirty="0"/>
              <a:t> 누군가 말하면 가서 고쳐주는 역할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깃을 쓸지 </a:t>
            </a:r>
            <a:r>
              <a:rPr lang="en-US" altLang="ko-KR" dirty="0" err="1"/>
              <a:t>svn</a:t>
            </a:r>
            <a:r>
              <a:rPr lang="ko-KR" altLang="en-US" dirty="0"/>
              <a:t>을 </a:t>
            </a:r>
            <a:r>
              <a:rPr lang="ko-KR" altLang="en-US" dirty="0" err="1"/>
              <a:t>쓸지라거나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유니티 버전을 올릴지 </a:t>
            </a:r>
            <a:r>
              <a:rPr lang="ko-KR" altLang="en-US" dirty="0" err="1"/>
              <a:t>말지라거나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그런걸</a:t>
            </a:r>
            <a:r>
              <a:rPr lang="ko-KR" altLang="en-US" dirty="0"/>
              <a:t> 결정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6DE0D3B-6643-4C4D-A27E-66C628235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06" y="120591"/>
            <a:ext cx="3633369" cy="204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7847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4CB72B-692B-47A1-A687-CAEBD43A5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테크니컬</a:t>
            </a:r>
            <a:r>
              <a:rPr lang="ko-KR" altLang="en-US" dirty="0"/>
              <a:t> 아티스트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480085-BBA4-4834-85A5-84BAA4F3D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초☆고급인력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아트</a:t>
            </a:r>
            <a:r>
              <a:rPr lang="en-US" altLang="ko-KR" dirty="0"/>
              <a:t>+</a:t>
            </a:r>
            <a:r>
              <a:rPr lang="ko-KR" altLang="en-US" dirty="0"/>
              <a:t>프로그래밍 하이브리드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EB56AAF-E765-4922-83B2-EEEDACBCB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03" y="3329613"/>
            <a:ext cx="5301842" cy="2982286"/>
          </a:xfrm>
          <a:prstGeom prst="rect">
            <a:avLst/>
          </a:prstGeom>
        </p:spPr>
      </p:pic>
      <p:pic>
        <p:nvPicPr>
          <p:cNvPr id="7" name="그림 6" descr="실내, 무기, 벽이(가) 표시된 사진&#10;&#10;매우 높은 신뢰도로 생성된 설명">
            <a:extLst>
              <a:ext uri="{FF2B5EF4-FFF2-40B4-BE49-F238E27FC236}">
                <a16:creationId xmlns:a16="http://schemas.microsoft.com/office/drawing/2014/main" id="{44E177D8-5504-4F9C-AD48-EB3286359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655" y="3722138"/>
            <a:ext cx="5301842" cy="298228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53BB2654-A73B-4E94-AA6B-F2B75F9946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06" y="120591"/>
            <a:ext cx="3633369" cy="204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36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벽이(가) 표시된 사진&#10;&#10;높은 신뢰도로 생성된 설명">
            <a:extLst>
              <a:ext uri="{FF2B5EF4-FFF2-40B4-BE49-F238E27FC236}">
                <a16:creationId xmlns:a16="http://schemas.microsoft.com/office/drawing/2014/main" id="{FCF1BA64-AD13-49E0-B5F1-91B87669D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23948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3018063F-FE1D-4D6E-9BC0-5B2DB0DC3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36" y="4559523"/>
            <a:ext cx="8176104" cy="1236440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 latinLnBrk="0"/>
            <a:r>
              <a:rPr lang="ko-KR" altLang="en-US" dirty="0" err="1"/>
              <a:t>쩌리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5CB74C8-1B79-449C-A138-EDA4B2D7D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7836" y="5795963"/>
            <a:ext cx="8176104" cy="560388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algn="ctr" latinLnBrk="0"/>
            <a:r>
              <a:rPr lang="ko-KR" altLang="en-US" dirty="0"/>
              <a:t>비하하려는 의도는 없는데 다른 적절한 단어가 </a:t>
            </a:r>
            <a:r>
              <a:rPr lang="ko-KR" altLang="en-US" dirty="0" err="1"/>
              <a:t>안떠오름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666481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003B36-544F-4C48-B1FA-721AAF93F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사운드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E1369A-1C9A-4D07-A383-2816C5533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팀에 </a:t>
            </a:r>
            <a:r>
              <a:rPr lang="en-US" altLang="ko-KR" dirty="0"/>
              <a:t>《</a:t>
            </a:r>
            <a:r>
              <a:rPr lang="ko-KR" altLang="en-US" dirty="0"/>
              <a:t>작곡가</a:t>
            </a:r>
            <a:r>
              <a:rPr lang="en-US" altLang="ko-KR" dirty="0"/>
              <a:t>》</a:t>
            </a:r>
            <a:r>
              <a:rPr lang="ko-KR" altLang="en-US" dirty="0"/>
              <a:t>라는 </a:t>
            </a:r>
            <a:r>
              <a:rPr lang="ko-KR" altLang="en-US" dirty="0" err="1"/>
              <a:t>직군이</a:t>
            </a:r>
            <a:r>
              <a:rPr lang="ko-KR" altLang="en-US" dirty="0"/>
              <a:t> 있는 경우는 잘 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외주가 많음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마비노기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복싱스타</a:t>
            </a:r>
          </a:p>
        </p:txBody>
      </p:sp>
    </p:spTree>
    <p:extLst>
      <p:ext uri="{BB962C8B-B14F-4D97-AF65-F5344CB8AC3E}">
        <p14:creationId xmlns:p14="http://schemas.microsoft.com/office/powerpoint/2010/main" val="37968631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8E788D-7D7D-4419-9FC0-2C53AF22B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프로듀서 </a:t>
            </a:r>
            <a:r>
              <a:rPr lang="en-US" altLang="ko-KR" dirty="0"/>
              <a:t>/ </a:t>
            </a:r>
            <a:r>
              <a:rPr lang="ko-KR" altLang="en-US" dirty="0"/>
              <a:t>프로젝트 </a:t>
            </a:r>
            <a:r>
              <a:rPr lang="ko-KR" altLang="en-US" dirty="0" err="1"/>
              <a:t>매니져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771280D-1316-4897-B613-1679BB43A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엄밀히 말하면 다른 직군인데 구분이 애매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일정을 관리하거나 목표를 제시해주거나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외부 업체와 연락을 </a:t>
            </a:r>
            <a:r>
              <a:rPr lang="ko-KR" altLang="en-US" dirty="0" err="1"/>
              <a:t>해준다거나</a:t>
            </a:r>
            <a:endParaRPr lang="ko-KR" altLang="en-US" dirty="0"/>
          </a:p>
        </p:txBody>
      </p:sp>
      <p:pic>
        <p:nvPicPr>
          <p:cNvPr id="1026" name="Picture 2" descr="íì¼ì°ì¹Pì ëí ì´ë¯¸ì§ ê²ìê²°ê³¼">
            <a:extLst>
              <a:ext uri="{FF2B5EF4-FFF2-40B4-BE49-F238E27FC236}">
                <a16:creationId xmlns:a16="http://schemas.microsoft.com/office/drawing/2014/main" id="{614F71EE-127B-44CF-B3BB-35CB07ADA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217" y="4401083"/>
            <a:ext cx="4023091" cy="226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5870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2B91D8-6E24-436C-8E5B-535ECC183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QA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DF8859-EF2D-42F7-A643-D214D6CC8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프로그래머의 주적</a:t>
            </a:r>
            <a:r>
              <a:rPr lang="en-US" altLang="ko-KR" dirty="0"/>
              <a:t>2</a:t>
            </a:r>
          </a:p>
          <a:p>
            <a:endParaRPr lang="en-US" altLang="ko-KR" dirty="0"/>
          </a:p>
          <a:p>
            <a:r>
              <a:rPr lang="ko-KR" altLang="en-US" dirty="0"/>
              <a:t>동시에 프로그래머에게 가장 소중한 존재</a:t>
            </a:r>
          </a:p>
        </p:txBody>
      </p:sp>
      <p:pic>
        <p:nvPicPr>
          <p:cNvPr id="5" name="그림 4" descr="녹색, 실내, 잔디이(가) 표시된 사진&#10;&#10;높은 신뢰도로 생성된 설명">
            <a:extLst>
              <a:ext uri="{FF2B5EF4-FFF2-40B4-BE49-F238E27FC236}">
                <a16:creationId xmlns:a16="http://schemas.microsoft.com/office/drawing/2014/main" id="{63C6BDB7-8F1A-4A76-9A42-327B76E57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627" y="3429000"/>
            <a:ext cx="5660703" cy="318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5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9F8445-282B-4878-80CA-A467C4F1D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운영자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889F2F-2823-45EE-B68A-0D5466838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CS </a:t>
            </a:r>
            <a:r>
              <a:rPr lang="ko-KR" altLang="en-US" dirty="0"/>
              <a:t>담당자</a:t>
            </a:r>
            <a:r>
              <a:rPr lang="en-US" altLang="ko-KR" dirty="0"/>
              <a:t>, </a:t>
            </a:r>
            <a:r>
              <a:rPr lang="ko-KR" altLang="en-US" dirty="0"/>
              <a:t>커뮤니티 </a:t>
            </a:r>
            <a:r>
              <a:rPr lang="ko-KR" altLang="en-US" dirty="0" err="1"/>
              <a:t>매니져</a:t>
            </a:r>
            <a:r>
              <a:rPr lang="ko-KR" altLang="en-US" dirty="0"/>
              <a:t> 등 다양한 이름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유저와 개발팀 사이의 창구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욕을 </a:t>
            </a:r>
            <a:r>
              <a:rPr lang="ko-KR" altLang="en-US" dirty="0" err="1"/>
              <a:t>탱킹한다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54245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DB4974-4EEE-47FB-90ED-F2F39A62D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C5C34A5-C2B4-4CF6-98A9-2C1C76F41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시나리오 라이터</a:t>
            </a:r>
            <a:endParaRPr lang="en-US" altLang="ko-KR" dirty="0"/>
          </a:p>
          <a:p>
            <a:pPr lvl="1"/>
            <a:r>
              <a:rPr lang="en-US" altLang="ko-KR" sz="1600" dirty="0"/>
              <a:t>[NDC 18] "</a:t>
            </a:r>
            <a:r>
              <a:rPr lang="ko-KR" altLang="en-US" sz="1600" dirty="0"/>
              <a:t>게임 시나리오는 소설이 아니다</a:t>
            </a:r>
            <a:r>
              <a:rPr lang="en-US" altLang="ko-KR" sz="1600" dirty="0"/>
              <a:t>" </a:t>
            </a:r>
            <a:r>
              <a:rPr lang="ko-KR" altLang="en-US" sz="1600" dirty="0"/>
              <a:t>시나리오 기획자로서 살아남기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사업 </a:t>
            </a:r>
            <a:r>
              <a:rPr lang="en-US" altLang="ko-KR" dirty="0"/>
              <a:t>/ </a:t>
            </a:r>
            <a:r>
              <a:rPr lang="ko-KR" altLang="en-US" dirty="0"/>
              <a:t>마케팅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등등</a:t>
            </a:r>
          </a:p>
        </p:txBody>
      </p:sp>
    </p:spTree>
    <p:extLst>
      <p:ext uri="{BB962C8B-B14F-4D97-AF65-F5344CB8AC3E}">
        <p14:creationId xmlns:p14="http://schemas.microsoft.com/office/powerpoint/2010/main" val="42833567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AF08B7-C0CC-4926-8470-D46A40FEA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00C12C-3E57-4C98-8981-E7B8F27968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>
                <a:hlinkClick r:id="rId2"/>
              </a:rPr>
              <a:t>https://upnl.org/2054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9599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814</Words>
  <Application>Microsoft Office PowerPoint</Application>
  <PresentationFormat>화면 슬라이드 쇼(4:3)</PresentationFormat>
  <Paragraphs>369</Paragraphs>
  <Slides>46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53" baseType="lpstr">
      <vt:lpstr>맑은 고딕</vt:lpstr>
      <vt:lpstr>휴먼엑스포</vt:lpstr>
      <vt:lpstr>Arial</vt:lpstr>
      <vt:lpstr>Calibri</vt:lpstr>
      <vt:lpstr>Calibri Light</vt:lpstr>
      <vt:lpstr>Wingdings</vt:lpstr>
      <vt:lpstr>Office 테마</vt:lpstr>
      <vt:lpstr>이글 점프로 알아보는  게임개발자 이모저모</vt:lpstr>
      <vt:lpstr>취지</vt:lpstr>
      <vt:lpstr>이글 점프란?</vt:lpstr>
      <vt:lpstr>일반적인 분류</vt:lpstr>
      <vt:lpstr>게임 디자이너</vt:lpstr>
      <vt:lpstr>게임 디자이너</vt:lpstr>
      <vt:lpstr>게임 디자이너</vt:lpstr>
      <vt:lpstr>기획업무의 분류</vt:lpstr>
      <vt:lpstr>컨셉 기획</vt:lpstr>
      <vt:lpstr>시스템 기획</vt:lpstr>
      <vt:lpstr>시스템 기획</vt:lpstr>
      <vt:lpstr>컨텐츠 기획</vt:lpstr>
      <vt:lpstr>밸런스 기획</vt:lpstr>
      <vt:lpstr>게임 디자이너</vt:lpstr>
      <vt:lpstr>게임 디자이너의 자질</vt:lpstr>
      <vt:lpstr>게임 디자이너의 자질</vt:lpstr>
      <vt:lpstr>게임 디자이너의 자질</vt:lpstr>
      <vt:lpstr>디렉터</vt:lpstr>
      <vt:lpstr>그래픽 디자이너</vt:lpstr>
      <vt:lpstr>그래픽 디자이너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그래픽 디자인 업무의 분류</vt:lpstr>
      <vt:lpstr>게임은 예술이다</vt:lpstr>
      <vt:lpstr>그래픽 디자이너</vt:lpstr>
      <vt:lpstr>그래픽 디자이너의 자질</vt:lpstr>
      <vt:lpstr>아트 디렉터</vt:lpstr>
      <vt:lpstr>프로그래머</vt:lpstr>
      <vt:lpstr>프로그래머</vt:lpstr>
      <vt:lpstr>게임 프로그래밍 업무의 분류</vt:lpstr>
      <vt:lpstr>테크니컬 디렉터</vt:lpstr>
      <vt:lpstr>테크니컬 아티스트</vt:lpstr>
      <vt:lpstr>쩌리</vt:lpstr>
      <vt:lpstr>사운드</vt:lpstr>
      <vt:lpstr>프로듀서 / 프로젝트 매니져</vt:lpstr>
      <vt:lpstr>QA</vt:lpstr>
      <vt:lpstr>운영자</vt:lpstr>
      <vt:lpstr>기타</vt:lpstr>
      <vt:lpstr>결론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이글 점프로 알아보는  게임개발자 이모저모</dc:title>
  <dc:creator>Wheerae Rho</dc:creator>
  <cp:lastModifiedBy>wrrho</cp:lastModifiedBy>
  <cp:revision>23</cp:revision>
  <dcterms:created xsi:type="dcterms:W3CDTF">2018-08-18T02:37:05Z</dcterms:created>
  <dcterms:modified xsi:type="dcterms:W3CDTF">2018-08-18T08:07:59Z</dcterms:modified>
</cp:coreProperties>
</file>