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0" r:id="rId4"/>
    <p:sldId id="259" r:id="rId5"/>
    <p:sldId id="258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6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422C16"/>
    <a:srgbClr val="0C788E"/>
    <a:srgbClr val="006666"/>
    <a:srgbClr val="0099CC"/>
    <a:srgbClr val="660066"/>
    <a:srgbClr val="003366"/>
    <a:srgbClr val="CC0000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6618" autoAdjust="0"/>
    <p:restoredTop sz="94652" autoAdjust="0"/>
  </p:normalViewPr>
  <p:slideViewPr>
    <p:cSldViewPr>
      <p:cViewPr varScale="1">
        <p:scale>
          <a:sx n="81" d="100"/>
          <a:sy n="81" d="100"/>
        </p:scale>
        <p:origin x="160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17805D-A9B5-45D3-993D-6E622625B9DF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1381516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D0DA4-C453-43B2-9A4D-D86764DDE3D8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1280846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0C00D-D73B-4B1A-BDD5-C8769A441CBD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2240528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C3D0F-E3D8-4274-ACB3-4E9F778011CD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617187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1AC3A8-F6E9-4AF8-8D33-B35ACC00D716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2106469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26D53-5224-48BD-B0BA-388BD2F06B68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906477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C6F8D6-B16A-42A8-8A2D-08F89C3DFE91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2821762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E48130-13DE-46E3-923B-852BAC2797C0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2033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D397A-F928-4265-8D4F-819761EF4445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1872870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EF5937-3066-4D1F-B0A1-B01802743B1E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2169888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519C19-2C30-4FE7-B913-33DBB7E7496D}" type="slidenum">
              <a:rPr lang="es-ES" altLang="ko-KR"/>
              <a:pPr/>
              <a:t>‹#›</a:t>
            </a:fld>
            <a:endParaRPr lang="es-ES" altLang="ko-KR"/>
          </a:p>
        </p:txBody>
      </p:sp>
    </p:spTree>
    <p:extLst>
      <p:ext uri="{BB962C8B-B14F-4D97-AF65-F5344CB8AC3E}">
        <p14:creationId xmlns:p14="http://schemas.microsoft.com/office/powerpoint/2010/main" val="4275242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ko-K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ko-KR" smtClean="0"/>
              <a:t>Haga clic para modificar el estilo de texto del patrón</a:t>
            </a:r>
          </a:p>
          <a:p>
            <a:pPr lvl="1"/>
            <a:r>
              <a:rPr lang="es-ES" altLang="ko-KR" smtClean="0"/>
              <a:t>Segundo nivel</a:t>
            </a:r>
          </a:p>
          <a:p>
            <a:pPr lvl="2"/>
            <a:r>
              <a:rPr lang="es-ES" altLang="ko-KR" smtClean="0"/>
              <a:t>Tercer nivel</a:t>
            </a:r>
          </a:p>
          <a:p>
            <a:pPr lvl="3"/>
            <a:r>
              <a:rPr lang="es-ES" altLang="ko-KR" smtClean="0"/>
              <a:t>Cuarto nivel</a:t>
            </a:r>
          </a:p>
          <a:p>
            <a:pPr lvl="4"/>
            <a:r>
              <a:rPr lang="es-ES" altLang="ko-K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굴림" panose="020B0600000101010101" pitchFamily="50" charset="-127"/>
              </a:defRPr>
            </a:lvl1pPr>
          </a:lstStyle>
          <a:p>
            <a:endParaRPr lang="es-E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굴림" panose="020B0600000101010101" pitchFamily="50" charset="-127"/>
              </a:defRPr>
            </a:lvl1pPr>
          </a:lstStyle>
          <a:p>
            <a:endParaRPr lang="es-E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굴림" panose="020B0600000101010101" pitchFamily="50" charset="-127"/>
              </a:defRPr>
            </a:lvl1pPr>
          </a:lstStyle>
          <a:p>
            <a:fld id="{22C46B14-52ED-4AA4-BB32-AFB71B7E09A6}" type="slidenum">
              <a:rPr lang="es-ES" altLang="ko-KR"/>
              <a:pPr/>
              <a:t>‹#›</a:t>
            </a:fld>
            <a:endParaRPr lang="es-E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revreserver.ko.gl:2014/~lastone817/docs/simpleRTS/index.html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3117281" y="2780928"/>
            <a:ext cx="6012160" cy="647700"/>
          </a:xfrm>
        </p:spPr>
        <p:txBody>
          <a:bodyPr anchor="ctr"/>
          <a:lstStyle/>
          <a:p>
            <a:pPr algn="l"/>
            <a:r>
              <a:rPr lang="es-ES" altLang="ko-KR" sz="4400" b="1" dirty="0" smtClean="0">
                <a:solidFill>
                  <a:schemeClr val="bg1"/>
                </a:solidFill>
                <a:ea typeface="굴림" panose="020B0600000101010101" pitchFamily="50" charset="-127"/>
              </a:rPr>
              <a:t>Doxygen</a:t>
            </a:r>
            <a:r>
              <a:rPr lang="ko-KR" altLang="en-US" sz="4400" b="1" dirty="0" err="1" smtClean="0">
                <a:solidFill>
                  <a:schemeClr val="bg1"/>
                </a:solidFill>
                <a:ea typeface="굴림" panose="020B0600000101010101" pitchFamily="50" charset="-127"/>
              </a:rPr>
              <a:t>으로</a:t>
            </a:r>
            <a:r>
              <a:rPr lang="ko-KR" altLang="en-US" sz="4400" b="1" dirty="0" smtClean="0">
                <a:solidFill>
                  <a:schemeClr val="bg1"/>
                </a:solidFill>
                <a:ea typeface="굴림" panose="020B0600000101010101" pitchFamily="50" charset="-127"/>
              </a:rPr>
              <a:t> </a:t>
            </a:r>
            <a:r>
              <a:rPr lang="ko-KR" altLang="en-US" sz="4400" b="1" dirty="0" smtClean="0">
                <a:solidFill>
                  <a:schemeClr val="bg1"/>
                </a:solidFill>
                <a:ea typeface="굴림" panose="020B0600000101010101" pitchFamily="50" charset="-127"/>
              </a:rPr>
              <a:t>코드보기</a:t>
            </a:r>
            <a:endParaRPr lang="es-ES" altLang="ko-KR" sz="4400" b="1" dirty="0">
              <a:solidFill>
                <a:schemeClr val="bg1"/>
              </a:solidFill>
              <a:ea typeface="굴림" panose="020B0600000101010101" pitchFamily="50" charset="-127"/>
            </a:endParaRPr>
          </a:p>
        </p:txBody>
      </p:sp>
      <p:sp>
        <p:nvSpPr>
          <p:cNvPr id="2209" name="Rectangle 161"/>
          <p:cNvSpPr>
            <a:spLocks noChangeArrowheads="1"/>
          </p:cNvSpPr>
          <p:nvPr/>
        </p:nvSpPr>
        <p:spPr bwMode="auto">
          <a:xfrm>
            <a:off x="3852863" y="4076700"/>
            <a:ext cx="403225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r>
              <a:rPr lang="ko-KR" altLang="en-US" sz="2800" b="1" strike="dblStrike" dirty="0" smtClean="0">
                <a:solidFill>
                  <a:schemeClr val="bg1"/>
                </a:solidFill>
              </a:rPr>
              <a:t>신동진</a:t>
            </a:r>
            <a:r>
              <a:rPr lang="ko-KR" altLang="en-US" sz="2800" b="1" dirty="0" smtClean="0">
                <a:solidFill>
                  <a:schemeClr val="bg1"/>
                </a:solidFill>
              </a:rPr>
              <a:t> 신수호</a:t>
            </a:r>
            <a:endParaRPr lang="es-ES" altLang="ko-KR" sz="2800" b="1" dirty="0">
              <a:solidFill>
                <a:schemeClr val="bg1"/>
              </a:solidFill>
              <a:ea typeface="굴림" panose="020B0600000101010101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프로젝트 발주</a:t>
            </a:r>
            <a:endParaRPr lang="ko-KR" altLang="ko-KR" dirty="0">
              <a:solidFill>
                <a:schemeClr val="bg1"/>
              </a:solidFill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051720" y="1412776"/>
            <a:ext cx="1531188" cy="3322732"/>
            <a:chOff x="2051720" y="1412776"/>
            <a:chExt cx="1531188" cy="3322732"/>
          </a:xfrm>
        </p:grpSpPr>
        <p:grpSp>
          <p:nvGrpSpPr>
            <p:cNvPr id="12" name="그룹 11"/>
            <p:cNvGrpSpPr/>
            <p:nvPr/>
          </p:nvGrpSpPr>
          <p:grpSpPr>
            <a:xfrm>
              <a:off x="2066688" y="1412776"/>
              <a:ext cx="1512168" cy="2772308"/>
              <a:chOff x="2339752" y="2204864"/>
              <a:chExt cx="1512168" cy="277230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339752" y="2204864"/>
                <a:ext cx="1368152" cy="2772308"/>
                <a:chOff x="2519772" y="1952836"/>
                <a:chExt cx="1368152" cy="2772308"/>
              </a:xfrm>
            </p:grpSpPr>
            <p:sp>
              <p:nvSpPr>
                <p:cNvPr id="3" name="순서도: 대체 처리 2"/>
                <p:cNvSpPr/>
                <p:nvPr/>
              </p:nvSpPr>
              <p:spPr bwMode="auto">
                <a:xfrm>
                  <a:off x="2519772" y="2780928"/>
                  <a:ext cx="1368152" cy="1944216"/>
                </a:xfrm>
                <a:prstGeom prst="flowChartAlternateProcess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" name="순서도: 연결자 1"/>
                <p:cNvSpPr/>
                <p:nvPr/>
              </p:nvSpPr>
              <p:spPr bwMode="auto">
                <a:xfrm>
                  <a:off x="2699792" y="1952836"/>
                  <a:ext cx="1008112" cy="1008112"/>
                </a:xfrm>
                <a:prstGeom prst="flowChartConnector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순서도: 연결자 8"/>
                <p:cNvSpPr/>
                <p:nvPr/>
              </p:nvSpPr>
              <p:spPr bwMode="auto">
                <a:xfrm>
                  <a:off x="3383867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순서도: 연결자 9"/>
                <p:cNvSpPr/>
                <p:nvPr/>
              </p:nvSpPr>
              <p:spPr bwMode="auto">
                <a:xfrm>
                  <a:off x="2968325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411760" y="3214048"/>
                <a:ext cx="14401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ㅇㅇㅇ</a:t>
                </a:r>
                <a:endParaRPr lang="en-US" altLang="ko-KR" sz="2800" b="1" dirty="0" smtClean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  <a:p>
                <a:r>
                  <a:rPr lang="en-US" altLang="ko-KR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NoYeah</a:t>
                </a:r>
                <a:endParaRPr lang="ko-KR" altLang="en-US" sz="2800" b="1" dirty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051720" y="4366176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 smtClean="0">
                  <a:solidFill>
                    <a:schemeClr val="bg1"/>
                  </a:solidFill>
                </a:rPr>
                <a:t>1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468063" y="1124744"/>
            <a:ext cx="2128273" cy="3710172"/>
            <a:chOff x="5468063" y="1124744"/>
            <a:chExt cx="2128273" cy="3710172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8063" y="1124744"/>
              <a:ext cx="2128273" cy="31584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5766605" y="4465584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>
                  <a:solidFill>
                    <a:schemeClr val="bg1"/>
                  </a:solidFill>
                </a:rPr>
                <a:t>2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4693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51720" y="1412776"/>
            <a:ext cx="1531188" cy="3322732"/>
            <a:chOff x="2051720" y="1412776"/>
            <a:chExt cx="1531188" cy="3322732"/>
          </a:xfrm>
        </p:grpSpPr>
        <p:grpSp>
          <p:nvGrpSpPr>
            <p:cNvPr id="12" name="그룹 11"/>
            <p:cNvGrpSpPr/>
            <p:nvPr/>
          </p:nvGrpSpPr>
          <p:grpSpPr>
            <a:xfrm>
              <a:off x="2066688" y="1412776"/>
              <a:ext cx="1512168" cy="2772308"/>
              <a:chOff x="2339752" y="2204864"/>
              <a:chExt cx="1512168" cy="277230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339752" y="2204864"/>
                <a:ext cx="1368152" cy="2772308"/>
                <a:chOff x="2519772" y="1952836"/>
                <a:chExt cx="1368152" cy="2772308"/>
              </a:xfrm>
            </p:grpSpPr>
            <p:sp>
              <p:nvSpPr>
                <p:cNvPr id="3" name="순서도: 대체 처리 2"/>
                <p:cNvSpPr/>
                <p:nvPr/>
              </p:nvSpPr>
              <p:spPr bwMode="auto">
                <a:xfrm>
                  <a:off x="2519772" y="2780928"/>
                  <a:ext cx="1368152" cy="1944216"/>
                </a:xfrm>
                <a:prstGeom prst="flowChartAlternateProcess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" name="순서도: 연결자 1"/>
                <p:cNvSpPr/>
                <p:nvPr/>
              </p:nvSpPr>
              <p:spPr bwMode="auto">
                <a:xfrm>
                  <a:off x="2699792" y="1952836"/>
                  <a:ext cx="1008112" cy="1008112"/>
                </a:xfrm>
                <a:prstGeom prst="flowChartConnector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순서도: 연결자 8"/>
                <p:cNvSpPr/>
                <p:nvPr/>
              </p:nvSpPr>
              <p:spPr bwMode="auto">
                <a:xfrm>
                  <a:off x="3383867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순서도: 연결자 9"/>
                <p:cNvSpPr/>
                <p:nvPr/>
              </p:nvSpPr>
              <p:spPr bwMode="auto">
                <a:xfrm>
                  <a:off x="2968325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411760" y="3214048"/>
                <a:ext cx="14401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ㅇㅇㅇ</a:t>
                </a:r>
                <a:endParaRPr lang="en-US" altLang="ko-KR" sz="2800" b="1" dirty="0" smtClean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  <a:p>
                <a:r>
                  <a:rPr lang="en-US" altLang="ko-KR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NoYeah</a:t>
                </a:r>
                <a:endParaRPr lang="ko-KR" altLang="en-US" sz="2800" b="1" dirty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051720" y="4366176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 smtClean="0">
                  <a:solidFill>
                    <a:schemeClr val="bg1"/>
                  </a:solidFill>
                </a:rPr>
                <a:t>1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468063" y="1124744"/>
            <a:ext cx="2128273" cy="3710172"/>
            <a:chOff x="5468063" y="1124744"/>
            <a:chExt cx="2128273" cy="3710172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8063" y="1124744"/>
              <a:ext cx="2128273" cy="31584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5766605" y="4465584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>
                  <a:solidFill>
                    <a:schemeClr val="bg1"/>
                  </a:solidFill>
                </a:rPr>
                <a:t>2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직사각형 12"/>
          <p:cNvSpPr/>
          <p:nvPr/>
        </p:nvSpPr>
        <p:spPr bwMode="auto">
          <a:xfrm>
            <a:off x="2310216" y="3465004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A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 smtClean="0"/>
              <a:t> b;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A();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~A();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911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2066688" y="1412776"/>
            <a:ext cx="1512168" cy="2772308"/>
            <a:chOff x="2339752" y="2204864"/>
            <a:chExt cx="1512168" cy="2772308"/>
          </a:xfrm>
        </p:grpSpPr>
        <p:grpSp>
          <p:nvGrpSpPr>
            <p:cNvPr id="7" name="그룹 6"/>
            <p:cNvGrpSpPr/>
            <p:nvPr/>
          </p:nvGrpSpPr>
          <p:grpSpPr>
            <a:xfrm>
              <a:off x="2339752" y="2204864"/>
              <a:ext cx="1368152" cy="2772308"/>
              <a:chOff x="2519772" y="1952836"/>
              <a:chExt cx="1368152" cy="2772308"/>
            </a:xfrm>
          </p:grpSpPr>
          <p:sp>
            <p:nvSpPr>
              <p:cNvPr id="3" name="순서도: 대체 처리 2"/>
              <p:cNvSpPr/>
              <p:nvPr/>
            </p:nvSpPr>
            <p:spPr bwMode="auto">
              <a:xfrm>
                <a:off x="2519772" y="2780928"/>
                <a:ext cx="1368152" cy="1944216"/>
              </a:xfrm>
              <a:prstGeom prst="flowChartAlternateProcess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" name="순서도: 연결자 1"/>
              <p:cNvSpPr/>
              <p:nvPr/>
            </p:nvSpPr>
            <p:spPr bwMode="auto">
              <a:xfrm>
                <a:off x="2699792" y="1952836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" name="순서도: 연결자 8"/>
              <p:cNvSpPr/>
              <p:nvPr/>
            </p:nvSpPr>
            <p:spPr bwMode="auto">
              <a:xfrm>
                <a:off x="3383867" y="2240868"/>
                <a:ext cx="302073" cy="216024"/>
              </a:xfrm>
              <a:prstGeom prst="flowChartConnector">
                <a:avLst/>
              </a:prstGeom>
              <a:noFill/>
              <a:ln w="222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" name="순서도: 연결자 9"/>
              <p:cNvSpPr/>
              <p:nvPr/>
            </p:nvSpPr>
            <p:spPr bwMode="auto">
              <a:xfrm>
                <a:off x="2968325" y="2240868"/>
                <a:ext cx="302073" cy="216024"/>
              </a:xfrm>
              <a:prstGeom prst="flowChartConnector">
                <a:avLst/>
              </a:prstGeom>
              <a:noFill/>
              <a:ln w="222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2411760" y="3214048"/>
              <a:ext cx="1440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err="1" smtClean="0">
                  <a:latin typeface="HY강B" panose="02030600000101010101" pitchFamily="18" charset="-127"/>
                  <a:ea typeface="HY강B" panose="02030600000101010101" pitchFamily="18" charset="-127"/>
                </a:rPr>
                <a:t>ㅇㅇㅇ</a:t>
              </a:r>
              <a:endParaRPr lang="ko-KR" altLang="en-US" sz="2800" b="1" dirty="0">
                <a:latin typeface="HY강B" panose="02030600000101010101" pitchFamily="18" charset="-127"/>
                <a:ea typeface="HY강B" panose="02030600000101010101" pitchFamily="18" charset="-127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063" y="1124744"/>
            <a:ext cx="2128273" cy="31584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051720" y="4366176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프로그래머 </a:t>
            </a:r>
            <a:r>
              <a:rPr lang="en-US" altLang="ko-KR" dirty="0" smtClean="0">
                <a:solidFill>
                  <a:schemeClr val="bg1"/>
                </a:solidFill>
              </a:rPr>
              <a:t>1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766605" y="4465584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프로그래머 </a:t>
            </a:r>
            <a:r>
              <a:rPr lang="en-US" altLang="ko-KR" dirty="0">
                <a:solidFill>
                  <a:schemeClr val="bg1"/>
                </a:solidFill>
              </a:rPr>
              <a:t>2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2310216" y="3465004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A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 smtClean="0"/>
              <a:t> b;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A();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~A();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6573201" y="2201552"/>
            <a:ext cx="672062" cy="646448"/>
            <a:chOff x="6573201" y="2201552"/>
            <a:chExt cx="672062" cy="646448"/>
          </a:xfrm>
        </p:grpSpPr>
        <p:sp>
          <p:nvSpPr>
            <p:cNvPr id="26" name="자유형 25"/>
            <p:cNvSpPr/>
            <p:nvPr/>
          </p:nvSpPr>
          <p:spPr bwMode="auto">
            <a:xfrm>
              <a:off x="6804248" y="2559968"/>
              <a:ext cx="336119" cy="288032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자유형 27"/>
            <p:cNvSpPr/>
            <p:nvPr/>
          </p:nvSpPr>
          <p:spPr bwMode="auto">
            <a:xfrm rot="3008526" flipH="1">
              <a:off x="6547985" y="2365780"/>
              <a:ext cx="368424" cy="317992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자유형 28"/>
            <p:cNvSpPr/>
            <p:nvPr/>
          </p:nvSpPr>
          <p:spPr bwMode="auto">
            <a:xfrm rot="10800000" flipH="1">
              <a:off x="6804248" y="2201552"/>
              <a:ext cx="441015" cy="255135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2138696" y="2421960"/>
            <a:ext cx="1440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ㅇㅇㅇ</a:t>
            </a:r>
            <a:endParaRPr lang="en-US" altLang="ko-KR" sz="2800" b="1" dirty="0" smtClean="0">
              <a:latin typeface="HY강B" panose="02030600000101010101" pitchFamily="18" charset="-127"/>
              <a:ea typeface="HY강B" panose="02030600000101010101" pitchFamily="18" charset="-127"/>
            </a:endParaRPr>
          </a:p>
          <a:p>
            <a:r>
              <a:rPr lang="en-US" altLang="ko-KR" sz="2800" b="1" dirty="0" err="1" smtClean="0">
                <a:latin typeface="HY강B" panose="02030600000101010101" pitchFamily="18" charset="-127"/>
                <a:ea typeface="HY강B" panose="02030600000101010101" pitchFamily="18" charset="-127"/>
              </a:rPr>
              <a:t>NoYeah</a:t>
            </a:r>
            <a:endParaRPr lang="ko-KR" altLang="en-US" sz="2800" b="1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p:sp>
        <p:nvSpPr>
          <p:cNvPr id="41" name="제목 4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7822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15000" decel="15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29375 1.48148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606" y="1600200"/>
            <a:ext cx="4592963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53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51720" y="1412776"/>
            <a:ext cx="1531188" cy="3322732"/>
            <a:chOff x="2051720" y="1412776"/>
            <a:chExt cx="1531188" cy="3322732"/>
          </a:xfrm>
        </p:grpSpPr>
        <p:grpSp>
          <p:nvGrpSpPr>
            <p:cNvPr id="12" name="그룹 11"/>
            <p:cNvGrpSpPr/>
            <p:nvPr/>
          </p:nvGrpSpPr>
          <p:grpSpPr>
            <a:xfrm>
              <a:off x="2066688" y="1412776"/>
              <a:ext cx="1512168" cy="2772308"/>
              <a:chOff x="2339752" y="2204864"/>
              <a:chExt cx="1512168" cy="277230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339752" y="2204864"/>
                <a:ext cx="1368152" cy="2772308"/>
                <a:chOff x="2519772" y="1952836"/>
                <a:chExt cx="1368152" cy="2772308"/>
              </a:xfrm>
            </p:grpSpPr>
            <p:sp>
              <p:nvSpPr>
                <p:cNvPr id="3" name="순서도: 대체 처리 2"/>
                <p:cNvSpPr/>
                <p:nvPr/>
              </p:nvSpPr>
              <p:spPr bwMode="auto">
                <a:xfrm>
                  <a:off x="2519772" y="2780928"/>
                  <a:ext cx="1368152" cy="1944216"/>
                </a:xfrm>
                <a:prstGeom prst="flowChartAlternateProcess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" name="순서도: 연결자 1"/>
                <p:cNvSpPr/>
                <p:nvPr/>
              </p:nvSpPr>
              <p:spPr bwMode="auto">
                <a:xfrm>
                  <a:off x="2699792" y="1952836"/>
                  <a:ext cx="1008112" cy="1008112"/>
                </a:xfrm>
                <a:prstGeom prst="flowChartConnector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순서도: 연결자 8"/>
                <p:cNvSpPr/>
                <p:nvPr/>
              </p:nvSpPr>
              <p:spPr bwMode="auto">
                <a:xfrm>
                  <a:off x="3383867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순서도: 연결자 9"/>
                <p:cNvSpPr/>
                <p:nvPr/>
              </p:nvSpPr>
              <p:spPr bwMode="auto">
                <a:xfrm>
                  <a:off x="2968325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411760" y="3214048"/>
                <a:ext cx="14401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ㅇㅇㅇ</a:t>
                </a:r>
                <a:endParaRPr lang="en-US" altLang="ko-KR" sz="2800" b="1" dirty="0" smtClean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  <a:p>
                <a:r>
                  <a:rPr lang="en-US" altLang="ko-KR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NoYeah</a:t>
                </a:r>
                <a:endParaRPr lang="ko-KR" altLang="en-US" sz="2800" b="1" dirty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051720" y="4366176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 smtClean="0">
                  <a:solidFill>
                    <a:schemeClr val="bg1"/>
                  </a:solidFill>
                </a:rPr>
                <a:t>1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468063" y="1124744"/>
            <a:ext cx="2128273" cy="3710172"/>
            <a:chOff x="5468063" y="1124744"/>
            <a:chExt cx="2128273" cy="3710172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8063" y="1124744"/>
              <a:ext cx="2128273" cy="31584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5766605" y="4465584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>
                  <a:solidFill>
                    <a:schemeClr val="bg1"/>
                  </a:solidFill>
                </a:rPr>
                <a:t>2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직사각형 12"/>
          <p:cNvSpPr/>
          <p:nvPr/>
        </p:nvSpPr>
        <p:spPr bwMode="auto">
          <a:xfrm>
            <a:off x="2310216" y="3465004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Mob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Mob();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~Mob();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2873334" y="1286762"/>
            <a:ext cx="360040" cy="360040"/>
            <a:chOff x="3821381" y="1556792"/>
            <a:chExt cx="360040" cy="360040"/>
          </a:xfrm>
        </p:grpSpPr>
        <p:sp>
          <p:nvSpPr>
            <p:cNvPr id="6" name="순서도: 연결자 5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직선 연결선 33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5" name="직선 연결선 34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6" name="직선 연결선 35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7" name="직선 연결선 36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38" name="제목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395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51720" y="1412776"/>
            <a:ext cx="1531188" cy="3322732"/>
            <a:chOff x="2051720" y="1412776"/>
            <a:chExt cx="1531188" cy="3322732"/>
          </a:xfrm>
        </p:grpSpPr>
        <p:grpSp>
          <p:nvGrpSpPr>
            <p:cNvPr id="12" name="그룹 11"/>
            <p:cNvGrpSpPr/>
            <p:nvPr/>
          </p:nvGrpSpPr>
          <p:grpSpPr>
            <a:xfrm>
              <a:off x="2066688" y="1412776"/>
              <a:ext cx="1512168" cy="2772308"/>
              <a:chOff x="2339752" y="2204864"/>
              <a:chExt cx="1512168" cy="277230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339752" y="2204864"/>
                <a:ext cx="1368152" cy="2772308"/>
                <a:chOff x="2519772" y="1952836"/>
                <a:chExt cx="1368152" cy="2772308"/>
              </a:xfrm>
            </p:grpSpPr>
            <p:sp>
              <p:nvSpPr>
                <p:cNvPr id="3" name="순서도: 대체 처리 2"/>
                <p:cNvSpPr/>
                <p:nvPr/>
              </p:nvSpPr>
              <p:spPr bwMode="auto">
                <a:xfrm>
                  <a:off x="2519772" y="2780928"/>
                  <a:ext cx="1368152" cy="1944216"/>
                </a:xfrm>
                <a:prstGeom prst="flowChartAlternateProcess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" name="순서도: 연결자 1"/>
                <p:cNvSpPr/>
                <p:nvPr/>
              </p:nvSpPr>
              <p:spPr bwMode="auto">
                <a:xfrm>
                  <a:off x="2699792" y="1952836"/>
                  <a:ext cx="1008112" cy="1008112"/>
                </a:xfrm>
                <a:prstGeom prst="flowChartConnector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순서도: 연결자 8"/>
                <p:cNvSpPr/>
                <p:nvPr/>
              </p:nvSpPr>
              <p:spPr bwMode="auto">
                <a:xfrm>
                  <a:off x="3383867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순서도: 연결자 9"/>
                <p:cNvSpPr/>
                <p:nvPr/>
              </p:nvSpPr>
              <p:spPr bwMode="auto">
                <a:xfrm>
                  <a:off x="2968325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411760" y="3214048"/>
                <a:ext cx="14401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ㅇㅇㅇ</a:t>
                </a:r>
                <a:endParaRPr lang="en-US" altLang="ko-KR" sz="2800" b="1" dirty="0" smtClean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  <a:p>
                <a:r>
                  <a:rPr lang="en-US" altLang="ko-KR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NoYeah</a:t>
                </a:r>
                <a:endParaRPr lang="ko-KR" altLang="en-US" sz="2800" b="1" dirty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051720" y="4366176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 smtClean="0">
                  <a:solidFill>
                    <a:schemeClr val="bg1"/>
                  </a:solidFill>
                </a:rPr>
                <a:t>1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468063" y="1124744"/>
            <a:ext cx="2128273" cy="3710172"/>
            <a:chOff x="5468063" y="1124744"/>
            <a:chExt cx="2128273" cy="3710172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8063" y="1124744"/>
              <a:ext cx="2128273" cy="31584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5766605" y="4465584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>
                  <a:solidFill>
                    <a:schemeClr val="bg1"/>
                  </a:solidFill>
                </a:rPr>
                <a:t>2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873334" y="1286762"/>
            <a:ext cx="360040" cy="360040"/>
            <a:chOff x="3821381" y="1556792"/>
            <a:chExt cx="360040" cy="360040"/>
          </a:xfrm>
        </p:grpSpPr>
        <p:sp>
          <p:nvSpPr>
            <p:cNvPr id="6" name="순서도: 연결자 5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직선 연결선 33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5" name="직선 연결선 34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6" name="직선 연결선 35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7" name="직선 연결선 36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8" name="직사각형 7"/>
          <p:cNvSpPr/>
          <p:nvPr/>
        </p:nvSpPr>
        <p:spPr bwMode="auto">
          <a:xfrm>
            <a:off x="3712023" y="1827868"/>
            <a:ext cx="2016224" cy="48605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v</a:t>
            </a:r>
            <a:r>
              <a:rPr lang="en-US" altLang="ko-KR" dirty="0" smtClean="0"/>
              <a:t>oid </a:t>
            </a:r>
            <a:r>
              <a:rPr lang="en-US" altLang="ko-KR" dirty="0" err="1" smtClean="0"/>
              <a:t>setX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int</a:t>
            </a:r>
            <a:r>
              <a:rPr lang="en-US" altLang="ko-KR" dirty="0" smtClean="0"/>
              <a:t> x);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3" name="직사각형 12"/>
          <p:cNvSpPr/>
          <p:nvPr/>
        </p:nvSpPr>
        <p:spPr bwMode="auto">
          <a:xfrm>
            <a:off x="2310216" y="3465004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Mob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Mob();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~Mob();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36409" y="2129572"/>
            <a:ext cx="6375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 smtClean="0"/>
              <a:t>?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87147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13333" decel="1333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32518 1.48148E-6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5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51720" y="1412776"/>
            <a:ext cx="1531188" cy="3322732"/>
            <a:chOff x="2051720" y="1412776"/>
            <a:chExt cx="1531188" cy="3322732"/>
          </a:xfrm>
        </p:grpSpPr>
        <p:grpSp>
          <p:nvGrpSpPr>
            <p:cNvPr id="12" name="그룹 11"/>
            <p:cNvGrpSpPr/>
            <p:nvPr/>
          </p:nvGrpSpPr>
          <p:grpSpPr>
            <a:xfrm>
              <a:off x="2066688" y="1412776"/>
              <a:ext cx="1512168" cy="2772308"/>
              <a:chOff x="2339752" y="2204864"/>
              <a:chExt cx="1512168" cy="277230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339752" y="2204864"/>
                <a:ext cx="1368152" cy="2772308"/>
                <a:chOff x="2519772" y="1952836"/>
                <a:chExt cx="1368152" cy="2772308"/>
              </a:xfrm>
            </p:grpSpPr>
            <p:sp>
              <p:nvSpPr>
                <p:cNvPr id="3" name="순서도: 대체 처리 2"/>
                <p:cNvSpPr/>
                <p:nvPr/>
              </p:nvSpPr>
              <p:spPr bwMode="auto">
                <a:xfrm>
                  <a:off x="2519772" y="2780928"/>
                  <a:ext cx="1368152" cy="1944216"/>
                </a:xfrm>
                <a:prstGeom prst="flowChartAlternateProcess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" name="순서도: 연결자 1"/>
                <p:cNvSpPr/>
                <p:nvPr/>
              </p:nvSpPr>
              <p:spPr bwMode="auto">
                <a:xfrm>
                  <a:off x="2699792" y="1952836"/>
                  <a:ext cx="1008112" cy="1008112"/>
                </a:xfrm>
                <a:prstGeom prst="flowChartConnector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순서도: 연결자 8"/>
                <p:cNvSpPr/>
                <p:nvPr/>
              </p:nvSpPr>
              <p:spPr bwMode="auto">
                <a:xfrm>
                  <a:off x="3383867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순서도: 연결자 9"/>
                <p:cNvSpPr/>
                <p:nvPr/>
              </p:nvSpPr>
              <p:spPr bwMode="auto">
                <a:xfrm>
                  <a:off x="2968325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411760" y="3214048"/>
                <a:ext cx="14401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ㅇㅇㅇ</a:t>
                </a:r>
                <a:endParaRPr lang="en-US" altLang="ko-KR" sz="2800" b="1" dirty="0" smtClean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  <a:p>
                <a:r>
                  <a:rPr lang="en-US" altLang="ko-KR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NoYeah</a:t>
                </a:r>
                <a:endParaRPr lang="ko-KR" altLang="en-US" sz="2800" b="1" dirty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051720" y="4366176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 smtClean="0">
                  <a:solidFill>
                    <a:schemeClr val="bg1"/>
                  </a:solidFill>
                </a:rPr>
                <a:t>1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468063" y="1124744"/>
            <a:ext cx="2128273" cy="3710172"/>
            <a:chOff x="5468063" y="1124744"/>
            <a:chExt cx="2128273" cy="3710172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8063" y="1124744"/>
              <a:ext cx="2128273" cy="31584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5766605" y="4465584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>
                  <a:solidFill>
                    <a:schemeClr val="bg1"/>
                  </a:solidFill>
                </a:rPr>
                <a:t>2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2873334" y="1286762"/>
            <a:ext cx="360040" cy="360040"/>
            <a:chOff x="3821381" y="1556792"/>
            <a:chExt cx="360040" cy="360040"/>
          </a:xfrm>
        </p:grpSpPr>
        <p:sp>
          <p:nvSpPr>
            <p:cNvPr id="6" name="순서도: 연결자 5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직선 연결선 33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5" name="직선 연결선 34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6" name="직선 연결선 35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7" name="직선 연결선 36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8" name="직사각형 7"/>
          <p:cNvSpPr/>
          <p:nvPr/>
        </p:nvSpPr>
        <p:spPr bwMode="auto">
          <a:xfrm>
            <a:off x="3712023" y="1827868"/>
            <a:ext cx="2016224" cy="48605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v</a:t>
            </a:r>
            <a:r>
              <a:rPr lang="en-US" altLang="ko-KR" dirty="0" smtClean="0"/>
              <a:t>oid </a:t>
            </a:r>
            <a:r>
              <a:rPr lang="en-US" altLang="ko-KR" dirty="0" err="1" smtClean="0"/>
              <a:t>setX</a:t>
            </a:r>
            <a:r>
              <a:rPr lang="en-US" altLang="ko-KR" dirty="0" smtClean="0"/>
              <a:t>(</a:t>
            </a:r>
            <a:r>
              <a:rPr lang="en-US" altLang="ko-KR" dirty="0" err="1" smtClean="0"/>
              <a:t>int</a:t>
            </a:r>
            <a:r>
              <a:rPr lang="en-US" altLang="ko-KR" dirty="0" smtClean="0"/>
              <a:t> x);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3" name="직사각형 12"/>
          <p:cNvSpPr/>
          <p:nvPr/>
        </p:nvSpPr>
        <p:spPr bwMode="auto">
          <a:xfrm>
            <a:off x="5248059" y="3492623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Mob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Mob();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~Mob();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6573201" y="2201552"/>
            <a:ext cx="672062" cy="646448"/>
            <a:chOff x="6573201" y="2201552"/>
            <a:chExt cx="672062" cy="646448"/>
          </a:xfrm>
        </p:grpSpPr>
        <p:sp>
          <p:nvSpPr>
            <p:cNvPr id="26" name="자유형 25"/>
            <p:cNvSpPr/>
            <p:nvPr/>
          </p:nvSpPr>
          <p:spPr bwMode="auto">
            <a:xfrm>
              <a:off x="6804248" y="2559968"/>
              <a:ext cx="336119" cy="288032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자유형 26"/>
            <p:cNvSpPr/>
            <p:nvPr/>
          </p:nvSpPr>
          <p:spPr bwMode="auto">
            <a:xfrm rot="3008526" flipH="1">
              <a:off x="6547985" y="2365780"/>
              <a:ext cx="368424" cy="317992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자유형 27"/>
            <p:cNvSpPr/>
            <p:nvPr/>
          </p:nvSpPr>
          <p:spPr bwMode="auto">
            <a:xfrm rot="10800000" flipH="1">
              <a:off x="6804248" y="2201552"/>
              <a:ext cx="441015" cy="255135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143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606" y="1600200"/>
            <a:ext cx="4592963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7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2051720" y="1412776"/>
            <a:ext cx="1531188" cy="3322732"/>
            <a:chOff x="2051720" y="1412776"/>
            <a:chExt cx="1531188" cy="3322732"/>
          </a:xfrm>
        </p:grpSpPr>
        <p:grpSp>
          <p:nvGrpSpPr>
            <p:cNvPr id="12" name="그룹 11"/>
            <p:cNvGrpSpPr/>
            <p:nvPr/>
          </p:nvGrpSpPr>
          <p:grpSpPr>
            <a:xfrm>
              <a:off x="2066688" y="1412776"/>
              <a:ext cx="1512168" cy="2772308"/>
              <a:chOff x="2339752" y="2204864"/>
              <a:chExt cx="1512168" cy="2772308"/>
            </a:xfrm>
          </p:grpSpPr>
          <p:grpSp>
            <p:nvGrpSpPr>
              <p:cNvPr id="7" name="그룹 6"/>
              <p:cNvGrpSpPr/>
              <p:nvPr/>
            </p:nvGrpSpPr>
            <p:grpSpPr>
              <a:xfrm>
                <a:off x="2339752" y="2204864"/>
                <a:ext cx="1368152" cy="2772308"/>
                <a:chOff x="2519772" y="1952836"/>
                <a:chExt cx="1368152" cy="2772308"/>
              </a:xfrm>
            </p:grpSpPr>
            <p:sp>
              <p:nvSpPr>
                <p:cNvPr id="3" name="순서도: 대체 처리 2"/>
                <p:cNvSpPr/>
                <p:nvPr/>
              </p:nvSpPr>
              <p:spPr bwMode="auto">
                <a:xfrm>
                  <a:off x="2519772" y="2780928"/>
                  <a:ext cx="1368152" cy="1944216"/>
                </a:xfrm>
                <a:prstGeom prst="flowChartAlternateProcess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" name="순서도: 연결자 1"/>
                <p:cNvSpPr/>
                <p:nvPr/>
              </p:nvSpPr>
              <p:spPr bwMode="auto">
                <a:xfrm>
                  <a:off x="2699792" y="1952836"/>
                  <a:ext cx="1008112" cy="1008112"/>
                </a:xfrm>
                <a:prstGeom prst="flowChartConnector">
                  <a:avLst/>
                </a:prstGeom>
                <a:solidFill>
                  <a:schemeClr val="accent1"/>
                </a:solidFill>
                <a:ln w="95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9" name="순서도: 연결자 8"/>
                <p:cNvSpPr/>
                <p:nvPr/>
              </p:nvSpPr>
              <p:spPr bwMode="auto">
                <a:xfrm>
                  <a:off x="3383867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0" name="순서도: 연결자 9"/>
                <p:cNvSpPr/>
                <p:nvPr/>
              </p:nvSpPr>
              <p:spPr bwMode="auto">
                <a:xfrm>
                  <a:off x="2968325" y="2240868"/>
                  <a:ext cx="302073" cy="216024"/>
                </a:xfrm>
                <a:prstGeom prst="flowChartConnector">
                  <a:avLst/>
                </a:prstGeom>
                <a:noFill/>
                <a:ln w="22225" cap="flat" cmpd="sng" algn="ctr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ko-KR" altLang="en-US" sz="1800" b="0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" name="TextBox 10"/>
              <p:cNvSpPr txBox="1"/>
              <p:nvPr/>
            </p:nvSpPr>
            <p:spPr>
              <a:xfrm>
                <a:off x="2411760" y="3214048"/>
                <a:ext cx="1440160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ㅇㅇㅇ</a:t>
                </a:r>
                <a:endParaRPr lang="en-US" altLang="ko-KR" sz="2800" b="1" dirty="0" smtClean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  <a:p>
                <a:r>
                  <a:rPr lang="en-US" altLang="ko-KR" sz="2800" b="1" dirty="0" err="1" smtClean="0">
                    <a:latin typeface="HY강B" panose="02030600000101010101" pitchFamily="18" charset="-127"/>
                    <a:ea typeface="HY강B" panose="02030600000101010101" pitchFamily="18" charset="-127"/>
                  </a:rPr>
                  <a:t>NoYeah</a:t>
                </a:r>
                <a:endParaRPr lang="ko-KR" altLang="en-US" sz="2800" b="1" dirty="0">
                  <a:latin typeface="HY강B" panose="02030600000101010101" pitchFamily="18" charset="-127"/>
                  <a:ea typeface="HY강B" panose="02030600000101010101" pitchFamily="18" charset="-127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2051720" y="4366176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 smtClean="0">
                  <a:solidFill>
                    <a:schemeClr val="bg1"/>
                  </a:solidFill>
                </a:rPr>
                <a:t>1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5468063" y="1124744"/>
            <a:ext cx="2128273" cy="3710172"/>
            <a:chOff x="5468063" y="1124744"/>
            <a:chExt cx="2128273" cy="3710172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68063" y="1124744"/>
              <a:ext cx="2128273" cy="3158480"/>
            </a:xfrm>
            <a:prstGeom prst="rect">
              <a:avLst/>
            </a:prstGeom>
          </p:spPr>
        </p:pic>
        <p:sp>
          <p:nvSpPr>
            <p:cNvPr id="19" name="TextBox 18"/>
            <p:cNvSpPr txBox="1"/>
            <p:nvPr/>
          </p:nvSpPr>
          <p:spPr>
            <a:xfrm>
              <a:off x="5766605" y="4465584"/>
              <a:ext cx="15311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chemeClr val="bg1"/>
                  </a:solidFill>
                </a:rPr>
                <a:t>프로그래머 </a:t>
              </a:r>
              <a:r>
                <a:rPr lang="en-US" altLang="ko-KR" dirty="0">
                  <a:solidFill>
                    <a:schemeClr val="bg1"/>
                  </a:solidFill>
                </a:rPr>
                <a:t>2</a:t>
              </a:r>
              <a:endParaRPr lang="ko-KR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직사각형 12"/>
          <p:cNvSpPr/>
          <p:nvPr/>
        </p:nvSpPr>
        <p:spPr bwMode="auto">
          <a:xfrm>
            <a:off x="2310216" y="3465004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Mob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피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 //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Mob(); // </a:t>
            </a:r>
            <a:r>
              <a:rPr lang="ko-KR" altLang="en-US" dirty="0" smtClean="0"/>
              <a:t>생성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~Mob();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소멸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2873334" y="1286762"/>
            <a:ext cx="360040" cy="360040"/>
            <a:chOff x="3821381" y="1556792"/>
            <a:chExt cx="360040" cy="360040"/>
          </a:xfrm>
        </p:grpSpPr>
        <p:sp>
          <p:nvSpPr>
            <p:cNvPr id="6" name="순서도: 연결자 5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" name="직선 연결선 13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직선 연결선 33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5" name="직선 연결선 34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6" name="직선 연결선 35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7" name="직선 연결선 36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38" name="제목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3008274" y="1107934"/>
            <a:ext cx="360040" cy="360040"/>
            <a:chOff x="3821381" y="1556792"/>
            <a:chExt cx="360040" cy="360040"/>
          </a:xfrm>
        </p:grpSpPr>
        <p:sp>
          <p:nvSpPr>
            <p:cNvPr id="24" name="순서도: 연결자 23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5" name="직선 연결선 24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6" name="직선 연결선 25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7" name="직선 연결선 26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8" name="직선 연결선 27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29" name="직선 연결선 28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64389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auto">
          <a:xfrm>
            <a:off x="1475656" y="332656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Mob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피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 //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Mob(); // </a:t>
            </a:r>
            <a:r>
              <a:rPr lang="ko-KR" altLang="en-US" dirty="0" smtClean="0"/>
              <a:t>생성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~Mob();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소멸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직사각형 4"/>
          <p:cNvSpPr/>
          <p:nvPr/>
        </p:nvSpPr>
        <p:spPr bwMode="auto">
          <a:xfrm>
            <a:off x="2034721" y="908720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Map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피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 //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Unit(); // </a:t>
            </a:r>
            <a:r>
              <a:rPr lang="ko-KR" altLang="en-US" dirty="0" smtClean="0"/>
              <a:t>생성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~Unit();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소멸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직사각형 5"/>
          <p:cNvSpPr/>
          <p:nvPr/>
        </p:nvSpPr>
        <p:spPr bwMode="auto">
          <a:xfrm>
            <a:off x="2411760" y="1628800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Bullet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피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 //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Unit(); // </a:t>
            </a:r>
            <a:r>
              <a:rPr lang="ko-KR" altLang="en-US" dirty="0" smtClean="0"/>
              <a:t>생성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~Unit();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소멸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직사각형 6"/>
          <p:cNvSpPr/>
          <p:nvPr/>
        </p:nvSpPr>
        <p:spPr bwMode="auto">
          <a:xfrm>
            <a:off x="2771800" y="2420888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Building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피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 //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Unit(); // </a:t>
            </a:r>
            <a:r>
              <a:rPr lang="ko-KR" altLang="en-US" dirty="0" smtClean="0"/>
              <a:t>생성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~Unit();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소멸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186849" y="3212976"/>
            <a:ext cx="1889207" cy="3096344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class Unit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{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 smtClean="0"/>
              <a:t>  private: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kumimoji="0" lang="en-US" altLang="ko-KR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피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</a:t>
            </a:r>
            <a:r>
              <a:rPr lang="en-US" altLang="ko-KR" dirty="0" err="1" smtClean="0"/>
              <a:t>int</a:t>
            </a:r>
            <a:r>
              <a:rPr lang="en-US" altLang="ko-KR" dirty="0"/>
              <a:t> </a:t>
            </a:r>
            <a:r>
              <a:rPr lang="en-US" altLang="ko-KR" dirty="0" err="1" smtClean="0"/>
              <a:t>lvl</a:t>
            </a:r>
            <a:r>
              <a:rPr lang="en-US" altLang="ko-KR" dirty="0" smtClean="0"/>
              <a:t>; //</a:t>
            </a:r>
            <a:r>
              <a:rPr lang="ko-KR" altLang="en-US" dirty="0" smtClean="0"/>
              <a:t>레벨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public: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  Unit(); // </a:t>
            </a:r>
            <a:r>
              <a:rPr lang="ko-KR" altLang="en-US" dirty="0" smtClean="0"/>
              <a:t>생성</a:t>
            </a:r>
            <a:endParaRPr lang="en-US" altLang="ko-KR" dirty="0" smtClean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altLang="ko-KR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~Unit(); //</a:t>
            </a:r>
            <a:r>
              <a:rPr kumimoji="0" lang="ko-KR" altLang="en-US" sz="1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소멸</a:t>
            </a:r>
            <a:endParaRPr kumimoji="0" lang="en-US" altLang="ko-KR" sz="18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 </a:t>
            </a:r>
            <a:r>
              <a:rPr lang="en-US" altLang="ko-KR" dirty="0" smtClean="0"/>
              <a:t> ……...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};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775190" y="494674"/>
            <a:ext cx="1512168" cy="2772308"/>
            <a:chOff x="2339752" y="2204864"/>
            <a:chExt cx="1512168" cy="2772308"/>
          </a:xfrm>
        </p:grpSpPr>
        <p:grpSp>
          <p:nvGrpSpPr>
            <p:cNvPr id="12" name="그룹 11"/>
            <p:cNvGrpSpPr/>
            <p:nvPr/>
          </p:nvGrpSpPr>
          <p:grpSpPr>
            <a:xfrm>
              <a:off x="2339752" y="2204864"/>
              <a:ext cx="1368152" cy="2772308"/>
              <a:chOff x="2519772" y="1952836"/>
              <a:chExt cx="1368152" cy="2772308"/>
            </a:xfrm>
          </p:grpSpPr>
          <p:sp>
            <p:nvSpPr>
              <p:cNvPr id="14" name="순서도: 대체 처리 13"/>
              <p:cNvSpPr/>
              <p:nvPr/>
            </p:nvSpPr>
            <p:spPr bwMode="auto">
              <a:xfrm>
                <a:off x="2519772" y="2780928"/>
                <a:ext cx="1368152" cy="1944216"/>
              </a:xfrm>
              <a:prstGeom prst="flowChartAlternateProcess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5" name="순서도: 연결자 14"/>
              <p:cNvSpPr/>
              <p:nvPr/>
            </p:nvSpPr>
            <p:spPr bwMode="auto">
              <a:xfrm>
                <a:off x="2690449" y="1952836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" name="순서도: 연결자 15"/>
              <p:cNvSpPr/>
              <p:nvPr/>
            </p:nvSpPr>
            <p:spPr bwMode="auto">
              <a:xfrm>
                <a:off x="3105991" y="2240868"/>
                <a:ext cx="302073" cy="216024"/>
              </a:xfrm>
              <a:prstGeom prst="flowChartConnector">
                <a:avLst/>
              </a:prstGeom>
              <a:noFill/>
              <a:ln w="222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" name="순서도: 연결자 16"/>
              <p:cNvSpPr/>
              <p:nvPr/>
            </p:nvSpPr>
            <p:spPr bwMode="auto">
              <a:xfrm>
                <a:off x="2690449" y="2240868"/>
                <a:ext cx="302073" cy="216024"/>
              </a:xfrm>
              <a:prstGeom prst="flowChartConnector">
                <a:avLst/>
              </a:prstGeom>
              <a:noFill/>
              <a:ln w="222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ko-KR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2411760" y="3214048"/>
              <a:ext cx="144016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b="1" dirty="0" err="1" smtClean="0">
                  <a:latin typeface="HY강B" panose="02030600000101010101" pitchFamily="18" charset="-127"/>
                  <a:ea typeface="HY강B" panose="02030600000101010101" pitchFamily="18" charset="-127"/>
                </a:rPr>
                <a:t>ㅇㅇㅇ</a:t>
              </a:r>
              <a:endParaRPr lang="en-US" altLang="ko-KR" sz="2800" b="1" dirty="0" smtClean="0">
                <a:latin typeface="HY강B" panose="02030600000101010101" pitchFamily="18" charset="-127"/>
                <a:ea typeface="HY강B" panose="02030600000101010101" pitchFamily="18" charset="-127"/>
              </a:endParaRPr>
            </a:p>
            <a:p>
              <a:r>
                <a:rPr lang="en-US" altLang="ko-KR" sz="2800" b="1" dirty="0" err="1" smtClean="0">
                  <a:latin typeface="HY강B" panose="02030600000101010101" pitchFamily="18" charset="-127"/>
                  <a:ea typeface="HY강B" panose="02030600000101010101" pitchFamily="18" charset="-127"/>
                </a:rPr>
                <a:t>NoYeah</a:t>
              </a:r>
              <a:endParaRPr lang="ko-KR" altLang="en-US" sz="2800" b="1" dirty="0">
                <a:latin typeface="HY강B" panose="02030600000101010101" pitchFamily="18" charset="-127"/>
                <a:ea typeface="HY강B" panose="02030600000101010101" pitchFamily="18" charset="-127"/>
              </a:endParaRPr>
            </a:p>
          </p:txBody>
        </p:sp>
      </p:grpSp>
      <p:pic>
        <p:nvPicPr>
          <p:cNvPr id="19" name="그림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4966" y="1356725"/>
            <a:ext cx="2128273" cy="3158480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036" y="4518741"/>
            <a:ext cx="2515885" cy="1794115"/>
          </a:xfrm>
          <a:prstGeom prst="rect">
            <a:avLst/>
          </a:prstGeom>
        </p:spPr>
      </p:pic>
      <p:grpSp>
        <p:nvGrpSpPr>
          <p:cNvPr id="28" name="그룹 27"/>
          <p:cNvGrpSpPr/>
          <p:nvPr/>
        </p:nvGrpSpPr>
        <p:grpSpPr>
          <a:xfrm>
            <a:off x="6586667" y="427333"/>
            <a:ext cx="360040" cy="360040"/>
            <a:chOff x="3821381" y="1556792"/>
            <a:chExt cx="360040" cy="360040"/>
          </a:xfrm>
        </p:grpSpPr>
        <p:sp>
          <p:nvSpPr>
            <p:cNvPr id="29" name="순서도: 연결자 28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0" name="직선 연결선 29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1" name="직선 연결선 30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2" name="직선 연결선 31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3" name="직선 연결선 32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4" name="직선 연결선 33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35" name="그룹 34"/>
          <p:cNvGrpSpPr/>
          <p:nvPr/>
        </p:nvGrpSpPr>
        <p:grpSpPr>
          <a:xfrm>
            <a:off x="6721607" y="248505"/>
            <a:ext cx="360040" cy="360040"/>
            <a:chOff x="3821381" y="1556792"/>
            <a:chExt cx="360040" cy="360040"/>
          </a:xfrm>
        </p:grpSpPr>
        <p:sp>
          <p:nvSpPr>
            <p:cNvPr id="36" name="순서도: 연결자 35"/>
            <p:cNvSpPr/>
            <p:nvPr/>
          </p:nvSpPr>
          <p:spPr bwMode="auto">
            <a:xfrm>
              <a:off x="3821381" y="1556792"/>
              <a:ext cx="360040" cy="360040"/>
            </a:xfrm>
            <a:prstGeom prst="flowChartConnector">
              <a:avLst/>
            </a:prstGeom>
            <a:solidFill>
              <a:srgbClr val="FFCC66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7" name="직선 연결선 36"/>
            <p:cNvCxnSpPr/>
            <p:nvPr/>
          </p:nvCxnSpPr>
          <p:spPr bwMode="auto">
            <a:xfrm flipH="1">
              <a:off x="4001401" y="1700808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8" name="직선 연결선 37"/>
            <p:cNvCxnSpPr/>
            <p:nvPr/>
          </p:nvCxnSpPr>
          <p:spPr bwMode="auto">
            <a:xfrm flipH="1">
              <a:off x="4067943" y="180882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39" name="직선 연결선 38"/>
            <p:cNvCxnSpPr/>
            <p:nvPr/>
          </p:nvCxnSpPr>
          <p:spPr bwMode="auto">
            <a:xfrm flipH="1">
              <a:off x="3923928" y="1772816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0" name="직선 연결선 39"/>
            <p:cNvCxnSpPr/>
            <p:nvPr/>
          </p:nvCxnSpPr>
          <p:spPr bwMode="auto">
            <a:xfrm flipH="1">
              <a:off x="4067944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1" name="직선 연결선 40"/>
            <p:cNvCxnSpPr/>
            <p:nvPr/>
          </p:nvCxnSpPr>
          <p:spPr bwMode="auto">
            <a:xfrm flipH="1">
              <a:off x="3923927" y="1628800"/>
              <a:ext cx="1" cy="36004"/>
            </a:xfrm>
            <a:prstGeom prst="line">
              <a:avLst/>
            </a:prstGeom>
            <a:solidFill>
              <a:schemeClr val="accent1"/>
            </a:solidFill>
            <a:ln w="254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42" name="TextBox 41"/>
          <p:cNvSpPr txBox="1"/>
          <p:nvPr/>
        </p:nvSpPr>
        <p:spPr>
          <a:xfrm>
            <a:off x="7314107" y="4616757"/>
            <a:ext cx="6375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b="1" dirty="0" smtClean="0"/>
              <a:t>?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02165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312" y="1556792"/>
            <a:ext cx="4839375" cy="3686689"/>
          </a:xfrm>
        </p:spPr>
      </p:pic>
      <p:grpSp>
        <p:nvGrpSpPr>
          <p:cNvPr id="5" name="그룹 4"/>
          <p:cNvGrpSpPr/>
          <p:nvPr/>
        </p:nvGrpSpPr>
        <p:grpSpPr>
          <a:xfrm>
            <a:off x="2771800" y="3400136"/>
            <a:ext cx="672062" cy="646448"/>
            <a:chOff x="6573201" y="2201552"/>
            <a:chExt cx="672062" cy="646448"/>
          </a:xfrm>
        </p:grpSpPr>
        <p:sp>
          <p:nvSpPr>
            <p:cNvPr id="6" name="자유형 5"/>
            <p:cNvSpPr/>
            <p:nvPr/>
          </p:nvSpPr>
          <p:spPr bwMode="auto">
            <a:xfrm>
              <a:off x="6804248" y="2559968"/>
              <a:ext cx="336119" cy="288032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자유형 6"/>
            <p:cNvSpPr/>
            <p:nvPr/>
          </p:nvSpPr>
          <p:spPr bwMode="auto">
            <a:xfrm rot="3008526" flipH="1">
              <a:off x="6547985" y="2365780"/>
              <a:ext cx="368424" cy="317992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자유형 7"/>
            <p:cNvSpPr/>
            <p:nvPr/>
          </p:nvSpPr>
          <p:spPr bwMode="auto">
            <a:xfrm rot="10800000" flipH="1">
              <a:off x="6804248" y="2201552"/>
              <a:ext cx="441015" cy="255135"/>
            </a:xfrm>
            <a:custGeom>
              <a:avLst/>
              <a:gdLst>
                <a:gd name="connsiteX0" fmla="*/ 0 w 1026181"/>
                <a:gd name="connsiteY0" fmla="*/ 477401 h 477401"/>
                <a:gd name="connsiteX1" fmla="*/ 423080 w 1026181"/>
                <a:gd name="connsiteY1" fmla="*/ 27024 h 477401"/>
                <a:gd name="connsiteX2" fmla="*/ 968991 w 1026181"/>
                <a:gd name="connsiteY2" fmla="*/ 54320 h 477401"/>
                <a:gd name="connsiteX3" fmla="*/ 982638 w 1026181"/>
                <a:gd name="connsiteY3" fmla="*/ 81615 h 4774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26181" h="477401">
                  <a:moveTo>
                    <a:pt x="0" y="477401"/>
                  </a:moveTo>
                  <a:cubicBezTo>
                    <a:pt x="130791" y="287469"/>
                    <a:pt x="261582" y="97537"/>
                    <a:pt x="423080" y="27024"/>
                  </a:cubicBezTo>
                  <a:cubicBezTo>
                    <a:pt x="584578" y="-43489"/>
                    <a:pt x="875731" y="45221"/>
                    <a:pt x="968991" y="54320"/>
                  </a:cubicBezTo>
                  <a:cubicBezTo>
                    <a:pt x="1062251" y="63418"/>
                    <a:pt x="1022444" y="72516"/>
                    <a:pt x="982638" y="81615"/>
                  </a:cubicBezTo>
                </a:path>
              </a:pathLst>
            </a:custGeom>
            <a:noFill/>
            <a:ln w="3810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587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588" y="404664"/>
            <a:ext cx="7416824" cy="6107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346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>
                <a:solidFill>
                  <a:schemeClr val="bg1"/>
                </a:solidFill>
              </a:rPr>
              <a:t>Doxygen</a:t>
            </a:r>
            <a:r>
              <a:rPr lang="ko-KR" altLang="en-US" dirty="0" smtClean="0">
                <a:solidFill>
                  <a:schemeClr val="bg1"/>
                </a:solidFill>
              </a:rPr>
              <a:t>으로 관리하자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979712" y="1600200"/>
            <a:ext cx="6707088" cy="4525963"/>
          </a:xfrm>
        </p:spPr>
        <p:txBody>
          <a:bodyPr/>
          <a:lstStyle/>
          <a:p>
            <a:r>
              <a:rPr lang="en-US" altLang="ko-KR" dirty="0" err="1" smtClean="0">
                <a:solidFill>
                  <a:schemeClr val="bg1"/>
                </a:solidFill>
              </a:rPr>
              <a:t>Doxygen</a:t>
            </a:r>
            <a:r>
              <a:rPr lang="en-US" altLang="ko-KR" dirty="0" smtClean="0">
                <a:solidFill>
                  <a:schemeClr val="bg1"/>
                </a:solidFill>
              </a:rPr>
              <a:t>?</a:t>
            </a:r>
          </a:p>
          <a:p>
            <a:pPr lvl="1"/>
            <a:r>
              <a:rPr lang="ko-KR" altLang="en-US" dirty="0" smtClean="0">
                <a:solidFill>
                  <a:schemeClr val="bg1"/>
                </a:solidFill>
              </a:rPr>
              <a:t>특별한 주석으로 코드 자체를 문서화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ko-KR" altLang="en-US" dirty="0" smtClean="0">
                <a:solidFill>
                  <a:schemeClr val="bg1"/>
                </a:solidFill>
              </a:rPr>
              <a:t>함수</a:t>
            </a:r>
            <a:r>
              <a:rPr lang="en-US" altLang="ko-KR" dirty="0" smtClean="0">
                <a:solidFill>
                  <a:schemeClr val="bg1"/>
                </a:solidFill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</a:rPr>
              <a:t>변수 등등 각종 요소에 설명</a:t>
            </a:r>
            <a:endParaRPr lang="en-US" altLang="ko-KR" dirty="0" smtClean="0">
              <a:solidFill>
                <a:schemeClr val="bg1"/>
              </a:solidFill>
            </a:endParaRPr>
          </a:p>
          <a:p>
            <a:endParaRPr lang="en-US" altLang="ko-KR" dirty="0" smtClean="0">
              <a:solidFill>
                <a:schemeClr val="bg1"/>
              </a:solidFill>
            </a:endParaRPr>
          </a:p>
          <a:p>
            <a:r>
              <a:rPr lang="ko-KR" altLang="en-US" dirty="0" smtClean="0">
                <a:solidFill>
                  <a:schemeClr val="bg1"/>
                </a:solidFill>
              </a:rPr>
              <a:t>그럼 무조건 그 문법으로 새로 작성해야 하나</a:t>
            </a:r>
            <a:r>
              <a:rPr lang="en-US" altLang="ko-KR" dirty="0" smtClean="0">
                <a:solidFill>
                  <a:schemeClr val="bg1"/>
                </a:solidFill>
              </a:rPr>
              <a:t>?</a:t>
            </a:r>
          </a:p>
          <a:p>
            <a:pPr lvl="1"/>
            <a:r>
              <a:rPr lang="ko-KR" altLang="en-US" dirty="0" err="1" smtClean="0">
                <a:solidFill>
                  <a:schemeClr val="bg1"/>
                </a:solidFill>
              </a:rPr>
              <a:t>ㄴㄴ</a:t>
            </a:r>
            <a:endParaRPr lang="en-US" altLang="ko-KR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44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>
                <a:solidFill>
                  <a:schemeClr val="bg1"/>
                </a:solidFill>
              </a:rPr>
              <a:t>Doxygen</a:t>
            </a:r>
            <a:r>
              <a:rPr lang="en-US" altLang="ko-KR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</a:rPr>
              <a:t>문법 예시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98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 smtClean="0">
                <a:solidFill>
                  <a:schemeClr val="bg1"/>
                </a:solidFill>
              </a:rPr>
              <a:t>Doxygen</a:t>
            </a:r>
            <a:r>
              <a:rPr lang="en-US" altLang="ko-KR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</a:rPr>
              <a:t>활용 예시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4525963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HTML</a:t>
            </a:r>
            <a:r>
              <a:rPr lang="en-US" altLang="ko-KR" dirty="0">
                <a:solidFill>
                  <a:schemeClr val="bg1"/>
                </a:solidFill>
              </a:rPr>
              <a:t>,</a:t>
            </a:r>
            <a:r>
              <a:rPr lang="ko-KR" altLang="en-US" dirty="0" smtClean="0">
                <a:solidFill>
                  <a:schemeClr val="bg1"/>
                </a:solidFill>
              </a:rPr>
              <a:t> </a:t>
            </a:r>
            <a:r>
              <a:rPr lang="en-US" altLang="ko-KR" dirty="0" err="1" smtClean="0">
                <a:solidFill>
                  <a:schemeClr val="bg1"/>
                </a:solidFill>
              </a:rPr>
              <a:t>LaTeX</a:t>
            </a:r>
            <a:r>
              <a:rPr lang="en-US" altLang="ko-KR" dirty="0" smtClean="0">
                <a:solidFill>
                  <a:schemeClr val="bg1"/>
                </a:solidFill>
              </a:rPr>
              <a:t>, XML</a:t>
            </a:r>
            <a:r>
              <a:rPr lang="ko-KR" altLang="en-US" dirty="0" smtClean="0">
                <a:solidFill>
                  <a:schemeClr val="bg1"/>
                </a:solidFill>
              </a:rPr>
              <a:t> 등등의 형식으로 출력 가능</a:t>
            </a:r>
            <a:endParaRPr lang="en-US" altLang="ko-KR" dirty="0" smtClean="0">
              <a:solidFill>
                <a:schemeClr val="bg1"/>
              </a:solidFill>
            </a:endParaRPr>
          </a:p>
          <a:p>
            <a:r>
              <a:rPr lang="en-US" altLang="ko-KR" dirty="0" err="1" smtClean="0">
                <a:solidFill>
                  <a:schemeClr val="bg1"/>
                </a:solidFill>
              </a:rPr>
              <a:t>Graphviz</a:t>
            </a:r>
            <a:r>
              <a:rPr lang="ko-KR" altLang="en-US" dirty="0" smtClean="0">
                <a:solidFill>
                  <a:schemeClr val="bg1"/>
                </a:solidFill>
              </a:rPr>
              <a:t>라는 툴과 병용하면</a:t>
            </a:r>
            <a:r>
              <a:rPr lang="en-US" altLang="ko-KR" dirty="0" smtClean="0">
                <a:solidFill>
                  <a:schemeClr val="bg1"/>
                </a:solidFill>
              </a:rPr>
              <a:t>…</a:t>
            </a:r>
          </a:p>
          <a:p>
            <a:r>
              <a:rPr lang="en-US" altLang="ko-KR" dirty="0" smtClean="0">
                <a:solidFill>
                  <a:schemeClr val="bg1"/>
                </a:solidFill>
                <a:hlinkClick r:id="rId2"/>
              </a:rPr>
              <a:t>http</a:t>
            </a:r>
            <a:r>
              <a:rPr lang="en-US" altLang="ko-KR" dirty="0">
                <a:solidFill>
                  <a:schemeClr val="bg1"/>
                </a:solidFill>
                <a:hlinkClick r:id="rId2"/>
              </a:rPr>
              <a:t>://revreserver.ko.gl:2014/~lastone817/docs/simpleRTS/index.html</a:t>
            </a:r>
            <a:endParaRPr lang="ko-KR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70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사용 환경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4525963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다양한 언어</a:t>
            </a:r>
            <a:r>
              <a:rPr lang="en-US" altLang="ko-KR" dirty="0" smtClean="0">
                <a:solidFill>
                  <a:schemeClr val="bg1"/>
                </a:solidFill>
              </a:rPr>
              <a:t>, </a:t>
            </a:r>
            <a:r>
              <a:rPr lang="ko-KR" altLang="en-US" dirty="0" smtClean="0">
                <a:solidFill>
                  <a:schemeClr val="bg1"/>
                </a:solidFill>
              </a:rPr>
              <a:t>플랫폼에서 사용 가능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en-US" altLang="ko-KR" dirty="0" smtClean="0">
                <a:solidFill>
                  <a:schemeClr val="bg1"/>
                </a:solidFill>
              </a:rPr>
              <a:t>C </a:t>
            </a:r>
            <a:r>
              <a:rPr lang="en-US" altLang="ko-KR" dirty="0" err="1" smtClean="0">
                <a:solidFill>
                  <a:schemeClr val="bg1"/>
                </a:solidFill>
              </a:rPr>
              <a:t>C</a:t>
            </a:r>
            <a:r>
              <a:rPr lang="en-US" altLang="ko-KR" dirty="0" smtClean="0">
                <a:solidFill>
                  <a:schemeClr val="bg1"/>
                </a:solidFill>
              </a:rPr>
              <a:t>++ C# Objective-C PHP Java Python Fortran </a:t>
            </a:r>
            <a:r>
              <a:rPr lang="ko-KR" altLang="en-US" dirty="0" smtClean="0">
                <a:solidFill>
                  <a:schemeClr val="bg1"/>
                </a:solidFill>
              </a:rPr>
              <a:t>등등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en-US" altLang="ko-KR" dirty="0" smtClean="0">
                <a:solidFill>
                  <a:schemeClr val="bg1"/>
                </a:solidFill>
              </a:rPr>
              <a:t>Windows</a:t>
            </a:r>
            <a:r>
              <a:rPr lang="ko-KR" altLang="en-US" dirty="0" smtClean="0">
                <a:solidFill>
                  <a:schemeClr val="bg1"/>
                </a:solidFill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</a:rPr>
              <a:t>Linux</a:t>
            </a:r>
            <a:r>
              <a:rPr lang="ko-KR" altLang="en-US" dirty="0" smtClean="0">
                <a:solidFill>
                  <a:schemeClr val="bg1"/>
                </a:solidFill>
              </a:rPr>
              <a:t>에서 모두 가능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en-US" altLang="ko-KR" dirty="0" smtClean="0">
                <a:solidFill>
                  <a:schemeClr val="bg1"/>
                </a:solidFill>
              </a:rPr>
              <a:t>Linux</a:t>
            </a:r>
            <a:r>
              <a:rPr lang="ko-KR" altLang="en-US" dirty="0" smtClean="0">
                <a:solidFill>
                  <a:schemeClr val="bg1"/>
                </a:solidFill>
              </a:rPr>
              <a:t>에선 </a:t>
            </a:r>
            <a:r>
              <a:rPr lang="en-US" altLang="ko-KR" dirty="0" err="1" smtClean="0">
                <a:solidFill>
                  <a:schemeClr val="bg1"/>
                </a:solidFill>
              </a:rPr>
              <a:t>doxygen</a:t>
            </a:r>
            <a:r>
              <a:rPr lang="en-US" altLang="ko-KR" dirty="0" smtClean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</a:rPr>
              <a:t>명령어 한 번으로 </a:t>
            </a:r>
            <a:r>
              <a:rPr lang="ko-KR" altLang="en-US" dirty="0" err="1" smtClean="0">
                <a:solidFill>
                  <a:schemeClr val="bg1"/>
                </a:solidFill>
              </a:rPr>
              <a:t>쫘라락</a:t>
            </a:r>
            <a:r>
              <a:rPr lang="ko-KR" altLang="en-US" dirty="0" smtClean="0">
                <a:solidFill>
                  <a:schemeClr val="bg1"/>
                </a:solidFill>
              </a:rPr>
              <a:t> 생성 가능</a:t>
            </a:r>
            <a:endParaRPr lang="en-US" altLang="ko-KR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9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문제점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691680" y="1600200"/>
            <a:ext cx="6995120" cy="4525963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</a:rPr>
              <a:t>일부 문법이 지원되지 않을 수 있음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en-US" altLang="ko-KR" dirty="0" smtClean="0">
                <a:solidFill>
                  <a:schemeClr val="bg1"/>
                </a:solidFill>
              </a:rPr>
              <a:t>C++11</a:t>
            </a:r>
            <a:r>
              <a:rPr lang="ko-KR" altLang="en-US" dirty="0" smtClean="0">
                <a:solidFill>
                  <a:schemeClr val="bg1"/>
                </a:solidFill>
              </a:rPr>
              <a:t>의 경우 스마트 포인터나</a:t>
            </a:r>
            <a:r>
              <a:rPr lang="en-US" altLang="ko-KR" dirty="0" smtClean="0">
                <a:solidFill>
                  <a:schemeClr val="bg1"/>
                </a:solidFill>
              </a:rPr>
              <a:t>, auto </a:t>
            </a:r>
            <a:r>
              <a:rPr lang="ko-KR" altLang="en-US" dirty="0" err="1" smtClean="0">
                <a:solidFill>
                  <a:schemeClr val="bg1"/>
                </a:solidFill>
              </a:rPr>
              <a:t>자료형</a:t>
            </a:r>
            <a:r>
              <a:rPr lang="ko-KR" altLang="en-US" dirty="0" smtClean="0">
                <a:solidFill>
                  <a:schemeClr val="bg1"/>
                </a:solidFill>
              </a:rPr>
              <a:t> 등 일부 기능 </a:t>
            </a:r>
            <a:r>
              <a:rPr lang="ko-KR" altLang="en-US" dirty="0" err="1" smtClean="0">
                <a:solidFill>
                  <a:schemeClr val="bg1"/>
                </a:solidFill>
              </a:rPr>
              <a:t>미지원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ko-KR" altLang="en-US" dirty="0" smtClean="0">
                <a:solidFill>
                  <a:schemeClr val="bg1"/>
                </a:solidFill>
              </a:rPr>
              <a:t>다른 언어는 잘 모르겠지만 업데이트가 느릴 수 있음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endParaRPr lang="en-US" altLang="ko-KR" dirty="0" smtClean="0">
              <a:solidFill>
                <a:schemeClr val="bg1"/>
              </a:solidFill>
            </a:endParaRPr>
          </a:p>
          <a:p>
            <a:pPr lvl="1"/>
            <a:r>
              <a:rPr lang="en-US" altLang="ko-KR" dirty="0" err="1" smtClean="0">
                <a:solidFill>
                  <a:schemeClr val="bg1"/>
                </a:solidFill>
              </a:rPr>
              <a:t>Graphviz</a:t>
            </a:r>
            <a:r>
              <a:rPr lang="ko-KR" altLang="en-US" dirty="0" smtClean="0">
                <a:solidFill>
                  <a:schemeClr val="bg1"/>
                </a:solidFill>
              </a:rPr>
              <a:t>에 지장이 있지만 여전히 강력한 도구</a:t>
            </a:r>
            <a:endParaRPr lang="en-US" altLang="ko-KR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933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.spreadshirt.net/image-server/v1/products/24569121/views/2,width=378,height=378,appearanceId=1/Happy-Codin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548680"/>
            <a:ext cx="5760640" cy="576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794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ko-K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4973</TotalTime>
  <Words>527</Words>
  <Application>Microsoft Office PowerPoint</Application>
  <PresentationFormat>화면 슬라이드 쇼(4:3)</PresentationFormat>
  <Paragraphs>171</Paragraphs>
  <Slides>19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3" baseType="lpstr">
      <vt:lpstr>HY강B</vt:lpstr>
      <vt:lpstr>굴림</vt:lpstr>
      <vt:lpstr>Arial</vt:lpstr>
      <vt:lpstr>Diseño predeterminado</vt:lpstr>
      <vt:lpstr>Doxygen으로 코드보기</vt:lpstr>
      <vt:lpstr>프로젝트 발주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Doxygen으로 관리하자</vt:lpstr>
      <vt:lpstr>Doxygen 문법 예시</vt:lpstr>
      <vt:lpstr>Doxygen 활용 예시</vt:lpstr>
      <vt:lpstr>사용 환경</vt:lpstr>
      <vt:lpstr>문제점</vt:lpstr>
      <vt:lpstr>PowerPoint 프레젠테이션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syjkdj@naver.com</cp:lastModifiedBy>
  <cp:revision>696</cp:revision>
  <dcterms:created xsi:type="dcterms:W3CDTF">2010-05-23T14:28:12Z</dcterms:created>
  <dcterms:modified xsi:type="dcterms:W3CDTF">2014-11-22T07:21:46Z</dcterms:modified>
</cp:coreProperties>
</file>