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7.xml"/>
  <Override ContentType="application/vnd.openxmlformats-officedocument.presentationml.notesSlide+xml" PartName="/ppt/notesSlides/notesSlide5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50.xml"/>
  <Override ContentType="application/vnd.openxmlformats-officedocument.presentationml.notesSlide+xml" PartName="/ppt/notesSlides/notesSlide68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51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56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61.xml"/>
  <Override ContentType="application/vnd.openxmlformats-officedocument.presentationml.notesSlide+xml" PartName="/ppt/notesSlides/notesSlide57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58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62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54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46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63.xml"/>
  <Override ContentType="application/vnd.openxmlformats-officedocument.presentationml.notesSlide+xml" PartName="/ppt/notesSlides/notesSlide5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47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60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64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48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5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5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49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53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66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5.xml"/>
  <Override ContentType="application/vnd.openxmlformats-officedocument.presentationml.slide+xml" PartName="/ppt/slides/slide60.xml"/>
  <Override ContentType="application/vnd.openxmlformats-officedocument.presentationml.slide+xml" PartName="/ppt/slides/slide5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50.xml"/>
  <Override ContentType="application/vnd.openxmlformats-officedocument.presentationml.slide+xml" PartName="/ppt/slides/slide34.xml"/>
  <Override ContentType="application/vnd.openxmlformats-officedocument.presentationml.slide+xml" PartName="/ppt/slides/slide33.xml"/>
  <Override ContentType="application/vnd.openxmlformats-officedocument.presentationml.slide+xml" PartName="/ppt/slides/slide51.xml"/>
  <Override ContentType="application/vnd.openxmlformats-officedocument.presentationml.slide+xml" PartName="/ppt/slides/slide16.xml"/>
  <Override ContentType="application/vnd.openxmlformats-officedocument.presentationml.slide+xml" PartName="/ppt/slides/slide6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7.xml"/>
  <Override ContentType="application/vnd.openxmlformats-officedocument.presentationml.slide+xml" PartName="/ppt/slides/slide41.xml"/>
  <Override ContentType="application/vnd.openxmlformats-officedocument.presentationml.slide+xml" PartName="/ppt/slides/slide67.xml"/>
  <Override ContentType="application/vnd.openxmlformats-officedocument.presentationml.slide+xml" PartName="/ppt/slides/slide7.xml"/>
  <Override ContentType="application/vnd.openxmlformats-officedocument.presentationml.slide+xml" PartName="/ppt/slides/slide54.xml"/>
  <Override ContentType="application/vnd.openxmlformats-officedocument.presentationml.slide+xml" PartName="/ppt/slides/slide36.xml"/>
  <Override ContentType="application/vnd.openxmlformats-officedocument.presentationml.slide+xml" PartName="/ppt/slides/slide66.xml"/>
  <Override ContentType="application/vnd.openxmlformats-officedocument.presentationml.slide+xml" PartName="/ppt/slides/slide23.xml"/>
  <Override ContentType="application/vnd.openxmlformats-officedocument.presentationml.slide+xml" PartName="/ppt/slides/slide49.xml"/>
  <Override ContentType="application/vnd.openxmlformats-officedocument.presentationml.slide+xml" PartName="/ppt/slides/slide10.xml"/>
  <Override ContentType="application/vnd.openxmlformats-officedocument.presentationml.slide+xml" PartName="/ppt/slides/slide6.xml"/>
  <Override ContentType="application/vnd.openxmlformats-officedocument.presentationml.slide+xml" PartName="/ppt/slides/slide53.xml"/>
  <Override ContentType="application/vnd.openxmlformats-officedocument.presentationml.slide+xml" PartName="/ppt/slides/slide40.xml"/>
  <Override ContentType="application/vnd.openxmlformats-officedocument.presentationml.slide+xml" PartName="/ppt/slides/slide4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9.xml"/>
  <Override ContentType="application/vnd.openxmlformats-officedocument.presentationml.slide+xml" PartName="/ppt/slides/slide65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6.xml"/>
  <Override ContentType="application/vnd.openxmlformats-officedocument.presentationml.slide+xml" PartName="/ppt/slides/slide12.xml"/>
  <Override ContentType="application/vnd.openxmlformats-officedocument.presentationml.slide+xml" PartName="/ppt/slides/slide4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8.xml"/>
  <Override ContentType="application/vnd.openxmlformats-officedocument.presentationml.slide+xml" PartName="/ppt/slides/slide46.xml"/>
  <Override ContentType="application/vnd.openxmlformats-officedocument.presentationml.slide+xml" PartName="/ppt/slides/slide64.xml"/>
  <Override ContentType="application/vnd.openxmlformats-officedocument.presentationml.slide+xml" PartName="/ppt/slides/slide8.xml"/>
  <Override ContentType="application/vnd.openxmlformats-officedocument.presentationml.slide+xml" PartName="/ppt/slides/slide55.xml"/>
  <Override ContentType="application/vnd.openxmlformats-officedocument.presentationml.slide+xml" PartName="/ppt/slides/slide29.xml"/>
  <Override ContentType="application/vnd.openxmlformats-officedocument.presentationml.slide+xml" PartName="/ppt/slides/slide59.xml"/>
  <Override ContentType="application/vnd.openxmlformats-officedocument.presentationml.slide+xml" PartName="/ppt/slides/slide32.xml"/>
  <Override ContentType="application/vnd.openxmlformats-officedocument.presentationml.slide+xml" PartName="/ppt/slides/slide62.xml"/>
  <Override ContentType="application/vnd.openxmlformats-officedocument.presentationml.slide+xml" PartName="/ppt/slides/slide1.xml"/>
  <Override ContentType="application/vnd.openxmlformats-officedocument.presentationml.slide+xml" PartName="/ppt/slides/slide58.xml"/>
  <Override ContentType="application/vnd.openxmlformats-officedocument.presentationml.slide+xml" PartName="/ppt/slides/slide63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15.xml"/>
  <Override ContentType="application/vnd.openxmlformats-officedocument.presentationml.slide+xml" PartName="/ppt/slides/slide61.xml"/>
  <Override ContentType="application/vnd.openxmlformats-officedocument.presentationml.slide+xml" PartName="/ppt/slides/slide31.xml"/>
  <Override ContentType="application/vnd.openxmlformats-officedocument.presentationml.slide+xml" PartName="/ppt/slides/slide27.xml"/>
  <Override ContentType="application/vnd.openxmlformats-officedocument.presentationml.slide+xml" PartName="/ppt/slides/slide57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  <p:sldId id="301" r:id="rId51"/>
    <p:sldId id="302" r:id="rId52"/>
    <p:sldId id="303" r:id="rId53"/>
    <p:sldId id="304" r:id="rId54"/>
    <p:sldId id="305" r:id="rId55"/>
    <p:sldId id="306" r:id="rId56"/>
    <p:sldId id="307" r:id="rId57"/>
    <p:sldId id="308" r:id="rId58"/>
    <p:sldId id="309" r:id="rId59"/>
    <p:sldId id="310" r:id="rId60"/>
    <p:sldId id="311" r:id="rId61"/>
    <p:sldId id="312" r:id="rId62"/>
    <p:sldId id="313" r:id="rId63"/>
    <p:sldId id="314" r:id="rId64"/>
    <p:sldId id="315" r:id="rId65"/>
    <p:sldId id="316" r:id="rId66"/>
    <p:sldId id="317" r:id="rId67"/>
    <p:sldId id="318" r:id="rId68"/>
    <p:sldId id="319" r:id="rId69"/>
    <p:sldId id="320" r:id="rId70"/>
    <p:sldId id="321" r:id="rId71"/>
    <p:sldId id="322" r:id="rId72"/>
    <p:sldId id="323" r:id="rId7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73" Type="http://schemas.openxmlformats.org/officeDocument/2006/relationships/slide" Target="slides/slide68.xml"/><Relationship Id="rId72" Type="http://schemas.openxmlformats.org/officeDocument/2006/relationships/slide" Target="slides/slide6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71" Type="http://schemas.openxmlformats.org/officeDocument/2006/relationships/slide" Target="slides/slide66.xml"/><Relationship Id="rId70" Type="http://schemas.openxmlformats.org/officeDocument/2006/relationships/slide" Target="slides/slide65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slide" Target="slides/slide57.xml"/><Relationship Id="rId61" Type="http://schemas.openxmlformats.org/officeDocument/2006/relationships/slide" Target="slides/slide56.xml"/><Relationship Id="rId20" Type="http://schemas.openxmlformats.org/officeDocument/2006/relationships/slide" Target="slides/slide15.xml"/><Relationship Id="rId64" Type="http://schemas.openxmlformats.org/officeDocument/2006/relationships/slide" Target="slides/slide59.xml"/><Relationship Id="rId63" Type="http://schemas.openxmlformats.org/officeDocument/2006/relationships/slide" Target="slides/slide58.xml"/><Relationship Id="rId22" Type="http://schemas.openxmlformats.org/officeDocument/2006/relationships/slide" Target="slides/slide17.xml"/><Relationship Id="rId66" Type="http://schemas.openxmlformats.org/officeDocument/2006/relationships/slide" Target="slides/slide61.xml"/><Relationship Id="rId21" Type="http://schemas.openxmlformats.org/officeDocument/2006/relationships/slide" Target="slides/slide16.xml"/><Relationship Id="rId65" Type="http://schemas.openxmlformats.org/officeDocument/2006/relationships/slide" Target="slides/slide60.xml"/><Relationship Id="rId24" Type="http://schemas.openxmlformats.org/officeDocument/2006/relationships/slide" Target="slides/slide19.xml"/><Relationship Id="rId68" Type="http://schemas.openxmlformats.org/officeDocument/2006/relationships/slide" Target="slides/slide63.xml"/><Relationship Id="rId23" Type="http://schemas.openxmlformats.org/officeDocument/2006/relationships/slide" Target="slides/slide18.xml"/><Relationship Id="rId67" Type="http://schemas.openxmlformats.org/officeDocument/2006/relationships/slide" Target="slides/slide62.xml"/><Relationship Id="rId60" Type="http://schemas.openxmlformats.org/officeDocument/2006/relationships/slide" Target="slides/slide55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69" Type="http://schemas.openxmlformats.org/officeDocument/2006/relationships/slide" Target="slides/slide6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slide" Target="slides/slide46.xml"/><Relationship Id="rId50" Type="http://schemas.openxmlformats.org/officeDocument/2006/relationships/slide" Target="slides/slide45.xml"/><Relationship Id="rId53" Type="http://schemas.openxmlformats.org/officeDocument/2006/relationships/slide" Target="slides/slide48.xml"/><Relationship Id="rId52" Type="http://schemas.openxmlformats.org/officeDocument/2006/relationships/slide" Target="slides/slide47.xml"/><Relationship Id="rId11" Type="http://schemas.openxmlformats.org/officeDocument/2006/relationships/slide" Target="slides/slide6.xml"/><Relationship Id="rId55" Type="http://schemas.openxmlformats.org/officeDocument/2006/relationships/slide" Target="slides/slide50.xml"/><Relationship Id="rId10" Type="http://schemas.openxmlformats.org/officeDocument/2006/relationships/slide" Target="slides/slide5.xml"/><Relationship Id="rId54" Type="http://schemas.openxmlformats.org/officeDocument/2006/relationships/slide" Target="slides/slide49.xml"/><Relationship Id="rId13" Type="http://schemas.openxmlformats.org/officeDocument/2006/relationships/slide" Target="slides/slide8.xml"/><Relationship Id="rId57" Type="http://schemas.openxmlformats.org/officeDocument/2006/relationships/slide" Target="slides/slide52.xml"/><Relationship Id="rId12" Type="http://schemas.openxmlformats.org/officeDocument/2006/relationships/slide" Target="slides/slide7.xml"/><Relationship Id="rId56" Type="http://schemas.openxmlformats.org/officeDocument/2006/relationships/slide" Target="slides/slide51.xml"/><Relationship Id="rId15" Type="http://schemas.openxmlformats.org/officeDocument/2006/relationships/slide" Target="slides/slide10.xml"/><Relationship Id="rId59" Type="http://schemas.openxmlformats.org/officeDocument/2006/relationships/slide" Target="slides/slide54.xml"/><Relationship Id="rId14" Type="http://schemas.openxmlformats.org/officeDocument/2006/relationships/slide" Target="slides/slide9.xml"/><Relationship Id="rId58" Type="http://schemas.openxmlformats.org/officeDocument/2006/relationships/slide" Target="slides/slide5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d6a5573fc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d6a5573fc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다니고 있는 회사와 프로젝트에 관한 직접적인 언급이 있을 수 있으니 내용이 외부로 새어나가지 않도록 주의 부탁드립니다</a:t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d6a5573fca_0_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d6a5573fca_0_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사장님에 대한 사담(?)이 섞여있을 수 있기 때문에 회사한테도 알려지면 안됩니다</a:t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d6a5573fca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d6a5573fca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시로바코 보세요</a:t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d6a5573fca_0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d6a5573fca_0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발표에 앞서 간단하게 소개하자면 저는 에이스톰 이라는 회사를 다니고 있습니다</a:t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d6a5573fca_0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d6a5573fca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에이스톰은 전 네오플 대표로 유명했던 ~~너클볼~~ 허민 대표이사님이 세운 회사중 하나로</a:t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d6a5573fca_0_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d6a5573fca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원더피플의 자회사이며 원더피플은 네오플을 떠나 잠시 방랑(?)생활을 하다 다시 사업을 시작하면서 세운 일종의 지주회사입니다</a:t>
            </a:r>
            <a:br>
              <a:rPr lang="ko"/>
            </a:br>
            <a:r>
              <a:rPr lang="ko"/>
              <a:t>네오플의 캐치프레이즈도 We make wonders! 였고 새로 새운 회사명도 원더피플이고 그런거 보면 허대표님이 Wonder이라는 단어를 되게 좋아하시는듯(...)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참고로 원더홀딩스에 소속된 위메프의 캐치프레이도 We make wonderful price (...)</a:t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d6a5573fca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d6a5573fca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원더홀딩스 (원더피플)에서 던파 초대 디렉터이자 사이퍼즈 디렉터였던 김윤종 대표님을 영입해서</a:t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d6a5573fca_0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d6a5573fca_0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세운 회사가 바로 에이스톰입니다</a:t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d6a5573fca_0_6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1" name="Google Shape;111;gd6a5573fca_0_6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히트작이라고 할만한게 저기 저 대표님이 들고계셨던 최강의 군단(...)뿐인데 어쨌든 회사가 돈은 많아서(...) 망해도 일단 잘 굴러는 가고 있습니다</a:t>
            </a:r>
            <a:br>
              <a:rPr lang="ko"/>
            </a:br>
            <a:r>
              <a:rPr lang="ko"/>
              <a:t>별로 히트는 안했지만 프렌즈마블같은것도 굴리고 있고..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일단 저는 프로젝트 NB 소속이라 건파이트 맨션에 집중하고계시는 대표님을 뵐 기회가 그렇게 많지는 않습니다 (건맨은 김윤종 대표님께서 직접 지휘중이시고 NB는 선임 디렉터님께서 지휘중이심)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그래도 대표님이랑 같이 워크샵 가서 보드게임하는 등 재미는 있었음 (키포지를 들고 오셨더라고…)</a:t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d6a5573fca_0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d6a5573fca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(이름은 대충 가리고) 프로젝트 NB라는 액션 MORPG 게임을 만들고 있습니다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대충 요약하자면 쿼터뷰 든파 (진짜로 개발팀 + 기획팀 중에 던파 출신분들이 많음 가끔 든파의 역사 이야기도 들을 수 있음)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하고싶은 말은 많은데 엠바고가 걸려있으니 나중에 기회가 되는 자리나 사적인 자리에서 얘기는 해줄 수 있음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어차피 곧 공개되긴 할텐데 일단은..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구닥다리 마개조 언리얼 3 엔진하고 씨름하느라고 한달에 한번이상은 언리얼 욕하고 삼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ko"/>
              <a:t>서버개발자 구합니다 님만오면 고</a:t>
            </a:r>
            <a:endParaRPr i="1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d6a5573fca_0_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d6a5573fca_0_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회사에서 맡고있는 역할을 설명하면 대충 이런식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미야모리 아오이 + 아하곤 우미코 (는 치프지만 저는 치프는 아니고 바이스치프 정도)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시로바코 보세요 뉴게임은 안봐도 별로상관없음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입사 2년차(연차로는 8년차)이지만 어쩌다보니 중간관리자 일과 코딩일을 병행하고 있습니다</a:t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d6a5573fca_0_8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d6a5573fca_0_8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저는 이 회사에서 진행되는 개발 과정에 관해 간단히 설명할 겁니다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모든 게임 회사 프로세스가 동일하지는 않습니다 (오히려 정형화된게 없달까…)</a:t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d6a5573fca_0_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d6a5573fca_0_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제가 진행을 맡게되면서 조금 프로세스가 바뀐것도 있음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특징이나 이런것도 그냥 이회사가 이런가보다 하고 생각해주시고 모든 게임회사에 일반화하거나 하는ㄴ 것은 지양해주셨으면 합니다</a:t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d6a5573fca_0_1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d6a5573fca_0_1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앞서 설명드렸겠지만, 허대표님, 김윤종대표님을 포함한 스타 기획자들이 회사를 이끌다 보니 기획의 파워가 굉장히 셉니다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기획 Driven Develpoment라고 봐도 될 정도</a:t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d6a5573fca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d6a5573fca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기획 Driven Develpoment라고 봐도 될 정도 개발도 기획이 정합니다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디렉터님은 개발에 관해 전혀 모르고, (물론 아예 모르는건 아닙니다만, 기술 비용이나 가능성에 대해서 크게 신경쓰지 않습니다)</a:t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d6a5573fca_0_1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d6a5573fca_0_1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디렉터님은 개발에 관해 전혀 모르고, (물론 아예 모르는건 아닙니다만, 기술 비용이나 가능성에 대해서 크게 신경쓰지 않습니다)</a:t>
            </a:r>
            <a:br>
              <a:rPr lang="ko"/>
            </a:br>
            <a:r>
              <a:rPr lang="ko"/>
              <a:t>가 / 불가 / 오래걸림 정도의 의견만 듣고 결정합니다</a:t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d6a5573fca_0_1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d6a5573fca_0_1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앞서 설명드렸다시피 NB 프로젝트는 기획자들 주도로 게임을 만들다 보니, 개발쪽은 주로 이들이 게임을 만드는데 필요한 기능을 언리얼 3 엔진에 얹는 작업을 주로 합니다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그러다보니 엔진 자체에 손을 많이 댔고(안티해킹같은것도 있지만) 거의 마개조된 수준의 언리얼 엔진을 사용합니다</a:t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d6a5573fca_0_1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d6a5573fca_0_1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현재의 NB 프로젝트를 사실상 거의 다 만드신 백승민 선배님의 NDC 강연도 한번 들어보세요 (뭘 만들었는가 대충 설명해줌) (37분이나 돼서 따로 재생하진 않겠습니다)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지금은 건맨팀에 계셔서 자주는 못뵙지만 그래도 가끔 엔진 관련해서 도움은 주심</a:t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5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d6a5573fca_0_1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d6a5573fca_0_1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여기까지가 개발 코어 담당이 하는 작업이고, 제가 있는 컨텐츠팀은 코어팀에서 만들어진 기능들을 올려놓고 게임의 틀을 붙여 유저들이 실제로 즐길 컨텐츠를 만들어내는 작업을 합니다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d6a5573fca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d6a5573fca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예를 들면, 파티 기능을 추가하고, 길드 시스템도 붙이고, 경매장 시스템도 붙이고….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7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d6a5573fca_0_13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d6a5573fca_0_1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그러니까 대충 요약하면 중노동이고, 실제로 팔아야하는 상품을 만들고 있습니다 뭐… 그래도 일은 재밌게 하고있습니다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gd6a5573fca_0_14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5" name="Google Shape;195;gd6a5573fca_0_1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거기서 제가 하는 일은 앞서 말했듯이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gd6a5573fca_0_1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1" name="Google Shape;201;gd6a5573fca_0_1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이런 일을 하고 있습니다. 이걸 설명하기 위해서 이제부터 작업하는 과정을 하나씩 설명할텐데요, 제가 하게 되는 일은 더 정성들여(?) 설명하도록 하겠습니다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8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d6a5573fca_0_1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0" name="Google Shape;210;gd6a5573fca_0_1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우선 디렉터(디렉터님도 기획자) 휘하 기획자님들이 일감을 마구마구 발행합니다.</a:t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d6a5573fca_0_1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d6a5573fca_0_1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이제 그 일감들을 쭉 모아서 우선순위대로 정리합니다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우선순위는 기획에서 정해주기도 하지만 기획이 판단하기 어렵다고 생각될 경우 제가 판단합니다 (반대로 기획이 우선순위를 잘못선정했다고 생각될 경우엔 이슈를 제기해서 수정하는 경우도 있습니다)</a:t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d6a5573fca_0_1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d6a5573fca_0_1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 개발 항목 하나하나마다 여섯개의 파트로 쪼갭니다</a:t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d6a5573fca_0_1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0" name="Google Shape;230;gd6a5573fca_0_1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첫째 이 태스크의 주체이자 목적인 기획 (기술 태스크인 경우에는 없는 경우도 있습니다)</a:t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d6a5573fca_0_18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d6a5573fca_0_18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기획에 맞는 UX를 제공하기 위한 UX 디자인</a:t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0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d6a5573fca_0_1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2" name="Google Shape;242;gd6a5573fca_0_1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 UX를 실제로 띄울 UX 프로그래밍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특이하게도 언리얼 3는 UI 서드파티로 어도비 쇼크웨이브 플래시를(...)씁니다. 엔진이 나왔을땐 나름 핫하던 물건이었는데… 네 그렇죠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>
                <a:solidFill>
                  <a:schemeClr val="dk1"/>
                </a:solidFill>
              </a:rPr>
              <a:t>C/C++ 프로그래머가 아니라 플래시 전문 프로그래머 팀원 분들이 작업을 해주십니다.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UX 프로그래밍팀은 이회사 모든 팀을 통틀어서 연차도 연령도 제일 높다는 특징을 가지고 있습니다(... 아마 임원진보다 높을듯...) 저동네는 거의 고인물이라 다 아는 바닥이라고 하더군요 거의 뭐 라스트 바탈리온 같은 느낌</a:t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d6a5573fca_0_1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d6a5573fca_0_1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UX 프로그래머분께서 플래시로 UI를 짜주시면 그걸 언리얼쪽에서 API 호출하는 작업을 해주고, 그리고 클라이언트 내부 로직도 구현하는 작업을 합니다</a:t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gd6a5573fca_0_20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4" name="Google Shape;254;gd6a5573fca_0_20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그리고 필요에 따라서는 서버랑 통신해야할수도 있기 때문에 (거의 대부분은 그렇습니다) 서버 파트와 협력해서 같이 개발을 하죠</a:t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d6a5573fca_0_2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Google Shape;260;gd6a5573fca_0_2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마지막으로 시스템이 완성되고 나면 기획자가 최종 데이터를 입력해서 실제로 원하는 컨텐츠를 제작합니다 필요하면 몹들이나 맵들 디자인해서 넣는 작업도 합니다.</a:t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d6a5573fca_0_2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6" name="Google Shape;266;gd6a5573fca_0_2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그리고 QA가 테스트를 하고 버그를 수정하고 보완할 내용이 있으면 보완하는 작업을 합니다</a:t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0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gd6a5573fca_0_2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2" name="Google Shape;272;gd6a5573fca_0_2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물론 태스크에 따라서 특정 부분들은 작업이 없는 경우도 있습니다</a:t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6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d6a5573fca_0_2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d6a5573fca_0_2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순서를 보시면 눈치채셨겠지만</a:t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gd6a5573fca_0_2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4" name="Google Shape;284;gd6a5573fca_0_2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각 파트별로 담당하는 내용들이 서로 디펜던시가 걸려있기 때문에 병렬화가 힘듭니다. (되는 경우도 있음)</a:t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8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d6a5573fca_0_23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0" name="Google Shape;290;gd6a5573fca_0_2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각 파트별로 담당하는 내용들이 서로 디펜던시가 걸려있기 때문에 병렬화가 힘듭니다. (되는 경우도 있음)</a:t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d6a5573fca_0_2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d6a5573fca_0_2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0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d6a5573fca_0_2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2" name="Google Shape;302;gd6a5573fca_0_2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6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gd6a5573fca_0_24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8" name="Google Shape;308;gd6a5573fca_0_2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2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gd6a5573fca_0_4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4" name="Google Shape;314;gd6a5573fca_0_4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gd6a5573fca_0_2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0" name="Google Shape;320;gd6a5573fca_0_2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이렇게 파트별로 작업이 끝나야 다음 파트가 일을 할수 있으니, 일의 계획을 세우려면 각 파트가 얼마나 시간이 걸릴지 파악해야 합니다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d6a5573fca_0_26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7" name="Google Shape;327;gd6a5573fca_0_26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solidFill>
                  <a:schemeClr val="dk1"/>
                </a:solidFill>
              </a:rPr>
              <a:t>다른파트 일하고 있을동안 나머지 모든 파트가 손가락 빨고 놀수는 없으니까 전체가 효율적으로 일할 수 있는 빅-픽쳐를 그리는 작업이 필요합니다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2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gd6a5573fca_0_2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4" name="Google Shape;334;gd6a5573fca_0_2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여기서부터 제가 할일입니다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이제 모든 파트를 싸돌아다니며, 기획에 관해서 대충 설명을 하고, 파트별로 시간이 얼마나 걸릴지 다 물어보고 다닙니다 (물론 저렇게 대면으로 안하고 메신저나, 기타 일정관리 툴을 사용합니다… 만, 일정 입력이 늦어지거나 하면 직접 가서 쪼기도 합니다)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d6a5573fca_0_27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1" name="Google Shape;341;gd6a5573fca_0_27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이렇게 몇날 몇일을 쪼아서 (그사람들도 지금 다른 작업 하고 있으니까.. 답변이 늦는 경우가 많습니다) 각 태스크별로 각 파트별로 업무량이 (러프하게) 정해지면, 그것을 다시 모읍니다.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d6a5573fca_0_28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8" name="Google Shape;348;gd6a5573fca_0_28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이제 이 태스크들을 중요도, 기한내 완수가능성, 각 담당자의 ㅇ일정에 맞추어 쳐담는 작업을 합니다.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(실제 회사업무 그래프라서 내용은 전부 검열처리했습니다) 최대한 겹치지 않게 배치하되, 부하가 좀 많이 가중되는 파트(특히 서버)는 복수의 태스크를 병행하기도 합니다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그러니까 서버개발자 구해요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 태스크를 목표한 일정내에 담을수 있는만큼 꾹꾹 눌러담고, 디렉터님께 컨펌을 받습니다 (반드시 넣어야하는게 안들어갔거나 하지 않는이상 보통은 해줍니다)</a:t>
            </a:r>
            <a:endParaRPr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3" name="Shape 3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gd6a5573fca_0_3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5" name="Google Shape;355;gd6a5573fca_0_3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이게 제가 야근이 많아지는 이유입니다. 파트별로 늦게 답변하는경우가 있고, (제가 쪼는걸 잊어버리는 경우도 있고) 이게 다 모여야 일정을 합칠수가 있는데, 답변이 늦어져서 늦은 시간에 받아본 일정들을 맞춰보다보니 문제가 생겨도, 이미 다 퇴근하고 없는 시간이 되어버리는 일이 일상사라 다시 내일까지 기다렸다가 다시 답변받고 수정하고...를 반복해야합니다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(말이 횡설수설한데 대충 무슨느낌인지는 알겠죠)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(대충 커뮤니케이션이 너무많이 필요하다는 이야기)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커뮤니케이션 자체도 오래걸리는데 그걸 다시 조합하는 일을 커뮤니케이션이 불가능한 시간에 해야하는 현실</a:t>
            </a:r>
            <a:endParaRPr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d6a5573fca_0_28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2" name="Google Shape;362;gd6a5573fca_0_28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이렇게 생고생을 해서 컨펌을 받았습니다.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자 그래서 일이 끝났냐구요?</a:t>
            </a:r>
            <a:endParaRPr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7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gd6a5573fca_0_2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9" name="Google Shape;369;gd6a5573fca_0_2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아니죠, 저도 코딩 해야죠</a:t>
            </a:r>
            <a:endParaRPr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d6a5573fca_0_30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6" name="Google Shape;376;gd6a5573fca_0_30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일 분담하고 일정편성 하는 중간에도 일은 들어옵니다 (특히 지라)</a:t>
            </a:r>
            <a:endParaRPr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2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d6a5573fca_0_3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4" name="Google Shape;384;gd6a5573fca_0_3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그나마 다행인 점은 그 일을 분배하는게 바로 저기 때문에, 권한을 남용(?)해 제게는 코딩일을 적게 할당할 수 있습니다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(물론 일정이 바쁘면 얄짤없이 저도 갈아넣어야 합니다)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그래도 제가 코딩때문에 일정편성을 못하고있으면 팀 전체가 놀아야하는 최악의 상황이 오기 때문에 (그럴때를 위해 파트별로 비상식량(?) 일감들을 가지고는 있습니다) 제가 코딩 적게한다고 누가 뭐라 안합니다</a:t>
            </a:r>
            <a:endParaRPr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9" name="Shape 3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0" name="Google Shape;390;gd6a5573fca_0_3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1" name="Google Shape;391;gd6a5573fca_0_3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그러면 (계획은 보통 몇달짜리/마일스톤 단위로 짜니까) 플랜 짤때만 빡세게 차트랑 씨름하고, 나머지시간엔 코딩하면 되지 않느냐? 라는 질문을 가질 수 있습니다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>
                <a:solidFill>
                  <a:schemeClr val="dk1"/>
                </a:solidFill>
              </a:rPr>
              <a:t>저도 처음에는 일 편성하고 남은시간에 코딩하면 되지 않냐? 라고 생각하고 넣었다가 피봤습니다.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ko">
                <a:solidFill>
                  <a:schemeClr val="dk1"/>
                </a:solidFill>
              </a:rPr>
              <a:t>그 얘기는 바로 다음에 나옵니다</a:t>
            </a:r>
            <a:endParaRPr>
              <a:solidFill>
                <a:schemeClr val="dk1"/>
              </a:solidFill>
            </a:endParaRPr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5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gd6a5573fca_0_3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7" name="Google Shape;397;gd6a5573fca_0_3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>
                <a:solidFill>
                  <a:schemeClr val="dk1"/>
                </a:solidFill>
              </a:rPr>
              <a:t>왜 팀장이 드릴을 잡으면 안되는지는 고전 자료 </a:t>
            </a:r>
            <a:r>
              <a:rPr b="1" lang="ko" sz="1050">
                <a:solidFill>
                  <a:srgbClr val="181818"/>
                </a:solidFill>
                <a:highlight>
                  <a:srgbClr val="A3A3A3"/>
                </a:highlight>
                <a:latin typeface="Malgun Gothic"/>
                <a:ea typeface="Malgun Gothic"/>
                <a:cs typeface="Malgun Gothic"/>
                <a:sym typeface="Malgun Gothic"/>
              </a:rPr>
              <a:t>무너진 비닐하우스 고치는 법</a:t>
            </a:r>
            <a:r>
              <a:rPr lang="ko">
                <a:solidFill>
                  <a:schemeClr val="dk1"/>
                </a:solidFill>
              </a:rPr>
              <a:t>을</a:t>
            </a:r>
            <a:r>
              <a:rPr lang="ko">
                <a:solidFill>
                  <a:schemeClr val="dk1"/>
                </a:solidFill>
              </a:rPr>
              <a:t> 참고하시면 좋습니다</a:t>
            </a:r>
            <a:endParaRPr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gd6a5573fca_0_3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3" name="Google Shape;403;gd6a5573fca_0_3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당연히 플랜이 완벽하게 돌아가지도 않고, 중간에 문제가 터져나옵니다. 그러면 이제 일정을 수정해야 하는 시간이 오는거죠</a:t>
            </a:r>
            <a:endParaRPr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d6a5573fca_0_3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0" name="Google Shape;410;gd6a5573fca_0_3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아주 극단적인 예로, 갑자기 사장님이 뙇 하고 나타나서 게임좀 해보시더니 이거 안되겠네 다 다시만들어 하는 경우가 있을 수 있죠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물론 실제로 그런다는건 아니지만, 허사장님은 거의 항상 플레이를 하고 계시고 기획 방향에 직접적으로 영향력을 많이 행사하고 계십니다.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좋은 말로 하면 장인정신이고, 나쁜말로 하면 간섭이 심하죠. 뭐 어쨌든 본인이 실제로 게임을 히트시킨 전적이 있으니 판단은 자유.</a:t>
            </a:r>
            <a:endParaRPr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5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d6a5573fca_0_4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17" name="Google Shape;417;gd6a5573fca_0_4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그외에도 각종 변수에 부딪칩니다. 일정 딜레이 삼대장은 ㄹㅇ...</a:t>
            </a:r>
            <a:endParaRPr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2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d6a5573fca_0_3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d6a5573fca_0_3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사소한 딜레이부터 시작해서 갑자기 대재앙~~주로 퍼블리셔 크리~~까지 여러가지 원인으로 인해 일정이 뒤틀리고</a:t>
            </a:r>
            <a:endParaRPr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8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d6a5573fca_0_36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0" name="Google Shape;430;gd6a5573fca_0_36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작업자들에게 서로 정해진 일정이 있다보니 유동성있게 처리하지 못하면 대재앙이 일어남</a:t>
            </a:r>
            <a:endParaRPr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34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gd6a5573fca_0_3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36" name="Google Shape;436;gd6a5573fca_0_3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코딩할때도 맘놓고 코딩할수가 없어…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실제로 업무시간의 대부분을 메신저나 업무관리툴을 쓰면서 보내고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그냥 다 퇴근하고 나서 코딩 몇시간 하고 퇴근하거나 하는 경우도 있습니다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(최근엔 주52시간 도입으로 인해 근태관리가 빡세져서 덜하는편 : 나한테 개발일정을 널럴하게 할당해서 몇일 째도 괜찮을 정도로 맞춰두는 편)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심하면 비주얼 스튜디오도 안켜보고 퇴근하는 날도 종종있음</a:t>
            </a:r>
            <a:endParaRPr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gd6a5573fca_0_37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43" name="Google Shape;443;gd6a5573fca_0_37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어쨌든 그렇게 일정들을 해내고 나면 끝인가요?</a:t>
            </a:r>
            <a:endParaRPr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48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" name="Google Shape;449;gd6a5573fca_0_38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0" name="Google Shape;450;gd6a5573fca_0_38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다음 마일스톤 일정을 짜야죠.. 그렇게 다들 라이브 체제가 되어가는거야</a:t>
            </a:r>
            <a:endParaRPr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55" name="Shape 4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6" name="Google Shape;456;gd6a5573fca_0_3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7" name="Google Shape;457;gd6a5573fca_0_3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그러니까 여러분은 중간관리자같은거 하지 마시고 코딩만 하시는것이 좋습니다</a:t>
            </a:r>
            <a:endParaRPr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2" name="Shape 4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gd6a5573fca_0_39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4" name="Google Shape;464;gd6a5573fca_0_39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회사 다니다보면 시니어분들인데 간부급 안하시고 계속 말단에서 코딩만 하시는 분들이 종종 계십니다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이회사도 그렇지만 전회사도 보면 간간히 그런분들이 계셨음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승진? 을 계속 사양(?)하시면서 코딩만 하시는분들</a:t>
            </a:r>
            <a:endParaRPr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68" name="Shape 4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9" name="Google Shape;469;gd6a5573fca_0_40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0" name="Google Shape;470;gd6a5573fca_0_40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이런일 하다보면 왜 그러는지도 알것도 같습니다</a:t>
            </a:r>
            <a:endParaRPr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75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gd6a5573fca_0_40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7" name="Google Shape;477;gd6a5573fca_0_40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물론 저는 아직 그만둘 생각은 없지만요</a:t>
            </a:r>
            <a:endParaRPr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d6a5573fca_0_4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3" name="Google Shape;483;gd6a5573fca_0_4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조금더 구체적으론 이자리까지 올라가는게 목표고 현재는 그냥 그 중간과정에 있는듯함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기획자인 디렉터님과 계속 일때문에 같이 있다보니 어느정도 배울건 배우는중 (게임도 가끔 같이하고)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이게 나한테 맞는일인지는 조금 더 해봐야...</a:t>
            </a:r>
            <a:endParaRPr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88" name="Shape 4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" name="Google Shape;489;gd6a5573fca_0_4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0" name="Google Shape;490;gd6a5573fca_0_4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감사합니다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ko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0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4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6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5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1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1.xml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2.xml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11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4.xml"/><Relationship Id="rId3" Type="http://schemas.openxmlformats.org/officeDocument/2006/relationships/image" Target="../media/image13.png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5.xml"/><Relationship Id="rId3" Type="http://schemas.openxmlformats.org/officeDocument/2006/relationships/image" Target="../media/image8.png"/></Relationships>
</file>

<file path=ppt/slides/_rels/slide4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6.xml"/><Relationship Id="rId3" Type="http://schemas.openxmlformats.org/officeDocument/2006/relationships/image" Target="../media/image11.png"/></Relationships>
</file>

<file path=ppt/slides/_rels/slide4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7.xml"/><Relationship Id="rId3" Type="http://schemas.openxmlformats.org/officeDocument/2006/relationships/image" Target="../media/image12.png"/></Relationships>
</file>

<file path=ppt/slides/_rels/slide4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8.xml"/><Relationship Id="rId3" Type="http://schemas.openxmlformats.org/officeDocument/2006/relationships/image" Target="../media/image7.png"/></Relationships>
</file>

<file path=ppt/slides/_rels/slide4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9.xml"/><Relationship Id="rId3" Type="http://schemas.openxmlformats.org/officeDocument/2006/relationships/image" Target="../media/image9.png"/></Relationships>
</file>

<file path=ppt/slides/_rels/slide5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0.xml"/><Relationship Id="rId3" Type="http://schemas.openxmlformats.org/officeDocument/2006/relationships/image" Target="../media/image2.png"/></Relationships>
</file>

<file path=ppt/slides/_rels/slide5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1.xml"/><Relationship Id="rId3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5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2.xml"/><Relationship Id="rId3" Type="http://schemas.openxmlformats.org/officeDocument/2006/relationships/image" Target="../media/image3.png"/></Relationships>
</file>

<file path=ppt/slides/_rels/slide5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3.xml"/></Relationships>
</file>

<file path=ppt/slides/_rels/slide5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4.xml"/></Relationships>
</file>

<file path=ppt/slides/_rels/slide5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5.xml"/><Relationship Id="rId3" Type="http://schemas.openxmlformats.org/officeDocument/2006/relationships/image" Target="../media/image21.png"/></Relationships>
</file>

<file path=ppt/slides/_rels/slide5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6.xml"/><Relationship Id="rId3" Type="http://schemas.openxmlformats.org/officeDocument/2006/relationships/image" Target="../media/image19.png"/></Relationships>
</file>

<file path=ppt/slides/_rels/slide5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7.xml"/><Relationship Id="rId3" Type="http://schemas.openxmlformats.org/officeDocument/2006/relationships/image" Target="../media/image14.png"/></Relationships>
</file>

<file path=ppt/slides/_rels/slide5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8.xml"/></Relationships>
</file>

<file path=ppt/slides/_rels/slide5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9.xml"/></Relationships>
</file>

<file path=ppt/slides/_rels/slide6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0.xml"/><Relationship Id="rId3" Type="http://schemas.openxmlformats.org/officeDocument/2006/relationships/image" Target="../media/image7.png"/></Relationships>
</file>

<file path=ppt/slides/_rels/slide6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1.xml"/><Relationship Id="rId3" Type="http://schemas.openxmlformats.org/officeDocument/2006/relationships/image" Target="../media/image9.png"/></Relationships>
</file>

<file path=ppt/slides/_rels/slide6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2.xml"/><Relationship Id="rId3" Type="http://schemas.openxmlformats.org/officeDocument/2006/relationships/image" Target="../media/image17.png"/></Relationships>
</file>

<file path=ppt/slides/_rels/slide6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3.xml"/><Relationship Id="rId3" Type="http://schemas.openxmlformats.org/officeDocument/2006/relationships/image" Target="../media/image15.png"/></Relationships>
</file>

<file path=ppt/slides/_rels/slide6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4.xml"/></Relationships>
</file>

<file path=ppt/slides/_rels/slide6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5.xml"/><Relationship Id="rId3" Type="http://schemas.openxmlformats.org/officeDocument/2006/relationships/image" Target="../media/image18.png"/></Relationships>
</file>

<file path=ppt/slides/_rels/slide6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6.xml"/></Relationships>
</file>

<file path=ppt/slides/_rels/slide6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7.xml"/><Relationship Id="rId3" Type="http://schemas.openxmlformats.org/officeDocument/2006/relationships/image" Target="../media/image20.png"/></Relationships>
</file>

<file path=ppt/slides/_rels/slide6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8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중간 관리자로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살아남기</a:t>
            </a:r>
            <a:endParaRPr/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1602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2021 04 30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UPnL OB 창배성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AKA Mappy The Kat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발표 들어가기에 앞서</a:t>
            </a:r>
            <a:endParaRPr/>
          </a:p>
        </p:txBody>
      </p:sp>
      <p:sp>
        <p:nvSpPr>
          <p:cNvPr id="61" name="Google Shape;61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Confidential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발표 들어가기에 앞서</a:t>
            </a:r>
            <a:endParaRPr/>
          </a:p>
        </p:txBody>
      </p:sp>
      <p:sp>
        <p:nvSpPr>
          <p:cNvPr id="67" name="Google Shape;67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Confidential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심지어 우리회사 사장님한테도 알려지면 안됨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발표 들어가기에 앞서</a:t>
            </a:r>
            <a:endParaRPr/>
          </a:p>
        </p:txBody>
      </p:sp>
      <p:sp>
        <p:nvSpPr>
          <p:cNvPr id="73" name="Google Shape;73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Confidential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심지어 우리회사 사장님한테도 알려지면 안됨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우주명작 시로바코 보세요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A.Storm inc.</a:t>
            </a:r>
            <a:endParaRPr/>
          </a:p>
        </p:txBody>
      </p:sp>
      <p:sp>
        <p:nvSpPr>
          <p:cNvPr id="79" name="Google Shape;79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0" name="Google Shape;80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89075" y="2002225"/>
            <a:ext cx="4365850" cy="171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A.Storm inc.</a:t>
            </a:r>
            <a:endParaRPr/>
          </a:p>
        </p:txBody>
      </p:sp>
      <p:sp>
        <p:nvSpPr>
          <p:cNvPr id="86" name="Google Shape;86;p1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7" name="Google Shape;87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58279" y="1226350"/>
            <a:ext cx="2227451" cy="32686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Wonder People</a:t>
            </a:r>
            <a:endParaRPr/>
          </a:p>
        </p:txBody>
      </p:sp>
      <p:sp>
        <p:nvSpPr>
          <p:cNvPr id="93" name="Google Shape;93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4" name="Google Shape;9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1538" y="1456325"/>
            <a:ext cx="3060925" cy="2230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A.Storm inc.</a:t>
            </a:r>
            <a:endParaRPr/>
          </a:p>
        </p:txBody>
      </p:sp>
      <p:sp>
        <p:nvSpPr>
          <p:cNvPr id="100" name="Google Shape;100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1" name="Google Shape;10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81375" y="1308100"/>
            <a:ext cx="2381250" cy="3105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A.Storm inc.</a:t>
            </a:r>
            <a:endParaRPr/>
          </a:p>
        </p:txBody>
      </p:sp>
      <p:sp>
        <p:nvSpPr>
          <p:cNvPr id="107" name="Google Shape;107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8" name="Google Shape;10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89075" y="2002225"/>
            <a:ext cx="4365850" cy="17169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A.Storm inc.</a:t>
            </a:r>
            <a:endParaRPr/>
          </a:p>
        </p:txBody>
      </p:sp>
      <p:sp>
        <p:nvSpPr>
          <p:cNvPr id="114" name="Google Shape;114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5" name="Google Shape;115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81375" y="1308100"/>
            <a:ext cx="2381250" cy="3105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Project NB</a:t>
            </a:r>
            <a:endParaRPr/>
          </a:p>
        </p:txBody>
      </p:sp>
      <p:sp>
        <p:nvSpPr>
          <p:cNvPr id="121" name="Google Shape;121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2" name="Google Shape;122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933088" y="1376288"/>
            <a:ext cx="5277824" cy="29687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Role</a:t>
            </a:r>
            <a:endParaRPr/>
          </a:p>
        </p:txBody>
      </p:sp>
      <p:sp>
        <p:nvSpPr>
          <p:cNvPr id="128" name="Google Shape;128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9" name="Google Shape;129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55871" y="1385550"/>
            <a:ext cx="1433176" cy="2950251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4"/>
          <p:cNvSpPr/>
          <p:nvPr/>
        </p:nvSpPr>
        <p:spPr>
          <a:xfrm>
            <a:off x="3500100" y="1788775"/>
            <a:ext cx="2143800" cy="2143800"/>
          </a:xfrm>
          <a:prstGeom prst="mathPlus">
            <a:avLst>
              <a:gd fmla="val 23520" name="adj1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131" name="Google Shape;13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67875" y="1128088"/>
            <a:ext cx="1273325" cy="3465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Notice</a:t>
            </a:r>
            <a:endParaRPr/>
          </a:p>
        </p:txBody>
      </p:sp>
      <p:sp>
        <p:nvSpPr>
          <p:cNvPr id="137" name="Google Shape;137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모든 회사가 이렇게 개발하는 것은 아닙니다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Notice</a:t>
            </a:r>
            <a:endParaRPr/>
          </a:p>
        </p:txBody>
      </p:sp>
      <p:sp>
        <p:nvSpPr>
          <p:cNvPr id="143" name="Google Shape;143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모든 회사가 이렇게 개발하는 것은 아닙니다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그냥 우리회사가 이렇게 한다 라는걸 간단하게 설명하는 정도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특징</a:t>
            </a:r>
            <a:endParaRPr/>
          </a:p>
        </p:txBody>
      </p:sp>
      <p:sp>
        <p:nvSpPr>
          <p:cNvPr id="149" name="Google Shape;149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던파 출신들의 스타 기획자들이 게임을 만들다보니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특징</a:t>
            </a:r>
            <a:endParaRPr/>
          </a:p>
        </p:txBody>
      </p:sp>
      <p:sp>
        <p:nvSpPr>
          <p:cNvPr id="155" name="Google Shape;155;p2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던파 출신들의 스타 기획자들이 게임을 만들다보니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 Driven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특징</a:t>
            </a:r>
            <a:endParaRPr/>
          </a:p>
        </p:txBody>
      </p:sp>
      <p:sp>
        <p:nvSpPr>
          <p:cNvPr id="161" name="Google Shape;161;p2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던파 출신들의 스타 기획자들이 게임을 만들다보니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 Driven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2" name="Google Shape;162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45523" y="863538"/>
            <a:ext cx="3052953" cy="3416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특징</a:t>
            </a:r>
            <a:endParaRPr/>
          </a:p>
        </p:txBody>
      </p:sp>
      <p:sp>
        <p:nvSpPr>
          <p:cNvPr id="168" name="Google Shape;168;p3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던파 출신들의 스타 기획자들이 게임을 만들다보니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 Driven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게임을 만든다기보단, 게임 툴을 제작하는 작업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3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특징</a:t>
            </a:r>
            <a:endParaRPr/>
          </a:p>
        </p:txBody>
      </p:sp>
      <p:sp>
        <p:nvSpPr>
          <p:cNvPr id="174" name="Google Shape;174;p3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던파 출신들의 스타 기획자들이 게임을 만들다보니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 Driven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게임을 만든다기보단, 게임 툴을 제작하는 작업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https://www.youtube.com/watch?v=XztYEP3DqzU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3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제가 (제 팀이) 하고있는일</a:t>
            </a:r>
            <a:endParaRPr/>
          </a:p>
        </p:txBody>
      </p:sp>
      <p:sp>
        <p:nvSpPr>
          <p:cNvPr id="180" name="Google Shape;180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이제 제가 하는일은 여기다가 게임 내 컨텐츠를 붙이는 작업을 하고 있습니다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제가 (제 팀이) 하고있는일</a:t>
            </a:r>
            <a:endParaRPr/>
          </a:p>
        </p:txBody>
      </p:sp>
      <p:sp>
        <p:nvSpPr>
          <p:cNvPr id="186" name="Google Shape;186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이제 제가 하는일은 여기다가 게임 내 컨텐츠를 붙이는 작업을 하고 있습니다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e.g.) UI, 파티 시스템, 길드, 레벨업 컨텐츠등...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3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제가 (제 팀이) 하고있는일</a:t>
            </a:r>
            <a:endParaRPr/>
          </a:p>
        </p:txBody>
      </p:sp>
      <p:sp>
        <p:nvSpPr>
          <p:cNvPr id="192" name="Google Shape;192;p3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이제 제가 하는일은 여기다가 게임 내 컨텐츠를 붙이는 작업을 하고 있습니다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e.g.) UI, 파티 시스템, 길드, 레벨업 컨텐츠등…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그러니까 그냥 중노동</a:t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제가 하는 일</a:t>
            </a:r>
            <a:endParaRPr/>
          </a:p>
        </p:txBody>
      </p:sp>
      <p:sp>
        <p:nvSpPr>
          <p:cNvPr id="198" name="Google Shape;198;p3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앞서 말했듯이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3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제가 하는 일</a:t>
            </a:r>
            <a:endParaRPr/>
          </a:p>
        </p:txBody>
      </p:sp>
      <p:sp>
        <p:nvSpPr>
          <p:cNvPr id="204" name="Google Shape;204;p3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앞서 말했듯이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205" name="Google Shape;205;p3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55871" y="1385550"/>
            <a:ext cx="1433176" cy="2950251"/>
          </a:xfrm>
          <a:prstGeom prst="rect">
            <a:avLst/>
          </a:prstGeom>
          <a:noFill/>
          <a:ln>
            <a:noFill/>
          </a:ln>
        </p:spPr>
      </p:pic>
      <p:sp>
        <p:nvSpPr>
          <p:cNvPr id="206" name="Google Shape;206;p36"/>
          <p:cNvSpPr/>
          <p:nvPr/>
        </p:nvSpPr>
        <p:spPr>
          <a:xfrm>
            <a:off x="3500100" y="1788775"/>
            <a:ext cx="2143800" cy="2143800"/>
          </a:xfrm>
          <a:prstGeom prst="mathPlus">
            <a:avLst>
              <a:gd fmla="val 23520" name="adj1"/>
            </a:avLst>
          </a:prstGeom>
          <a:solidFill>
            <a:schemeClr val="lt2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pic>
        <p:nvPicPr>
          <p:cNvPr id="207" name="Google Shape;207;p3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467875" y="1128088"/>
            <a:ext cx="1273325" cy="3465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3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13" name="Google Shape;213;p37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214" name="Google Shape;214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36071" y="1348883"/>
            <a:ext cx="2671850" cy="2871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20" name="Google Shape;220;p38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221" name="Google Shape;221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38450" y="1651000"/>
            <a:ext cx="3467100" cy="226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3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27" name="Google Shape;227;p39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개발은 총 여섯 파트로 쪼개짐</a:t>
            </a:r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4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33" name="Google Shape;233;p40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개발은 총 여섯 파트로 쪼개짐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</a:t>
            </a:r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4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39" name="Google Shape;239;p41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개발은 총 여섯 파트로 쪼개짐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 디자인</a:t>
            </a:r>
            <a:endParaRPr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3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4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45" name="Google Shape;245;p42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개발은 총 여섯 파트로 쪼개짐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 디자인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 프로그래밍 (여기서는 GFx 라고 부름)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4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51" name="Google Shape;251;p43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개발은 총 여섯 파트로 쪼개짐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 디자인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 프로그래밍 (여기서는 GFx 라고 부름)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클라이언트 프로그래밍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4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57" name="Google Shape;257;p44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개발은 총 여섯 파트로 쪼개짐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 디자인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 프로그래밍 (여기서는 GFx 라고 부름)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클라이언트 프로그래밍 + 서버 프로그래밍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4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63" name="Google Shape;263;p45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개발은 총 여섯 파트로 쪼개짐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 디자인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 프로그래밍 (여기서는 GFx 라고 부름)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클라이언트 프로그래밍 + 서버 프로그래밍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데이터 (기획)</a:t>
            </a:r>
            <a:endParaRPr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4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69" name="Google Shape;269;p46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개발은 총 여섯 파트로 쪼개짐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 디자인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 프로그래밍 (여기서는 GFx 라고 부름)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클라이언트 프로그래밍 + 서버 프로그래밍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데이터 (기획)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QA</a:t>
            </a:r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3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4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75" name="Google Shape;275;p47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개발은 총 여섯 파트로 쪼개짐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 디자인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 프로그래밍 (여기서는 GFx 라고 부름)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클라이언트 프로그래밍 + 서버 프로그래밍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데이터 (기획)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QA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물론 태스크에 따라서 특정 부분들은 생략되기도 함</a:t>
            </a:r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4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81" name="Google Shape;281;p48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잘 보면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5" name="Shape 2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" name="Google Shape;286;p4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87" name="Google Shape;287;p49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잘 보면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각 파트별로 병렬화가 안됨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5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93" name="Google Shape;293;p50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잘 보면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각 파트별로 병렬화가 안됨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기획이 나와야 UX가 나오고,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7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5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299" name="Google Shape;299;p51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잘 보면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각 파트별로 병렬화가 안됨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기획이 나와야 UX가 나오고,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UX가 나와야 UI를 제작하고,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3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5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05" name="Google Shape;305;p52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잘 보면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각 파트별로 병렬화가 안됨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기획이 나와야 UX가 나오고,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UX가 나와야 UI를 제작하고,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UI가 제작되어야 클라이언트에서 API를 호출할수 있고 (미리 약속하고 만들수도 있음)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9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5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11" name="Google Shape;311;p53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잘 보면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각 파트별로 병렬화가 안됨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기획이 나와야 UX가 나오고,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UX가 나와야 UI를 제작하고,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UI가 제작되어야 클라이언트에서 API를 호출할수 있고 (미리 약속하고 만들수도 있음)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실제로 동작하는게 있어야 데이터를 넣고 플레이해볼 수 있음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5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17" name="Google Shape;317;p54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lnSpcReduction="10000"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잘 보면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각 파트별로 병렬화가 안됨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기획이 나와야 UX가 나오고,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UX가 나와야 UI를 제작하고,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UI가 제작되어야 클라이언트에서 API를 호출할수 있고 (미리 약속하고 만들수도 있음)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실제로 동작하는게 있어야 데이터를 넣고 플레이해볼 수 있음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플레이가 가능해야 QA를 할 수 있음 (QA를 할수없으면 릴리즈도 할 수 없음!)</a:t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5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23" name="Google Shape;323;p55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24" name="Google Shape;324;p5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38450" y="1651000"/>
            <a:ext cx="3467100" cy="226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5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30" name="Google Shape;330;p56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31" name="Google Shape;331;p5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90875" y="1743075"/>
            <a:ext cx="2762250" cy="165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5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37" name="Google Shape;337;p57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38" name="Google Shape;338;p5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2500" y="1458420"/>
            <a:ext cx="4719000" cy="2652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5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44" name="Google Shape;344;p58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45" name="Google Shape;345;p5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838450" y="1651000"/>
            <a:ext cx="3467100" cy="2266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5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51" name="Google Shape;351;p59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52" name="Google Shape;352;p5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81122" y="1228875"/>
            <a:ext cx="6781750" cy="345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6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p6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58" name="Google Shape;358;p60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59" name="Google Shape;359;p6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32150" y="1468296"/>
            <a:ext cx="4679699" cy="2632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3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" name="Google Shape;364;p6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65" name="Google Shape;365;p61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66" name="Google Shape;366;p6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90813" y="1162050"/>
            <a:ext cx="3762375" cy="2819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6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72" name="Google Shape;372;p62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73" name="Google Shape;373;p6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35338" y="1051888"/>
            <a:ext cx="1273325" cy="34651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6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79" name="Google Shape;379;p63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80" name="Google Shape;380;p6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35338" y="1051888"/>
            <a:ext cx="1273325" cy="3465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6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46950" y="1076275"/>
            <a:ext cx="2762250" cy="1657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6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87" name="Google Shape;387;p64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45720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388" name="Google Shape;388;p6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55408" y="1309350"/>
            <a:ext cx="1433176" cy="29502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2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6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394" name="Google Shape;394;p65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그럼 계획 짜고나서 굴러가는 시간에 코딩하면 되잖아요?</a:t>
            </a:r>
            <a:endParaRPr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8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6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</a:t>
            </a:r>
            <a:endParaRPr/>
          </a:p>
        </p:txBody>
      </p:sp>
      <p:sp>
        <p:nvSpPr>
          <p:cNvPr id="400" name="Google Shape;400;p66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그럼 계획 짜고나서 굴러가는 시간에 코딩하면 되잖아요?</a:t>
            </a:r>
            <a:endParaRPr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4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p6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과정에는 항상 변수가 나타나기 마련</a:t>
            </a:r>
            <a:endParaRPr/>
          </a:p>
        </p:txBody>
      </p:sp>
      <p:sp>
        <p:nvSpPr>
          <p:cNvPr id="406" name="Google Shape;406;p67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407" name="Google Shape;407;p6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17375" y="920036"/>
            <a:ext cx="4709249" cy="3728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6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과정에서 나타나는 변수</a:t>
            </a:r>
            <a:endParaRPr/>
          </a:p>
        </p:txBody>
      </p:sp>
      <p:sp>
        <p:nvSpPr>
          <p:cNvPr id="413" name="Google Shape;413;p68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414" name="Google Shape;414;p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23290" y="952063"/>
            <a:ext cx="2497425" cy="36648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8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6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과정에서 나타나는 변수</a:t>
            </a:r>
            <a:endParaRPr/>
          </a:p>
        </p:txBody>
      </p:sp>
      <p:sp>
        <p:nvSpPr>
          <p:cNvPr id="420" name="Google Shape;420;p69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421" name="Google Shape;421;p6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3025" y="1216925"/>
            <a:ext cx="5557949" cy="3604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5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p7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과정에서 나타나는 변수가 주는 영향</a:t>
            </a:r>
            <a:endParaRPr/>
          </a:p>
        </p:txBody>
      </p:sp>
      <p:sp>
        <p:nvSpPr>
          <p:cNvPr id="427" name="Google Shape;427;p70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일정이 변경되면 다른 일정들이 영향을 받고</a:t>
            </a:r>
            <a:endParaRPr/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7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ko"/>
              <a:t>개발 과정에서 나타나는 변수가 주는 영향이 주는 영향</a:t>
            </a:r>
            <a:endParaRPr/>
          </a:p>
        </p:txBody>
      </p:sp>
      <p:sp>
        <p:nvSpPr>
          <p:cNvPr id="433" name="Google Shape;433;p71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일정이 변경되면 다른 일정들이 영향을 받고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그 일정에 맞춰주기 위해 다른 일정이...</a:t>
            </a:r>
            <a:endParaRPr/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7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72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39285"/>
              <a:buFont typeface="Arial"/>
              <a:buNone/>
            </a:pPr>
            <a:r>
              <a:rPr lang="ko"/>
              <a:t>개발 과정에서 나타나는 변수가 주는 영향이 주는 영향이..</a:t>
            </a:r>
            <a:endParaRPr/>
          </a:p>
        </p:txBody>
      </p:sp>
      <p:sp>
        <p:nvSpPr>
          <p:cNvPr id="439" name="Google Shape;439;p72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일정이 변경되면 다른 일정들이 영향을 받고</a:t>
            </a:r>
            <a:endParaRPr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그 일정에 맞춰주기 위해 다른 일정이...</a:t>
            </a:r>
            <a:endParaRPr/>
          </a:p>
        </p:txBody>
      </p:sp>
      <p:pic>
        <p:nvPicPr>
          <p:cNvPr id="440" name="Google Shape;440;p7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32150" y="1255571"/>
            <a:ext cx="4679699" cy="2632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4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73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끝?</a:t>
            </a:r>
            <a:endParaRPr/>
          </a:p>
        </p:txBody>
      </p:sp>
      <p:sp>
        <p:nvSpPr>
          <p:cNvPr id="446" name="Google Shape;446;p73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t/>
            </a:r>
            <a:endParaRPr/>
          </a:p>
        </p:txBody>
      </p:sp>
      <p:pic>
        <p:nvPicPr>
          <p:cNvPr id="447" name="Google Shape;447;p7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90813" y="1162050"/>
            <a:ext cx="3762375" cy="2819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1" name="Shape 4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" name="Google Shape;452;p7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개발 끝?</a:t>
            </a:r>
            <a:endParaRPr/>
          </a:p>
        </p:txBody>
      </p:sp>
      <p:sp>
        <p:nvSpPr>
          <p:cNvPr id="453" name="Google Shape;453;p74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t/>
            </a:r>
            <a:endParaRPr/>
          </a:p>
        </p:txBody>
      </p:sp>
      <p:pic>
        <p:nvPicPr>
          <p:cNvPr id="454" name="Google Shape;454;p7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90535" y="1076272"/>
            <a:ext cx="6362926" cy="36729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58" name="Shape 4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9" name="Google Shape;459;p7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니들은 이런거 피지마라..</a:t>
            </a:r>
            <a:endParaRPr/>
          </a:p>
        </p:txBody>
      </p:sp>
      <p:sp>
        <p:nvSpPr>
          <p:cNvPr id="460" name="Google Shape;460;p75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t/>
            </a:r>
            <a:endParaRPr/>
          </a:p>
        </p:txBody>
      </p:sp>
      <p:pic>
        <p:nvPicPr>
          <p:cNvPr id="461" name="Google Shape;461;p7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00665" y="1017725"/>
            <a:ext cx="2942675" cy="4004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65" name="Shape 4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6" name="Google Shape;466;p7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니들은 이런거 피지마라..</a:t>
            </a:r>
            <a:endParaRPr/>
          </a:p>
        </p:txBody>
      </p:sp>
      <p:sp>
        <p:nvSpPr>
          <p:cNvPr id="467" name="Google Shape;467;p76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시니어분들중에 코딩만 하시는 분들이 계시는데</a:t>
            </a:r>
            <a:endParaRPr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2" name="Google Shape;472;p77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니들은 이런거 피지마라..</a:t>
            </a:r>
            <a:endParaRPr/>
          </a:p>
        </p:txBody>
      </p:sp>
      <p:sp>
        <p:nvSpPr>
          <p:cNvPr id="473" name="Google Shape;473;p77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시니어분들중에 코딩만 하시는 분들이 계시는데</a:t>
            </a:r>
            <a:endParaRPr/>
          </a:p>
        </p:txBody>
      </p:sp>
      <p:pic>
        <p:nvPicPr>
          <p:cNvPr id="474" name="Google Shape;474;p7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26175" y="1168250"/>
            <a:ext cx="1291650" cy="36223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78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9" name="Google Shape;479;p7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여러분들은 무엇이 하고싶으신가요?</a:t>
            </a:r>
            <a:endParaRPr/>
          </a:p>
        </p:txBody>
      </p:sp>
      <p:sp>
        <p:nvSpPr>
          <p:cNvPr id="480" name="Google Shape;480;p78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전 그래도 계속 할겁니다</a:t>
            </a:r>
            <a:endParaRPr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84" name="Shape 4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5" name="Google Shape;485;p7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여러분들은 무엇이 하고싶으신가요?</a:t>
            </a:r>
            <a:endParaRPr/>
          </a:p>
        </p:txBody>
      </p:sp>
      <p:sp>
        <p:nvSpPr>
          <p:cNvPr id="486" name="Google Shape;486;p79"/>
          <p:cNvSpPr txBox="1"/>
          <p:nvPr>
            <p:ph idx="1" type="body"/>
          </p:nvPr>
        </p:nvSpPr>
        <p:spPr>
          <a:xfrm>
            <a:off x="311700" y="10762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●"/>
            </a:pPr>
            <a:r>
              <a:rPr lang="ko"/>
              <a:t>전 그래도 계속 할겁니다</a:t>
            </a:r>
            <a:endParaRPr/>
          </a:p>
        </p:txBody>
      </p:sp>
      <p:pic>
        <p:nvPicPr>
          <p:cNvPr id="487" name="Google Shape;487;p7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81375" y="1231900"/>
            <a:ext cx="2381250" cy="3105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91" name="Shape 4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2" name="Google Shape;492;p80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감사합니다.</a:t>
            </a:r>
            <a:endParaRPr/>
          </a:p>
        </p:txBody>
      </p:sp>
      <p:sp>
        <p:nvSpPr>
          <p:cNvPr id="493" name="Google Shape;493;p80"/>
          <p:cNvSpPr txBox="1"/>
          <p:nvPr/>
        </p:nvSpPr>
        <p:spPr>
          <a:xfrm>
            <a:off x="2304450" y="3311075"/>
            <a:ext cx="4535100" cy="8313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Q &amp; A?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C++ 서버개발자 구합니다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ko"/>
              <a:t>연봉은 별로못줌()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