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80" r:id="rId4"/>
    <p:sldId id="257" r:id="rId5"/>
    <p:sldId id="281" r:id="rId6"/>
    <p:sldId id="282" r:id="rId7"/>
    <p:sldId id="258" r:id="rId8"/>
    <p:sldId id="283" r:id="rId9"/>
    <p:sldId id="284" r:id="rId10"/>
    <p:sldId id="285" r:id="rId11"/>
    <p:sldId id="286" r:id="rId12"/>
    <p:sldId id="288" r:id="rId13"/>
    <p:sldId id="259" r:id="rId14"/>
    <p:sldId id="291" r:id="rId15"/>
    <p:sldId id="276" r:id="rId16"/>
    <p:sldId id="261" r:id="rId17"/>
    <p:sldId id="294" r:id="rId18"/>
    <p:sldId id="267" r:id="rId19"/>
    <p:sldId id="268" r:id="rId20"/>
    <p:sldId id="278" r:id="rId21"/>
    <p:sldId id="260" r:id="rId22"/>
    <p:sldId id="300" r:id="rId23"/>
    <p:sldId id="295" r:id="rId24"/>
    <p:sldId id="301" r:id="rId25"/>
    <p:sldId id="298" r:id="rId26"/>
    <p:sldId id="296" r:id="rId27"/>
    <p:sldId id="299" r:id="rId2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3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20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90601B-4A28-4690-8F15-AE88A527C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996FFF1-2C3A-42C9-9431-E3DA5D4DA7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7B37FFA-A123-47D1-BF50-A0F2F820B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5B2DC-4C0A-4DF9-A589-8182A6FD0B67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9C5D365-91B1-4F27-9167-A2EEA005D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69E3D97-30DF-4952-9197-05BC6C35B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C21F9-4F14-4D27-98E7-AF533F784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5237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DD8393-7A44-47AA-B725-0C5CAD907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EF13884-9A07-40D0-A5DF-7B0C76E0AC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392E0C4-77D5-40EF-8E4A-C1CC962F7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5B2DC-4C0A-4DF9-A589-8182A6FD0B67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0868DA4-FCBC-4593-B94B-44C04397B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7A9A6F0-AEB3-4796-AE67-4209757B7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C21F9-4F14-4D27-98E7-AF533F784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3777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5C5D82-71E9-4447-B2E4-D97777E1E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86DB22F-36CD-4626-9672-470341B0B9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00A2A8-2213-4274-A5DC-D397ABDB8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5B2DC-4C0A-4DF9-A589-8182A6FD0B67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C38670D-3558-4F07-A539-6B44701EE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1A99887-C5D8-4860-930C-C4FC61301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C21F9-4F14-4D27-98E7-AF533F784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4483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1AEF14-86EA-46B8-9789-76CF9C522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B66FB15-4544-4203-BAC7-E274BA95A8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2025A22-F22C-4D5F-A8D5-7CA274569C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304B441-30D7-4812-BA1A-4A71AE010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5B2DC-4C0A-4DF9-A589-8182A6FD0B67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B94214-E069-4549-AD8A-E41F7E4D8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E1E28A9-DF37-4A33-9362-4E35E1D2D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C21F9-4F14-4D27-98E7-AF533F784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1219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7396AB-6AE7-4304-BB1B-F201643A2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4150D73-CC1D-4C0E-AB21-C9A817EE8D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A6A6429-A34D-48BF-BECC-E2522E9589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E7A6023-1014-44A2-B147-8FE4F193B0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5AE6826-9820-4649-B22C-0DC8F8EA8C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BA563E8-D915-4056-AFD0-5026552E6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5B2DC-4C0A-4DF9-A589-8182A6FD0B67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4AC9B21-2D91-421D-ABE5-881F94828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EAB9524-55D8-42A3-AE23-8BD2A0162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C21F9-4F14-4D27-98E7-AF533F784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3557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6FB1D8-F158-45FD-8631-151BC9167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069A5B1-A024-4613-9E02-4F49831D0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5B2DC-4C0A-4DF9-A589-8182A6FD0B67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854BACC-2E5E-457A-A9DF-F56418BCE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8DF56AE-C1C7-46B6-857B-44CFB4EE4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C21F9-4F14-4D27-98E7-AF533F784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2249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37450E3-DD70-45A7-ACAD-7E3EA5DE8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5B2DC-4C0A-4DF9-A589-8182A6FD0B67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FB3E7C0-8B05-4BF7-91A1-A3DD268C8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486A880-344F-4CB1-97DB-C057B98FD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C21F9-4F14-4D27-98E7-AF533F784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8135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06917D-91BA-4413-AB66-2C06B1521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4433B56-0761-4ED8-AC16-03D1D3181C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1E9D0D5-E758-49B8-8C5F-A79887AFC1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72BAB16-51A1-4B30-A3B7-91F6E3C96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5B2DC-4C0A-4DF9-A589-8182A6FD0B67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C56BE3E-E838-4B62-8D38-FF40692A7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D634D8-2C15-4E8B-8C5D-B0671A1DB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C21F9-4F14-4D27-98E7-AF533F784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3729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6A6B97-F810-4DEC-8011-6026E2AE8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0A70CBC-ABAE-4DD1-B018-3169BF8E01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254AAEB-BC10-48B8-8DC3-7AC423AFD6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AE71436-C3E7-46E7-A18A-7BA9CDD92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5B2DC-4C0A-4DF9-A589-8182A6FD0B67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6BF39D3-C5AC-48E8-96A8-9CA3913CE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B5FFE45-26C8-4F5F-A42B-2FC8C3FFC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C21F9-4F14-4D27-98E7-AF533F784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41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B2B655-024F-4E03-9E97-9EB305987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D4B671E-E356-4E4D-B8AC-C5EE8AE2A0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32D369A-A335-419A-B3FE-67603CE41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5B2DC-4C0A-4DF9-A589-8182A6FD0B67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153BBA5-C9A7-492C-BE3D-FE7976159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C5EFA86-4F4B-4A7C-9B7A-2B6D80E54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C21F9-4F14-4D27-98E7-AF533F784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212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C462FB6-026E-404D-9F1E-5CA55879A5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531E5D5-411A-4F24-B7B7-5A6F732BA9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2D1EA66-AC92-4275-B673-062D86796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5B2DC-4C0A-4DF9-A589-8182A6FD0B67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43E4BC-C5A7-4953-9F3E-595159F3E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D2A123-1643-4E7F-80C2-D488619F3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C21F9-4F14-4D27-98E7-AF533F784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2960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9D7106E-DEDD-4F81-9FE2-BCC20AD66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706071E-97CD-4743-A42B-88DE321B73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368E0A-BD5B-4392-ABCA-521809EE09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5B2DC-4C0A-4DF9-A589-8182A6FD0B67}" type="datetimeFigureOut">
              <a:rPr lang="ko-KR" altLang="en-US" smtClean="0"/>
              <a:t>2022-02-05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009DD67-FB05-4C7C-84C9-D954D4C080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C3D08CD-7147-4005-863B-EFD0FF0E94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6C21F9-4F14-4D27-98E7-AF533F7843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0851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6" name="Rectangle 134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Promo Art - Slay the Spire">
            <a:extLst>
              <a:ext uri="{FF2B5EF4-FFF2-40B4-BE49-F238E27FC236}">
                <a16:creationId xmlns:a16="http://schemas.microsoft.com/office/drawing/2014/main" id="{5DD6D146-82E1-4E5C-AE3F-E5F55AB654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721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39F72A0E-CEED-4CCF-94F4-C567E01FB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ko-KR" altLang="en-US" sz="6600" dirty="0">
                <a:solidFill>
                  <a:srgbClr val="FFFFFF"/>
                </a:solidFill>
              </a:rPr>
              <a:t>이 게임들은 첨탑에서 최초로 시작되어</a:t>
            </a:r>
            <a:r>
              <a:rPr lang="en-US" altLang="ko-KR" sz="6600" dirty="0">
                <a:solidFill>
                  <a:srgbClr val="FFFFFF"/>
                </a:solidFill>
              </a:rPr>
              <a:t>…</a:t>
            </a:r>
            <a:endParaRPr lang="ko-KR" altLang="en-US" sz="6600" dirty="0">
              <a:solidFill>
                <a:srgbClr val="FFFFFF"/>
              </a:solidFill>
            </a:endParaRPr>
          </a:p>
        </p:txBody>
      </p:sp>
      <p:sp>
        <p:nvSpPr>
          <p:cNvPr id="3077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rgbClr val="FFFFFF">
                <a:alpha val="75000"/>
              </a:srgb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9005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90D8060-BEF8-463F-90CE-0EE30BCCD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sz="5400" dirty="0"/>
              <a:t>별건 아니고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DCF4AD-9A97-4D70-9973-F8B8828AD3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ko-KR" altLang="en-US" sz="2200" dirty="0"/>
              <a:t>게임리뷰 모음집</a:t>
            </a:r>
            <a:endParaRPr lang="en-US" altLang="ko-KR" sz="2200" dirty="0"/>
          </a:p>
          <a:p>
            <a:endParaRPr lang="en-US" altLang="ko-KR" sz="2200" dirty="0"/>
          </a:p>
          <a:p>
            <a:r>
              <a:rPr lang="ko-KR" altLang="en-US" sz="2200" dirty="0" err="1"/>
              <a:t>슬레이</a:t>
            </a:r>
            <a:r>
              <a:rPr lang="ko-KR" altLang="en-US" sz="2200" dirty="0"/>
              <a:t> 더 스파이어가 나오고 수많은 </a:t>
            </a:r>
            <a:r>
              <a:rPr lang="ko-KR" altLang="en-US" sz="2200" dirty="0" err="1"/>
              <a:t>덱빌딩</a:t>
            </a:r>
            <a:r>
              <a:rPr lang="ko-KR" altLang="en-US" sz="2200" dirty="0"/>
              <a:t> </a:t>
            </a:r>
            <a:r>
              <a:rPr lang="ko-KR" altLang="en-US" sz="2200" dirty="0" err="1"/>
              <a:t>로그라이크게임이</a:t>
            </a:r>
            <a:r>
              <a:rPr lang="ko-KR" altLang="en-US" sz="2200" dirty="0"/>
              <a:t> 나옴</a:t>
            </a:r>
            <a:endParaRPr lang="en-US" altLang="ko-KR" sz="2200" dirty="0"/>
          </a:p>
          <a:p>
            <a:endParaRPr lang="en-US" altLang="ko-KR" sz="2200" dirty="0"/>
          </a:p>
          <a:p>
            <a:r>
              <a:rPr lang="ko-KR" altLang="en-US" sz="2200" dirty="0"/>
              <a:t>그런 류의 게임을 좋아하는 사람으로 하나씩 뜯어볼 예정</a:t>
            </a:r>
            <a:endParaRPr lang="en-US" altLang="ko-KR" sz="2200" dirty="0"/>
          </a:p>
          <a:p>
            <a:endParaRPr lang="en-US" altLang="ko-KR" sz="2200" dirty="0"/>
          </a:p>
          <a:p>
            <a:endParaRPr lang="en-US" altLang="ko-KR" sz="2200" dirty="0"/>
          </a:p>
        </p:txBody>
      </p:sp>
    </p:spTree>
    <p:extLst>
      <p:ext uri="{BB962C8B-B14F-4D97-AF65-F5344CB8AC3E}">
        <p14:creationId xmlns:p14="http://schemas.microsoft.com/office/powerpoint/2010/main" val="122147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EE984A-E6A8-4FBA-9154-EFB9C9D93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sz="5400"/>
              <a:t>덱빌딩 로그라이크 게임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C12D552-707A-44E2-B653-856DE2468C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3"/>
            <a:ext cx="10515600" cy="4848921"/>
          </a:xfrm>
        </p:spPr>
        <p:txBody>
          <a:bodyPr>
            <a:normAutofit/>
          </a:bodyPr>
          <a:lstStyle/>
          <a:p>
            <a:r>
              <a:rPr lang="ko-KR" altLang="en-US" sz="2200" dirty="0"/>
              <a:t>반복플레이의 용이함</a:t>
            </a:r>
            <a:endParaRPr lang="en-US" altLang="ko-KR" sz="2200" dirty="0"/>
          </a:p>
          <a:p>
            <a:pPr lvl="1"/>
            <a:r>
              <a:rPr lang="ko-KR" altLang="en-US" sz="2200" dirty="0" err="1"/>
              <a:t>덱빌딩</a:t>
            </a:r>
            <a:r>
              <a:rPr lang="ko-KR" altLang="en-US" sz="2200" dirty="0"/>
              <a:t> 게임의 특징 </a:t>
            </a:r>
            <a:r>
              <a:rPr lang="en-US" altLang="ko-KR" sz="2200" dirty="0"/>
              <a:t>– </a:t>
            </a:r>
            <a:r>
              <a:rPr lang="ko-KR" altLang="en-US" sz="2200" dirty="0" err="1"/>
              <a:t>카드간의</a:t>
            </a:r>
            <a:r>
              <a:rPr lang="ko-KR" altLang="en-US" sz="2200" dirty="0"/>
              <a:t> 시너지를 통한 사기치기가 가능</a:t>
            </a:r>
            <a:endParaRPr lang="en-US" altLang="ko-KR" sz="2200" dirty="0"/>
          </a:p>
          <a:p>
            <a:pPr lvl="1"/>
            <a:r>
              <a:rPr lang="ko-KR" altLang="en-US" sz="2200" dirty="0" err="1"/>
              <a:t>로그라이크</a:t>
            </a:r>
            <a:r>
              <a:rPr lang="ko-KR" altLang="en-US" sz="2200" dirty="0"/>
              <a:t> 게임의 특징 </a:t>
            </a:r>
            <a:r>
              <a:rPr lang="en-US" altLang="ko-KR" sz="2200" dirty="0"/>
              <a:t>– </a:t>
            </a:r>
            <a:r>
              <a:rPr lang="ko-KR" altLang="en-US" sz="2200" dirty="0"/>
              <a:t>사기를 쳐도 리셋이 가능</a:t>
            </a:r>
            <a:endParaRPr lang="en-US" altLang="ko-KR" sz="2200" dirty="0"/>
          </a:p>
          <a:p>
            <a:pPr lvl="1"/>
            <a:r>
              <a:rPr lang="ko-KR" altLang="en-US" sz="2200" dirty="0"/>
              <a:t>개발자 입장에서도</a:t>
            </a:r>
            <a:r>
              <a:rPr lang="en-US" altLang="ko-KR" sz="2200" dirty="0"/>
              <a:t>, </a:t>
            </a:r>
            <a:r>
              <a:rPr lang="ko-KR" altLang="en-US" sz="2200" dirty="0"/>
              <a:t>플레이어 입장에서도 </a:t>
            </a:r>
            <a:r>
              <a:rPr lang="ko-KR" altLang="en-US" sz="2200" dirty="0" err="1"/>
              <a:t>사기치고</a:t>
            </a:r>
            <a:r>
              <a:rPr lang="ko-KR" altLang="en-US" sz="2200" dirty="0"/>
              <a:t> </a:t>
            </a:r>
            <a:r>
              <a:rPr lang="ko-KR" altLang="en-US" sz="2200" dirty="0" err="1"/>
              <a:t>뽕맛을</a:t>
            </a:r>
            <a:br>
              <a:rPr lang="en-US" altLang="ko-KR" sz="2200" dirty="0"/>
            </a:br>
            <a:r>
              <a:rPr lang="ko-KR" altLang="en-US" sz="2200" dirty="0" err="1"/>
              <a:t>느끼는게</a:t>
            </a:r>
            <a:r>
              <a:rPr lang="ko-KR" altLang="en-US" sz="2200" dirty="0"/>
              <a:t> 부담되지 않음</a:t>
            </a:r>
            <a:endParaRPr lang="en-US" altLang="ko-KR" sz="2200" dirty="0"/>
          </a:p>
          <a:p>
            <a:endParaRPr lang="en-US" altLang="ko-KR" sz="2200" dirty="0"/>
          </a:p>
          <a:p>
            <a:r>
              <a:rPr lang="en-US" altLang="ko-KR" sz="2200" dirty="0"/>
              <a:t>Easy to learn, Hard to master</a:t>
            </a:r>
          </a:p>
          <a:p>
            <a:pPr lvl="1"/>
            <a:r>
              <a:rPr lang="ko-KR" altLang="en-US" sz="2200" dirty="0"/>
              <a:t>아직 </a:t>
            </a:r>
            <a:r>
              <a:rPr lang="ko-KR" altLang="en-US" sz="2200" dirty="0" err="1"/>
              <a:t>비문학</a:t>
            </a:r>
            <a:r>
              <a:rPr lang="ko-KR" altLang="en-US" sz="2200" dirty="0"/>
              <a:t> 지문이 들어간 </a:t>
            </a:r>
            <a:r>
              <a:rPr lang="ko-KR" altLang="en-US" sz="2200" dirty="0" err="1"/>
              <a:t>덱빌딩</a:t>
            </a:r>
            <a:r>
              <a:rPr lang="ko-KR" altLang="en-US" sz="2200" dirty="0"/>
              <a:t> </a:t>
            </a:r>
            <a:r>
              <a:rPr lang="ko-KR" altLang="en-US" sz="2200" dirty="0" err="1"/>
              <a:t>로그라이크</a:t>
            </a:r>
            <a:r>
              <a:rPr lang="ko-KR" altLang="en-US" sz="2200" dirty="0"/>
              <a:t> 게임은 못 봄</a:t>
            </a:r>
            <a:endParaRPr lang="en-US" altLang="ko-KR" sz="2200" dirty="0"/>
          </a:p>
          <a:p>
            <a:pPr lvl="1"/>
            <a:r>
              <a:rPr lang="ko-KR" altLang="en-US" sz="2200" dirty="0"/>
              <a:t>시너지 효과 외우기 </a:t>
            </a:r>
            <a:r>
              <a:rPr lang="en-US" altLang="ko-KR" sz="2200" dirty="0"/>
              <a:t>+ </a:t>
            </a:r>
            <a:r>
              <a:rPr lang="ko-KR" altLang="en-US" sz="2200" dirty="0"/>
              <a:t>최선의 수 고르기 </a:t>
            </a:r>
            <a:r>
              <a:rPr lang="en-US" altLang="ko-KR" sz="2200" dirty="0"/>
              <a:t>+ </a:t>
            </a:r>
            <a:r>
              <a:rPr lang="ko-KR" altLang="en-US" sz="2200" dirty="0" err="1"/>
              <a:t>몸비틀기</a:t>
            </a:r>
            <a:endParaRPr lang="en-US" altLang="ko-KR" sz="2200" dirty="0"/>
          </a:p>
          <a:p>
            <a:pPr lvl="1"/>
            <a:endParaRPr lang="en-US" altLang="ko-KR" sz="2200" dirty="0"/>
          </a:p>
          <a:p>
            <a:endParaRPr lang="en-US" altLang="ko-KR" sz="2200" dirty="0"/>
          </a:p>
          <a:p>
            <a:pPr lvl="1"/>
            <a:endParaRPr lang="en-US" altLang="ko-KR" sz="2200" dirty="0"/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46E4E93D-2E5C-4848-88A8-73313F31A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042" y="3103380"/>
            <a:ext cx="2283922" cy="331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35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닌텐도스위치 e샵 게임 할인 정보">
            <a:extLst>
              <a:ext uri="{FF2B5EF4-FFF2-40B4-BE49-F238E27FC236}">
                <a16:creationId xmlns:a16="http://schemas.microsoft.com/office/drawing/2014/main" id="{B8AA1C06-3BDD-4A07-9CA6-7B75BEE2FB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"/>
          <a:stretch/>
        </p:blipFill>
        <p:spPr bwMode="auto">
          <a:xfrm>
            <a:off x="20" y="10"/>
            <a:ext cx="1218893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Freeform: Shape 86">
            <a:extLst>
              <a:ext uri="{FF2B5EF4-FFF2-40B4-BE49-F238E27FC236}">
                <a16:creationId xmlns:a16="http://schemas.microsoft.com/office/drawing/2014/main" id="{5E8D2E83-FB3A-40E7-A9E5-7AB389D61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23809"/>
            <a:ext cx="11016943" cy="2262375"/>
          </a:xfrm>
          <a:custGeom>
            <a:avLst/>
            <a:gdLst>
              <a:gd name="connsiteX0" fmla="*/ 0 w 11016943"/>
              <a:gd name="connsiteY0" fmla="*/ 0 h 2262375"/>
              <a:gd name="connsiteX1" fmla="*/ 9969166 w 11016943"/>
              <a:gd name="connsiteY1" fmla="*/ 0 h 2262375"/>
              <a:gd name="connsiteX2" fmla="*/ 11016943 w 11016943"/>
              <a:gd name="connsiteY2" fmla="*/ 2262375 h 2262375"/>
              <a:gd name="connsiteX3" fmla="*/ 4942050 w 11016943"/>
              <a:gd name="connsiteY3" fmla="*/ 2262375 h 2262375"/>
              <a:gd name="connsiteX4" fmla="*/ 4582160 w 11016943"/>
              <a:gd name="connsiteY4" fmla="*/ 2262375 h 2262375"/>
              <a:gd name="connsiteX5" fmla="*/ 0 w 11016943"/>
              <a:gd name="connsiteY5" fmla="*/ 2262375 h 22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16943" h="2262375">
                <a:moveTo>
                  <a:pt x="0" y="0"/>
                </a:moveTo>
                <a:lnTo>
                  <a:pt x="9969166" y="0"/>
                </a:lnTo>
                <a:lnTo>
                  <a:pt x="11016943" y="2262375"/>
                </a:lnTo>
                <a:lnTo>
                  <a:pt x="4942050" y="2262375"/>
                </a:lnTo>
                <a:lnTo>
                  <a:pt x="4582160" y="2262375"/>
                </a:lnTo>
                <a:lnTo>
                  <a:pt x="0" y="226237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69E2D80E-D7E2-43B5-B8DB-AF7FA0AE6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062" y="4185749"/>
            <a:ext cx="9265771" cy="622836"/>
          </a:xfrm>
        </p:spPr>
        <p:txBody>
          <a:bodyPr>
            <a:normAutofit fontScale="90000"/>
          </a:bodyPr>
          <a:lstStyle/>
          <a:p>
            <a:r>
              <a:rPr lang="en-US" altLang="ko-KR" sz="4000" dirty="0"/>
              <a:t>Slay the Spire</a:t>
            </a:r>
            <a:endParaRPr lang="ko-KR" altLang="en-US" sz="40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964BCD5-B488-4020-A5F6-B919A2BD36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063" y="4970525"/>
            <a:ext cx="8731210" cy="1135635"/>
          </a:xfrm>
        </p:spPr>
        <p:txBody>
          <a:bodyPr>
            <a:normAutofit/>
          </a:bodyPr>
          <a:lstStyle/>
          <a:p>
            <a:r>
              <a:rPr lang="ko-KR" altLang="en-US" sz="1900" dirty="0"/>
              <a:t>플레이 시간 </a:t>
            </a:r>
            <a:r>
              <a:rPr lang="en-US" altLang="ko-KR" sz="1900" dirty="0"/>
              <a:t>: 286 </a:t>
            </a:r>
            <a:r>
              <a:rPr lang="ko-KR" altLang="en-US" sz="1900" dirty="0"/>
              <a:t>시간</a:t>
            </a:r>
            <a:endParaRPr lang="en-US" altLang="ko-KR" sz="1900" dirty="0"/>
          </a:p>
          <a:p>
            <a:pPr marL="0" indent="0">
              <a:buNone/>
            </a:pPr>
            <a:endParaRPr lang="en-US" altLang="ko-KR" sz="1900" dirty="0"/>
          </a:p>
          <a:p>
            <a:r>
              <a:rPr lang="ko-KR" altLang="en-US" sz="1900" dirty="0" err="1"/>
              <a:t>덱빌딩</a:t>
            </a:r>
            <a:r>
              <a:rPr lang="ko-KR" altLang="en-US" sz="1900" dirty="0"/>
              <a:t> </a:t>
            </a:r>
            <a:r>
              <a:rPr lang="ko-KR" altLang="en-US" sz="1900" dirty="0" err="1"/>
              <a:t>로그라이크</a:t>
            </a:r>
            <a:r>
              <a:rPr lang="ko-KR" altLang="en-US" sz="1900" dirty="0"/>
              <a:t> 장르의 교과서</a:t>
            </a:r>
            <a:endParaRPr lang="en-US" altLang="ko-KR" sz="1900" dirty="0"/>
          </a:p>
          <a:p>
            <a:endParaRPr lang="ko-KR" altLang="en-US" sz="1900" dirty="0"/>
          </a:p>
        </p:txBody>
      </p:sp>
    </p:spTree>
    <p:extLst>
      <p:ext uri="{BB962C8B-B14F-4D97-AF65-F5344CB8AC3E}">
        <p14:creationId xmlns:p14="http://schemas.microsoft.com/office/powerpoint/2010/main" val="7690769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82A941-2099-4B16-8C2C-44BE14432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5400"/>
              <a:t>Slay the Spire</a:t>
            </a:r>
            <a:endParaRPr lang="ko-KR" altLang="en-US" sz="540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CDAE769-E177-4B60-9252-63F6B03CD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ko-KR" altLang="en-US" sz="2200" dirty="0"/>
              <a:t>특징 </a:t>
            </a:r>
            <a:r>
              <a:rPr lang="en-US" altLang="ko-KR" sz="2200" dirty="0"/>
              <a:t>– </a:t>
            </a:r>
            <a:r>
              <a:rPr lang="ko-KR" altLang="en-US" sz="2200" dirty="0"/>
              <a:t>플레이어가 </a:t>
            </a:r>
            <a:r>
              <a:rPr lang="en-US" altLang="ko-KR" sz="2200" dirty="0"/>
              <a:t>‘</a:t>
            </a:r>
            <a:r>
              <a:rPr lang="ko-KR" altLang="en-US" sz="2200" dirty="0"/>
              <a:t>계산</a:t>
            </a:r>
            <a:r>
              <a:rPr lang="en-US" altLang="ko-KR" sz="2200" dirty="0"/>
              <a:t>’</a:t>
            </a:r>
            <a:r>
              <a:rPr lang="ko-KR" altLang="en-US" sz="2200" dirty="0"/>
              <a:t>을 하게 만듦</a:t>
            </a:r>
            <a:endParaRPr lang="en-US" altLang="ko-KR" sz="2200" dirty="0"/>
          </a:p>
          <a:p>
            <a:pPr lvl="1"/>
            <a:r>
              <a:rPr lang="ko-KR" altLang="en-US" sz="2200" dirty="0"/>
              <a:t>방어도</a:t>
            </a:r>
            <a:r>
              <a:rPr lang="en-US" altLang="ko-KR" sz="2200" dirty="0"/>
              <a:t>, </a:t>
            </a:r>
            <a:r>
              <a:rPr lang="ko-KR" altLang="en-US" sz="2200" dirty="0"/>
              <a:t>체력</a:t>
            </a:r>
            <a:r>
              <a:rPr lang="en-US" altLang="ko-KR" sz="2200" dirty="0"/>
              <a:t>, </a:t>
            </a:r>
            <a:r>
              <a:rPr lang="ko-KR" altLang="en-US" sz="2200" dirty="0"/>
              <a:t>공격력 등등을 고려하며 플레이어는 행동을 함</a:t>
            </a:r>
            <a:endParaRPr lang="en-US" altLang="ko-KR" sz="2200" dirty="0"/>
          </a:p>
          <a:p>
            <a:pPr lvl="1"/>
            <a:r>
              <a:rPr lang="ko-KR" altLang="en-US" sz="2200" dirty="0"/>
              <a:t>즉각적인 피드백으로 자신이 무엇을 잘못했는지</a:t>
            </a:r>
            <a:r>
              <a:rPr lang="en-US" altLang="ko-KR" sz="2200" dirty="0"/>
              <a:t>, </a:t>
            </a:r>
            <a:r>
              <a:rPr lang="ko-KR" altLang="en-US" sz="2200" dirty="0"/>
              <a:t>더 좋은 행동이 있을 수도 있다는 것을 알려줌</a:t>
            </a:r>
            <a:endParaRPr lang="en-US" altLang="ko-KR" sz="2200" dirty="0"/>
          </a:p>
          <a:p>
            <a:endParaRPr lang="en-US" altLang="ko-KR" sz="2200" dirty="0"/>
          </a:p>
          <a:p>
            <a:r>
              <a:rPr lang="ko-KR" altLang="en-US" sz="2200" dirty="0"/>
              <a:t>카드 외에도 </a:t>
            </a:r>
            <a:r>
              <a:rPr lang="ko-KR" altLang="en-US" sz="2200" dirty="0" err="1"/>
              <a:t>덱</a:t>
            </a:r>
            <a:r>
              <a:rPr lang="ko-KR" altLang="en-US" sz="2200" dirty="0"/>
              <a:t> 자체에 적용되는 유물로 시너지 효과를 더함</a:t>
            </a:r>
            <a:endParaRPr lang="en-US" altLang="ko-KR" sz="2200" dirty="0"/>
          </a:p>
          <a:p>
            <a:endParaRPr lang="en-US" altLang="ko-KR" sz="2200" b="1" dirty="0"/>
          </a:p>
          <a:p>
            <a:r>
              <a:rPr lang="ko-KR" altLang="en-US" sz="2200" dirty="0"/>
              <a:t>승천 모드를 통해 게임 자체에 변주를 주고</a:t>
            </a:r>
            <a:r>
              <a:rPr lang="en-US" altLang="ko-KR" sz="2200" dirty="0"/>
              <a:t>, </a:t>
            </a:r>
            <a:r>
              <a:rPr lang="ko-KR" altLang="en-US" sz="2200" dirty="0"/>
              <a:t>자신이 직접 난이도 조절을 할 수 있게 함</a:t>
            </a:r>
            <a:endParaRPr lang="en-US" altLang="ko-KR" sz="2200" dirty="0"/>
          </a:p>
          <a:p>
            <a:pPr lvl="1"/>
            <a:r>
              <a:rPr lang="ko-KR" altLang="en-US" sz="2200" dirty="0"/>
              <a:t>승천 </a:t>
            </a:r>
            <a:r>
              <a:rPr lang="en-US" altLang="ko-KR" sz="2200" dirty="0"/>
              <a:t>20</a:t>
            </a:r>
            <a:r>
              <a:rPr lang="ko-KR" altLang="en-US" sz="2200" dirty="0"/>
              <a:t>을 발로 깨는 </a:t>
            </a:r>
            <a:r>
              <a:rPr lang="ko-KR" altLang="en-US" sz="2200" dirty="0" err="1"/>
              <a:t>고인물들한테는</a:t>
            </a:r>
            <a:r>
              <a:rPr lang="ko-KR" altLang="en-US" sz="2200" dirty="0"/>
              <a:t> 해당 안 됨</a:t>
            </a:r>
            <a:endParaRPr lang="en-US" altLang="ko-KR" sz="2200" dirty="0"/>
          </a:p>
          <a:p>
            <a:pPr lvl="1"/>
            <a:endParaRPr lang="en-US" altLang="ko-KR" sz="2200" dirty="0"/>
          </a:p>
          <a:p>
            <a:endParaRPr lang="en-US" altLang="ko-KR" sz="2200" dirty="0"/>
          </a:p>
          <a:p>
            <a:endParaRPr lang="en-US" altLang="ko-KR" sz="2200" dirty="0"/>
          </a:p>
          <a:p>
            <a:endParaRPr lang="ko-KR" altLang="en-US" sz="2200" dirty="0"/>
          </a:p>
        </p:txBody>
      </p:sp>
    </p:spTree>
    <p:extLst>
      <p:ext uri="{BB962C8B-B14F-4D97-AF65-F5344CB8AC3E}">
        <p14:creationId xmlns:p14="http://schemas.microsoft.com/office/powerpoint/2010/main" val="1431561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82A941-2099-4B16-8C2C-44BE14432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65124"/>
            <a:ext cx="5221224" cy="2066544"/>
          </a:xfrm>
        </p:spPr>
        <p:txBody>
          <a:bodyPr anchor="b">
            <a:normAutofit/>
          </a:bodyPr>
          <a:lstStyle/>
          <a:p>
            <a:r>
              <a:rPr lang="en-US" altLang="ko-KR" sz="5400"/>
              <a:t>Slay the Spire</a:t>
            </a:r>
            <a:endParaRPr lang="ko-KR" altLang="en-US" sz="5400"/>
          </a:p>
        </p:txBody>
      </p:sp>
      <p:pic>
        <p:nvPicPr>
          <p:cNvPr id="5126" name="Picture 6" descr="Save 30% on Pirates Outlaws on Steam">
            <a:extLst>
              <a:ext uri="{FF2B5EF4-FFF2-40B4-BE49-F238E27FC236}">
                <a16:creationId xmlns:a16="http://schemas.microsoft.com/office/drawing/2014/main" id="{4C958782-F83A-4320-821B-1A8467CB8C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6" t="-671" r="28593" b="675"/>
          <a:stretch/>
        </p:blipFill>
        <p:spPr bwMode="auto">
          <a:xfrm>
            <a:off x="6394317" y="4"/>
            <a:ext cx="2757736" cy="2524633"/>
          </a:xfrm>
          <a:custGeom>
            <a:avLst/>
            <a:gdLst/>
            <a:ahLst/>
            <a:cxnLst/>
            <a:rect l="l" t="t" r="r" b="b"/>
            <a:pathLst>
              <a:path w="2757736" h="2524633">
                <a:moveTo>
                  <a:pt x="21123" y="0"/>
                </a:moveTo>
                <a:lnTo>
                  <a:pt x="2731055" y="0"/>
                </a:lnTo>
                <a:lnTo>
                  <a:pt x="2730838" y="5093"/>
                </a:lnTo>
                <a:cubicBezTo>
                  <a:pt x="2730487" y="45377"/>
                  <a:pt x="2732295" y="85646"/>
                  <a:pt x="2738658" y="125789"/>
                </a:cubicBezTo>
                <a:cubicBezTo>
                  <a:pt x="2756621" y="238377"/>
                  <a:pt x="2761924" y="352450"/>
                  <a:pt x="2754463" y="466085"/>
                </a:cubicBezTo>
                <a:cubicBezTo>
                  <a:pt x="2744150" y="620982"/>
                  <a:pt x="2730085" y="775628"/>
                  <a:pt x="2725799" y="930904"/>
                </a:cubicBezTo>
                <a:cubicBezTo>
                  <a:pt x="2721780" y="1082146"/>
                  <a:pt x="2734774" y="1233389"/>
                  <a:pt x="2744685" y="1383875"/>
                </a:cubicBezTo>
                <a:cubicBezTo>
                  <a:pt x="2759152" y="1603429"/>
                  <a:pt x="2748838" y="1823108"/>
                  <a:pt x="2739863" y="2042788"/>
                </a:cubicBezTo>
                <a:cubicBezTo>
                  <a:pt x="2736448" y="2125925"/>
                  <a:pt x="2737930" y="2209061"/>
                  <a:pt x="2740205" y="2292197"/>
                </a:cubicBezTo>
                <a:lnTo>
                  <a:pt x="2744484" y="2501376"/>
                </a:lnTo>
                <a:lnTo>
                  <a:pt x="2513574" y="2517337"/>
                </a:lnTo>
                <a:cubicBezTo>
                  <a:pt x="2415696" y="2521959"/>
                  <a:pt x="2317754" y="2524358"/>
                  <a:pt x="2219717" y="2524288"/>
                </a:cubicBezTo>
                <a:cubicBezTo>
                  <a:pt x="2139473" y="2526009"/>
                  <a:pt x="2059213" y="2521297"/>
                  <a:pt x="1979578" y="2510176"/>
                </a:cubicBezTo>
                <a:cubicBezTo>
                  <a:pt x="1865287" y="2491406"/>
                  <a:pt x="1749852" y="2477294"/>
                  <a:pt x="1633783" y="2489008"/>
                </a:cubicBezTo>
                <a:cubicBezTo>
                  <a:pt x="1553779" y="2497192"/>
                  <a:pt x="1473902" y="2501991"/>
                  <a:pt x="1393517" y="2501709"/>
                </a:cubicBezTo>
                <a:cubicBezTo>
                  <a:pt x="1208744" y="2501709"/>
                  <a:pt x="1023847" y="2500016"/>
                  <a:pt x="839074" y="2503543"/>
                </a:cubicBezTo>
                <a:cubicBezTo>
                  <a:pt x="674622" y="2506648"/>
                  <a:pt x="510804" y="2513421"/>
                  <a:pt x="346224" y="2496346"/>
                </a:cubicBezTo>
                <a:cubicBezTo>
                  <a:pt x="285491" y="2490066"/>
                  <a:pt x="224679" y="2485859"/>
                  <a:pt x="163814" y="2483127"/>
                </a:cubicBezTo>
                <a:lnTo>
                  <a:pt x="18517" y="2479653"/>
                </a:lnTo>
                <a:lnTo>
                  <a:pt x="18260" y="2465175"/>
                </a:lnTo>
                <a:cubicBezTo>
                  <a:pt x="17160" y="2423362"/>
                  <a:pt x="16458" y="2381580"/>
                  <a:pt x="22836" y="2339990"/>
                </a:cubicBezTo>
                <a:cubicBezTo>
                  <a:pt x="31895" y="2273000"/>
                  <a:pt x="32239" y="2205116"/>
                  <a:pt x="23857" y="2138036"/>
                </a:cubicBezTo>
                <a:cubicBezTo>
                  <a:pt x="8778" y="2011225"/>
                  <a:pt x="9721" y="1883023"/>
                  <a:pt x="26663" y="1756454"/>
                </a:cubicBezTo>
                <a:cubicBezTo>
                  <a:pt x="37125" y="1682587"/>
                  <a:pt x="43121" y="1606552"/>
                  <a:pt x="24367" y="1534088"/>
                </a:cubicBezTo>
                <a:cubicBezTo>
                  <a:pt x="-19775" y="1363773"/>
                  <a:pt x="5996" y="1193203"/>
                  <a:pt x="24367" y="1023781"/>
                </a:cubicBezTo>
                <a:cubicBezTo>
                  <a:pt x="35530" y="932794"/>
                  <a:pt x="35786" y="840798"/>
                  <a:pt x="25133" y="749747"/>
                </a:cubicBezTo>
                <a:cubicBezTo>
                  <a:pt x="6226" y="615268"/>
                  <a:pt x="2577" y="479090"/>
                  <a:pt x="14289" y="343797"/>
                </a:cubicBezTo>
                <a:cubicBezTo>
                  <a:pt x="24877" y="233188"/>
                  <a:pt x="35339" y="122324"/>
                  <a:pt x="22581" y="1082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&lt;몬스터 트레인&gt;의 전투 화면">
            <a:extLst>
              <a:ext uri="{FF2B5EF4-FFF2-40B4-BE49-F238E27FC236}">
                <a16:creationId xmlns:a16="http://schemas.microsoft.com/office/drawing/2014/main" id="{11902C96-EC4A-4876-9AD2-7AFB02291C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5" t="1" r="18246" b="2"/>
          <a:stretch/>
        </p:blipFill>
        <p:spPr bwMode="auto">
          <a:xfrm>
            <a:off x="9339374" y="1"/>
            <a:ext cx="2852627" cy="2520152"/>
          </a:xfrm>
          <a:custGeom>
            <a:avLst/>
            <a:gdLst/>
            <a:ahLst/>
            <a:cxnLst/>
            <a:rect l="l" t="t" r="r" b="b"/>
            <a:pathLst>
              <a:path w="2852627" h="2520152">
                <a:moveTo>
                  <a:pt x="10064" y="0"/>
                </a:moveTo>
                <a:lnTo>
                  <a:pt x="2852627" y="0"/>
                </a:lnTo>
                <a:lnTo>
                  <a:pt x="2852627" y="2486586"/>
                </a:lnTo>
                <a:lnTo>
                  <a:pt x="2722923" y="2488164"/>
                </a:lnTo>
                <a:cubicBezTo>
                  <a:pt x="2674488" y="2490004"/>
                  <a:pt x="2626073" y="2493170"/>
                  <a:pt x="2577690" y="2497898"/>
                </a:cubicBezTo>
                <a:cubicBezTo>
                  <a:pt x="2399458" y="2512970"/>
                  <a:pt x="2220528" y="2515143"/>
                  <a:pt x="2042042" y="2504390"/>
                </a:cubicBezTo>
                <a:cubicBezTo>
                  <a:pt x="1880764" y="2496911"/>
                  <a:pt x="1719740" y="2478563"/>
                  <a:pt x="1558080" y="2494228"/>
                </a:cubicBezTo>
                <a:cubicBezTo>
                  <a:pt x="1502460" y="2499592"/>
                  <a:pt x="1447854" y="2512575"/>
                  <a:pt x="1391850" y="2515538"/>
                </a:cubicBezTo>
                <a:cubicBezTo>
                  <a:pt x="1129488" y="2529651"/>
                  <a:pt x="868014" y="2508482"/>
                  <a:pt x="606540" y="2491124"/>
                </a:cubicBezTo>
                <a:cubicBezTo>
                  <a:pt x="511296" y="2484774"/>
                  <a:pt x="416054" y="2477012"/>
                  <a:pt x="320810" y="2494370"/>
                </a:cubicBezTo>
                <a:cubicBezTo>
                  <a:pt x="240438" y="2508129"/>
                  <a:pt x="158860" y="2510966"/>
                  <a:pt x="77878" y="2502837"/>
                </a:cubicBezTo>
                <a:lnTo>
                  <a:pt x="9154" y="2498029"/>
                </a:lnTo>
                <a:lnTo>
                  <a:pt x="8320" y="2462991"/>
                </a:lnTo>
                <a:cubicBezTo>
                  <a:pt x="6579" y="2338090"/>
                  <a:pt x="-9495" y="2212684"/>
                  <a:pt x="8320" y="2088414"/>
                </a:cubicBezTo>
                <a:cubicBezTo>
                  <a:pt x="37454" y="1869137"/>
                  <a:pt x="41459" y="1647554"/>
                  <a:pt x="20242" y="1427484"/>
                </a:cubicBezTo>
                <a:cubicBezTo>
                  <a:pt x="-386" y="1179282"/>
                  <a:pt x="-1860" y="930008"/>
                  <a:pt x="15822" y="681605"/>
                </a:cubicBezTo>
                <a:cubicBezTo>
                  <a:pt x="28413" y="497593"/>
                  <a:pt x="37789" y="313203"/>
                  <a:pt x="26537" y="128561"/>
                </a:cubicBezTo>
                <a:cubicBezTo>
                  <a:pt x="24327" y="93208"/>
                  <a:pt x="18400" y="58296"/>
                  <a:pt x="12757" y="2341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CDAE769-E177-4B60-9252-63F6B03CD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843784"/>
            <a:ext cx="5221224" cy="3328416"/>
          </a:xfrm>
        </p:spPr>
        <p:txBody>
          <a:bodyPr>
            <a:normAutofit/>
          </a:bodyPr>
          <a:lstStyle/>
          <a:p>
            <a:r>
              <a:rPr lang="ko-KR" altLang="en-US" sz="2200" dirty="0"/>
              <a:t>수많은 </a:t>
            </a:r>
            <a:r>
              <a:rPr lang="ko-KR" altLang="en-US" sz="2200" dirty="0" err="1"/>
              <a:t>아류작의</a:t>
            </a:r>
            <a:r>
              <a:rPr lang="ko-KR" altLang="en-US" sz="2200" dirty="0"/>
              <a:t> </a:t>
            </a:r>
            <a:r>
              <a:rPr lang="ko-KR" altLang="en-US" sz="2200" dirty="0" err="1"/>
              <a:t>향현</a:t>
            </a:r>
            <a:endParaRPr lang="en-US" altLang="ko-KR" sz="2200" dirty="0"/>
          </a:p>
          <a:p>
            <a:r>
              <a:rPr lang="ko-KR" altLang="en-US" sz="2200" dirty="0"/>
              <a:t>원본이 더 재밌다는 문제가 있음</a:t>
            </a:r>
            <a:endParaRPr lang="en-US" altLang="ko-KR" sz="2200" dirty="0"/>
          </a:p>
          <a:p>
            <a:pPr lvl="1"/>
            <a:r>
              <a:rPr lang="ko-KR" altLang="en-US" sz="1800" dirty="0"/>
              <a:t>선구자가 너무 </a:t>
            </a:r>
            <a:r>
              <a:rPr lang="ko-KR" altLang="en-US" sz="1800" dirty="0" err="1"/>
              <a:t>강한게</a:t>
            </a:r>
            <a:r>
              <a:rPr lang="ko-KR" altLang="en-US" sz="1800" dirty="0"/>
              <a:t> 문제</a:t>
            </a:r>
            <a:endParaRPr lang="en-US" altLang="ko-KR" sz="1800" dirty="0"/>
          </a:p>
          <a:p>
            <a:pPr lvl="1"/>
            <a:endParaRPr lang="en-US" altLang="ko-KR" sz="1800" dirty="0"/>
          </a:p>
          <a:p>
            <a:endParaRPr lang="ko-KR" altLang="en-US" sz="2200" dirty="0"/>
          </a:p>
        </p:txBody>
      </p:sp>
      <p:pic>
        <p:nvPicPr>
          <p:cNvPr id="5124" name="Picture 4" descr="Roguebook · 스팀">
            <a:extLst>
              <a:ext uri="{FF2B5EF4-FFF2-40B4-BE49-F238E27FC236}">
                <a16:creationId xmlns:a16="http://schemas.microsoft.com/office/drawing/2014/main" id="{08024907-D909-4124-85F9-672CD2D8D2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1" r="10809" b="2"/>
          <a:stretch/>
        </p:blipFill>
        <p:spPr bwMode="auto">
          <a:xfrm>
            <a:off x="6388701" y="2716074"/>
            <a:ext cx="5803299" cy="4141924"/>
          </a:xfrm>
          <a:custGeom>
            <a:avLst/>
            <a:gdLst/>
            <a:ahLst/>
            <a:cxnLst/>
            <a:rect l="l" t="t" r="r" b="b"/>
            <a:pathLst>
              <a:path w="5803299" h="4141924">
                <a:moveTo>
                  <a:pt x="4086182" y="1329"/>
                </a:moveTo>
                <a:cubicBezTo>
                  <a:pt x="4156698" y="-1238"/>
                  <a:pt x="4227324" y="-85"/>
                  <a:pt x="4297823" y="4799"/>
                </a:cubicBezTo>
                <a:cubicBezTo>
                  <a:pt x="4587107" y="19899"/>
                  <a:pt x="4876647" y="16089"/>
                  <a:pt x="5166059" y="27661"/>
                </a:cubicBezTo>
                <a:cubicBezTo>
                  <a:pt x="5261555" y="31612"/>
                  <a:pt x="5356545" y="10444"/>
                  <a:pt x="5451787" y="9315"/>
                </a:cubicBezTo>
                <a:cubicBezTo>
                  <a:pt x="5565889" y="7904"/>
                  <a:pt x="5680275" y="12949"/>
                  <a:pt x="5794837" y="16636"/>
                </a:cubicBezTo>
                <a:lnTo>
                  <a:pt x="5803299" y="16810"/>
                </a:lnTo>
                <a:lnTo>
                  <a:pt x="5803299" y="4141924"/>
                </a:lnTo>
                <a:lnTo>
                  <a:pt x="25520" y="4141924"/>
                </a:lnTo>
                <a:lnTo>
                  <a:pt x="38276" y="3985509"/>
                </a:lnTo>
                <a:cubicBezTo>
                  <a:pt x="68779" y="3844294"/>
                  <a:pt x="65552" y="3697862"/>
                  <a:pt x="28835" y="3558127"/>
                </a:cubicBezTo>
                <a:cubicBezTo>
                  <a:pt x="-4463" y="3426468"/>
                  <a:pt x="-11352" y="3294426"/>
                  <a:pt x="21053" y="3161618"/>
                </a:cubicBezTo>
                <a:cubicBezTo>
                  <a:pt x="51646" y="3038188"/>
                  <a:pt x="50153" y="2908978"/>
                  <a:pt x="16716" y="2786288"/>
                </a:cubicBezTo>
                <a:cubicBezTo>
                  <a:pt x="9316" y="2754521"/>
                  <a:pt x="4787" y="2722155"/>
                  <a:pt x="3192" y="2689584"/>
                </a:cubicBezTo>
                <a:cubicBezTo>
                  <a:pt x="-6887" y="2570683"/>
                  <a:pt x="10081" y="2453440"/>
                  <a:pt x="24242" y="2335942"/>
                </a:cubicBezTo>
                <a:cubicBezTo>
                  <a:pt x="33683" y="2261054"/>
                  <a:pt x="48099" y="2185401"/>
                  <a:pt x="24242" y="2111279"/>
                </a:cubicBezTo>
                <a:cubicBezTo>
                  <a:pt x="7899" y="2059623"/>
                  <a:pt x="4264" y="2004791"/>
                  <a:pt x="13654" y="1951426"/>
                </a:cubicBezTo>
                <a:cubicBezTo>
                  <a:pt x="29486" y="1856713"/>
                  <a:pt x="32790" y="1760329"/>
                  <a:pt x="23477" y="1664761"/>
                </a:cubicBezTo>
                <a:cubicBezTo>
                  <a:pt x="17328" y="1601751"/>
                  <a:pt x="18272" y="1538243"/>
                  <a:pt x="26284" y="1475437"/>
                </a:cubicBezTo>
                <a:cubicBezTo>
                  <a:pt x="36872" y="1390981"/>
                  <a:pt x="53330" y="1304994"/>
                  <a:pt x="33300" y="1220284"/>
                </a:cubicBezTo>
                <a:cubicBezTo>
                  <a:pt x="1406" y="1085690"/>
                  <a:pt x="7785" y="951224"/>
                  <a:pt x="20543" y="815610"/>
                </a:cubicBezTo>
                <a:cubicBezTo>
                  <a:pt x="30111" y="714697"/>
                  <a:pt x="40700" y="612636"/>
                  <a:pt x="21563" y="510574"/>
                </a:cubicBezTo>
                <a:cubicBezTo>
                  <a:pt x="13335" y="463218"/>
                  <a:pt x="13335" y="414790"/>
                  <a:pt x="21563" y="367433"/>
                </a:cubicBezTo>
                <a:cubicBezTo>
                  <a:pt x="31514" y="303645"/>
                  <a:pt x="40955" y="240494"/>
                  <a:pt x="28197" y="176068"/>
                </a:cubicBezTo>
                <a:cubicBezTo>
                  <a:pt x="22584" y="148001"/>
                  <a:pt x="18374" y="119679"/>
                  <a:pt x="15439" y="91357"/>
                </a:cubicBezTo>
                <a:lnTo>
                  <a:pt x="13471" y="15444"/>
                </a:lnTo>
                <a:lnTo>
                  <a:pt x="161497" y="23093"/>
                </a:lnTo>
                <a:cubicBezTo>
                  <a:pt x="242184" y="25544"/>
                  <a:pt x="322886" y="25615"/>
                  <a:pt x="403652" y="21310"/>
                </a:cubicBezTo>
                <a:cubicBezTo>
                  <a:pt x="579090" y="9611"/>
                  <a:pt x="755048" y="12123"/>
                  <a:pt x="930155" y="28790"/>
                </a:cubicBezTo>
                <a:cubicBezTo>
                  <a:pt x="934727" y="29284"/>
                  <a:pt x="939871" y="27908"/>
                  <a:pt x="944744" y="27978"/>
                </a:cubicBezTo>
                <a:lnTo>
                  <a:pt x="944756" y="27986"/>
                </a:lnTo>
                <a:lnTo>
                  <a:pt x="949368" y="27641"/>
                </a:lnTo>
                <a:lnTo>
                  <a:pt x="981805" y="30065"/>
                </a:lnTo>
                <a:lnTo>
                  <a:pt x="983936" y="28984"/>
                </a:lnTo>
                <a:cubicBezTo>
                  <a:pt x="988825" y="29108"/>
                  <a:pt x="993905" y="30625"/>
                  <a:pt x="998603" y="30483"/>
                </a:cubicBezTo>
                <a:cubicBezTo>
                  <a:pt x="1047368" y="29496"/>
                  <a:pt x="1096133" y="30483"/>
                  <a:pt x="1144770" y="25121"/>
                </a:cubicBezTo>
                <a:cubicBezTo>
                  <a:pt x="1267037" y="10007"/>
                  <a:pt x="1390204" y="6041"/>
                  <a:pt x="1513043" y="13266"/>
                </a:cubicBezTo>
                <a:cubicBezTo>
                  <a:pt x="1691465" y="24557"/>
                  <a:pt x="1870141" y="31472"/>
                  <a:pt x="2048943" y="16089"/>
                </a:cubicBezTo>
                <a:cubicBezTo>
                  <a:pt x="2150537" y="7480"/>
                  <a:pt x="2252129" y="-1693"/>
                  <a:pt x="2353721" y="10161"/>
                </a:cubicBezTo>
                <a:cubicBezTo>
                  <a:pt x="2440545" y="21000"/>
                  <a:pt x="2528079" y="22750"/>
                  <a:pt x="2615195" y="15383"/>
                </a:cubicBezTo>
                <a:cubicBezTo>
                  <a:pt x="2710489" y="8045"/>
                  <a:pt x="2806139" y="8045"/>
                  <a:pt x="2901433" y="15383"/>
                </a:cubicBezTo>
                <a:cubicBezTo>
                  <a:pt x="2992739" y="21029"/>
                  <a:pt x="3084299" y="30483"/>
                  <a:pt x="3175351" y="20323"/>
                </a:cubicBezTo>
                <a:cubicBezTo>
                  <a:pt x="3303357" y="6210"/>
                  <a:pt x="3430983" y="10867"/>
                  <a:pt x="3558737" y="19476"/>
                </a:cubicBezTo>
                <a:cubicBezTo>
                  <a:pt x="3664265" y="26532"/>
                  <a:pt x="3770177" y="36834"/>
                  <a:pt x="3875197" y="20181"/>
                </a:cubicBezTo>
                <a:cubicBezTo>
                  <a:pt x="3945258" y="10183"/>
                  <a:pt x="4015665" y="3895"/>
                  <a:pt x="4086182" y="132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283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ghts in Tight Spaces on GOG.com">
            <a:extLst>
              <a:ext uri="{FF2B5EF4-FFF2-40B4-BE49-F238E27FC236}">
                <a16:creationId xmlns:a16="http://schemas.microsoft.com/office/drawing/2014/main" id="{D9DCA75A-4945-49A6-9AA9-F07DED709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" r="15404" b="-1"/>
          <a:stretch/>
        </p:blipFill>
        <p:spPr bwMode="auto">
          <a:xfrm>
            <a:off x="20" y="10"/>
            <a:ext cx="1218893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Freeform: Shape 71">
            <a:extLst>
              <a:ext uri="{FF2B5EF4-FFF2-40B4-BE49-F238E27FC236}">
                <a16:creationId xmlns:a16="http://schemas.microsoft.com/office/drawing/2014/main" id="{5E8D2E83-FB3A-40E7-A9E5-7AB389D61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23809"/>
            <a:ext cx="11016943" cy="2262375"/>
          </a:xfrm>
          <a:custGeom>
            <a:avLst/>
            <a:gdLst>
              <a:gd name="connsiteX0" fmla="*/ 0 w 11016943"/>
              <a:gd name="connsiteY0" fmla="*/ 0 h 2262375"/>
              <a:gd name="connsiteX1" fmla="*/ 9969166 w 11016943"/>
              <a:gd name="connsiteY1" fmla="*/ 0 h 2262375"/>
              <a:gd name="connsiteX2" fmla="*/ 11016943 w 11016943"/>
              <a:gd name="connsiteY2" fmla="*/ 2262375 h 2262375"/>
              <a:gd name="connsiteX3" fmla="*/ 4942050 w 11016943"/>
              <a:gd name="connsiteY3" fmla="*/ 2262375 h 2262375"/>
              <a:gd name="connsiteX4" fmla="*/ 4582160 w 11016943"/>
              <a:gd name="connsiteY4" fmla="*/ 2262375 h 2262375"/>
              <a:gd name="connsiteX5" fmla="*/ 0 w 11016943"/>
              <a:gd name="connsiteY5" fmla="*/ 2262375 h 22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16943" h="2262375">
                <a:moveTo>
                  <a:pt x="0" y="0"/>
                </a:moveTo>
                <a:lnTo>
                  <a:pt x="9969166" y="0"/>
                </a:lnTo>
                <a:lnTo>
                  <a:pt x="11016943" y="2262375"/>
                </a:lnTo>
                <a:lnTo>
                  <a:pt x="4942050" y="2262375"/>
                </a:lnTo>
                <a:lnTo>
                  <a:pt x="4582160" y="2262375"/>
                </a:lnTo>
                <a:lnTo>
                  <a:pt x="0" y="226237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2AE1F74C-80B2-45F8-B7BC-DC05E033E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062" y="4185749"/>
            <a:ext cx="9265771" cy="622836"/>
          </a:xfrm>
        </p:spPr>
        <p:txBody>
          <a:bodyPr>
            <a:normAutofit/>
          </a:bodyPr>
          <a:lstStyle/>
          <a:p>
            <a:r>
              <a:rPr lang="en-US" altLang="ko-KR" sz="3600"/>
              <a:t>Fights in Tight Spaces</a:t>
            </a:r>
            <a:endParaRPr lang="ko-KR" altLang="en-US" sz="360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4F03BD-AB94-471D-88FB-27B50BCC5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063" y="4856921"/>
            <a:ext cx="9565028" cy="1249240"/>
          </a:xfrm>
        </p:spPr>
        <p:txBody>
          <a:bodyPr>
            <a:normAutofit fontScale="77500" lnSpcReduction="20000"/>
          </a:bodyPr>
          <a:lstStyle/>
          <a:p>
            <a:r>
              <a:rPr lang="ko-KR" altLang="en-US" sz="2400" dirty="0"/>
              <a:t>플레이 시간 </a:t>
            </a:r>
            <a:r>
              <a:rPr lang="en-US" altLang="ko-KR" sz="2400" dirty="0"/>
              <a:t>: 35.6</a:t>
            </a:r>
            <a:r>
              <a:rPr lang="ko-KR" altLang="en-US" sz="2400" dirty="0"/>
              <a:t>시간</a:t>
            </a:r>
            <a:endParaRPr lang="en-US" altLang="ko-KR" sz="2400" dirty="0"/>
          </a:p>
          <a:p>
            <a:pPr marL="0" indent="0">
              <a:buNone/>
            </a:pPr>
            <a:endParaRPr lang="en-US" altLang="ko-KR" sz="2400" dirty="0"/>
          </a:p>
          <a:p>
            <a:r>
              <a:rPr lang="ko-KR" altLang="en-US" sz="2400" dirty="0" err="1"/>
              <a:t>로그라이크</a:t>
            </a:r>
            <a:r>
              <a:rPr lang="ko-KR" altLang="en-US" sz="2400" dirty="0"/>
              <a:t> </a:t>
            </a:r>
            <a:r>
              <a:rPr lang="ko-KR" altLang="en-US" sz="2400" dirty="0" err="1"/>
              <a:t>덱빌딩</a:t>
            </a:r>
            <a:r>
              <a:rPr lang="ko-KR" altLang="en-US" sz="2400" dirty="0"/>
              <a:t> 게임</a:t>
            </a:r>
            <a:endParaRPr lang="en-US" altLang="ko-KR" sz="2400" dirty="0"/>
          </a:p>
          <a:p>
            <a:pPr lvl="1"/>
            <a:r>
              <a:rPr lang="ko-KR" altLang="en-US" dirty="0"/>
              <a:t>그런데 액션을 버무린</a:t>
            </a:r>
            <a:endParaRPr lang="en-US" altLang="ko-KR" dirty="0"/>
          </a:p>
          <a:p>
            <a:endParaRPr lang="en-US" altLang="ko-KR" sz="1500" dirty="0"/>
          </a:p>
        </p:txBody>
      </p:sp>
    </p:spTree>
    <p:extLst>
      <p:ext uri="{BB962C8B-B14F-4D97-AF65-F5344CB8AC3E}">
        <p14:creationId xmlns:p14="http://schemas.microsoft.com/office/powerpoint/2010/main" val="23465809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E1F74C-80B2-45F8-B7BC-DC05E033E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altLang="ko-KR" sz="5400"/>
              <a:t>Fights in Tight Space</a:t>
            </a:r>
            <a:endParaRPr lang="ko-KR" altLang="en-US" sz="540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4F03BD-AB94-471D-88FB-27B50BCC5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5"/>
            <a:ext cx="6613493" cy="4665045"/>
          </a:xfrm>
        </p:spPr>
        <p:txBody>
          <a:bodyPr anchor="t">
            <a:normAutofit/>
          </a:bodyPr>
          <a:lstStyle/>
          <a:p>
            <a:r>
              <a:rPr lang="en-US" altLang="ko-KR" sz="2200" dirty="0"/>
              <a:t>Into the breach</a:t>
            </a:r>
            <a:r>
              <a:rPr lang="ko-KR" altLang="en-US" sz="2200" dirty="0"/>
              <a:t>식 공격방식 </a:t>
            </a:r>
            <a:endParaRPr lang="en-US" altLang="ko-KR" sz="2200" dirty="0"/>
          </a:p>
          <a:p>
            <a:pPr lvl="1"/>
            <a:r>
              <a:rPr lang="ko-KR" altLang="en-US" sz="1800" dirty="0"/>
              <a:t>적 공격이 적에게 </a:t>
            </a:r>
            <a:r>
              <a:rPr lang="ko-KR" altLang="en-US" sz="1800" dirty="0" err="1"/>
              <a:t>들어감</a:t>
            </a:r>
            <a:endParaRPr lang="en-US" altLang="ko-KR" sz="1800" dirty="0"/>
          </a:p>
          <a:p>
            <a:pPr lvl="1"/>
            <a:r>
              <a:rPr lang="ko-KR" altLang="en-US" sz="1800" dirty="0"/>
              <a:t>적의 위치를 이리저리 흔드는 카드</a:t>
            </a:r>
            <a:endParaRPr lang="en-US" altLang="ko-KR" sz="1800" dirty="0"/>
          </a:p>
          <a:p>
            <a:pPr lvl="1"/>
            <a:r>
              <a:rPr lang="ko-KR" altLang="en-US" sz="1800" dirty="0" err="1"/>
              <a:t>아크로바틱하게</a:t>
            </a:r>
            <a:r>
              <a:rPr lang="ko-KR" altLang="en-US" sz="1800" dirty="0"/>
              <a:t> 움직이는 카드</a:t>
            </a:r>
            <a:endParaRPr lang="en-US" altLang="ko-KR" sz="1800" dirty="0"/>
          </a:p>
          <a:p>
            <a:endParaRPr lang="en-US" altLang="ko-KR" sz="2200" dirty="0"/>
          </a:p>
          <a:p>
            <a:r>
              <a:rPr lang="ko-KR" altLang="en-US" sz="2200" dirty="0"/>
              <a:t>장외공격 가능</a:t>
            </a:r>
            <a:endParaRPr lang="en-US" altLang="ko-KR" sz="2200" dirty="0"/>
          </a:p>
          <a:p>
            <a:pPr lvl="1"/>
            <a:r>
              <a:rPr lang="ko-KR" altLang="en-US" sz="1800" dirty="0"/>
              <a:t>나도 즉사 적도 즉사</a:t>
            </a:r>
            <a:endParaRPr lang="en-US" altLang="ko-KR" sz="1800" dirty="0"/>
          </a:p>
          <a:p>
            <a:endParaRPr lang="en-US" altLang="ko-KR" sz="2200" dirty="0"/>
          </a:p>
          <a:p>
            <a:r>
              <a:rPr lang="ko-KR" altLang="en-US" sz="2200" dirty="0" err="1"/>
              <a:t>콤보시스템</a:t>
            </a:r>
            <a:endParaRPr lang="en-US" altLang="ko-KR" sz="2200" dirty="0"/>
          </a:p>
          <a:p>
            <a:pPr lvl="1"/>
            <a:r>
              <a:rPr lang="ko-KR" altLang="en-US" sz="1800" dirty="0"/>
              <a:t>적을 공격할 때마다 콤보가 쌓이고</a:t>
            </a:r>
            <a:r>
              <a:rPr lang="en-US" altLang="ko-KR" sz="1800" dirty="0"/>
              <a:t>, </a:t>
            </a:r>
            <a:r>
              <a:rPr lang="ko-KR" altLang="en-US" sz="1800" dirty="0" err="1"/>
              <a:t>콤보카드는</a:t>
            </a:r>
            <a:r>
              <a:rPr lang="ko-KR" altLang="en-US" sz="1800" dirty="0"/>
              <a:t> </a:t>
            </a:r>
            <a:br>
              <a:rPr lang="en-US" altLang="ko-KR" sz="1800" dirty="0"/>
            </a:br>
            <a:r>
              <a:rPr lang="ko-KR" altLang="en-US" sz="1800" dirty="0"/>
              <a:t>마나 없이 사용 가능</a:t>
            </a:r>
            <a:endParaRPr lang="en-US" altLang="ko-KR" sz="1800" dirty="0"/>
          </a:p>
          <a:p>
            <a:pPr lvl="1"/>
            <a:r>
              <a:rPr lang="ko-KR" altLang="en-US" sz="1800" dirty="0"/>
              <a:t>이동을 적게 쓰고</a:t>
            </a:r>
            <a:r>
              <a:rPr lang="en-US" altLang="ko-KR" sz="1800" dirty="0"/>
              <a:t>, </a:t>
            </a:r>
            <a:r>
              <a:rPr lang="ko-KR" altLang="en-US" sz="1800" dirty="0"/>
              <a:t>공격적으로 플레이하게 만듦</a:t>
            </a:r>
            <a:endParaRPr lang="en-US" altLang="ko-KR" sz="1800" dirty="0"/>
          </a:p>
          <a:p>
            <a:endParaRPr lang="en-US" altLang="ko-KR" sz="2200" dirty="0"/>
          </a:p>
        </p:txBody>
      </p:sp>
      <p:pic>
        <p:nvPicPr>
          <p:cNvPr id="15" name="그림 14" descr="텍스트, 실내이(가) 표시된 사진&#10;&#10;자동 생성된 설명">
            <a:extLst>
              <a:ext uri="{FF2B5EF4-FFF2-40B4-BE49-F238E27FC236}">
                <a16:creationId xmlns:a16="http://schemas.microsoft.com/office/drawing/2014/main" id="{ABD8AE7A-4B4D-40DD-BD13-23D1A504A8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9" r="14565"/>
          <a:stretch/>
        </p:blipFill>
        <p:spPr>
          <a:xfrm>
            <a:off x="6794100" y="2137744"/>
            <a:ext cx="4969613" cy="378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85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E1F74C-80B2-45F8-B7BC-DC05E033E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altLang="ko-KR" sz="5400"/>
              <a:t>Fights in Tight Space</a:t>
            </a:r>
            <a:endParaRPr lang="ko-KR" altLang="en-US" sz="540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4F03BD-AB94-471D-88FB-27B50BCC5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ko-KR" altLang="en-US" sz="2200" dirty="0"/>
              <a:t>매우 잘못된 밸런스 디자인의 </a:t>
            </a:r>
            <a:r>
              <a:rPr lang="ko-KR" altLang="en-US" sz="2200" dirty="0" err="1"/>
              <a:t>로그라이크</a:t>
            </a:r>
            <a:endParaRPr lang="en-US" altLang="ko-KR" sz="2200" dirty="0"/>
          </a:p>
          <a:p>
            <a:endParaRPr lang="en-US" altLang="ko-KR" sz="2200" dirty="0"/>
          </a:p>
          <a:p>
            <a:r>
              <a:rPr lang="ko-KR" altLang="en-US" sz="2200" dirty="0"/>
              <a:t>적을 죽이는 방법 </a:t>
            </a:r>
            <a:r>
              <a:rPr lang="en-US" altLang="ko-KR" sz="2200" dirty="0"/>
              <a:t>4</a:t>
            </a:r>
            <a:r>
              <a:rPr lang="ko-KR" altLang="en-US" sz="2200" dirty="0"/>
              <a:t>가지</a:t>
            </a:r>
            <a:endParaRPr lang="en-US" altLang="ko-KR" sz="2200" dirty="0"/>
          </a:p>
          <a:p>
            <a:pPr lvl="1"/>
            <a:r>
              <a:rPr lang="ko-KR" altLang="en-US" sz="2200" dirty="0"/>
              <a:t>직접 패서 죽인다</a:t>
            </a:r>
            <a:endParaRPr lang="en-US" altLang="ko-KR" sz="2200" dirty="0"/>
          </a:p>
          <a:p>
            <a:pPr lvl="1"/>
            <a:r>
              <a:rPr lang="ko-KR" altLang="en-US" sz="2200" dirty="0"/>
              <a:t>카운터 공격으로 죽인다</a:t>
            </a:r>
            <a:endParaRPr lang="en-US" altLang="ko-KR" sz="2200" dirty="0"/>
          </a:p>
          <a:p>
            <a:pPr lvl="1"/>
            <a:r>
              <a:rPr lang="ko-KR" altLang="en-US" sz="2200" dirty="0"/>
              <a:t>출혈 딜로 죽인다</a:t>
            </a:r>
            <a:endParaRPr lang="en-US" altLang="ko-KR" sz="2200" dirty="0"/>
          </a:p>
          <a:p>
            <a:pPr lvl="1"/>
            <a:r>
              <a:rPr lang="ko-KR" altLang="en-US" sz="2200" dirty="0"/>
              <a:t>장외 공격을 가해서 죽인다</a:t>
            </a:r>
            <a:endParaRPr lang="en-US" altLang="ko-KR" sz="2200" dirty="0"/>
          </a:p>
          <a:p>
            <a:pPr lvl="1"/>
            <a:endParaRPr lang="en-US" altLang="ko-KR" sz="2200" dirty="0"/>
          </a:p>
          <a:p>
            <a:endParaRPr lang="en-US" altLang="ko-KR" sz="2200" dirty="0"/>
          </a:p>
        </p:txBody>
      </p:sp>
      <p:pic>
        <p:nvPicPr>
          <p:cNvPr id="10" name="Picture 2" descr="Fights In Tight Spaces Early Access Review - GameSpot">
            <a:extLst>
              <a:ext uri="{FF2B5EF4-FFF2-40B4-BE49-F238E27FC236}">
                <a16:creationId xmlns:a16="http://schemas.microsoft.com/office/drawing/2014/main" id="{FB09440D-D696-483D-9AA4-BA361F029A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" r="10269"/>
          <a:stretch/>
        </p:blipFill>
        <p:spPr bwMode="auto">
          <a:xfrm>
            <a:off x="5389491" y="2615413"/>
            <a:ext cx="6230016" cy="347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807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E1F74C-80B2-45F8-B7BC-DC05E033E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5400"/>
              <a:t>Fights in Tight Space</a:t>
            </a:r>
            <a:endParaRPr lang="ko-KR" altLang="en-US" sz="540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4F03BD-AB94-471D-88FB-27B50BCC5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9"/>
            <a:ext cx="10515600" cy="4802186"/>
          </a:xfrm>
        </p:spPr>
        <p:txBody>
          <a:bodyPr>
            <a:normAutofit/>
          </a:bodyPr>
          <a:lstStyle/>
          <a:p>
            <a:r>
              <a:rPr lang="ko-KR" altLang="en-US" sz="2200" dirty="0"/>
              <a:t>카운터 </a:t>
            </a:r>
            <a:endParaRPr lang="en-US" altLang="ko-KR" sz="2200" dirty="0"/>
          </a:p>
          <a:p>
            <a:pPr lvl="1"/>
            <a:r>
              <a:rPr lang="ko-KR" altLang="en-US" sz="2200" dirty="0"/>
              <a:t>게임의 환경상 나는 적에게 </a:t>
            </a:r>
            <a:r>
              <a:rPr lang="ko-KR" altLang="en-US" sz="2200" dirty="0" err="1"/>
              <a:t>둘러쌓일</a:t>
            </a:r>
            <a:r>
              <a:rPr lang="ko-KR" altLang="en-US" sz="2200" dirty="0"/>
              <a:t> 수 밖에 없음</a:t>
            </a:r>
            <a:br>
              <a:rPr lang="en-US" altLang="ko-KR" sz="2200" dirty="0"/>
            </a:br>
            <a:r>
              <a:rPr lang="en-US" altLang="ko-KR" sz="2200" dirty="0"/>
              <a:t>-&gt; </a:t>
            </a:r>
            <a:r>
              <a:rPr lang="ko-KR" altLang="en-US" sz="2200" dirty="0"/>
              <a:t>카운터의 방어도가 적의 딜을 </a:t>
            </a:r>
            <a:r>
              <a:rPr lang="ko-KR" altLang="en-US" sz="2200" dirty="0" err="1"/>
              <a:t>따라갈수가</a:t>
            </a:r>
            <a:r>
              <a:rPr lang="ko-KR" altLang="en-US" sz="2200" dirty="0"/>
              <a:t> 없음</a:t>
            </a:r>
            <a:endParaRPr lang="en-US" altLang="ko-KR" sz="2200" dirty="0"/>
          </a:p>
          <a:p>
            <a:pPr lvl="1"/>
            <a:r>
              <a:rPr lang="ko-KR" altLang="en-US" sz="2200" dirty="0"/>
              <a:t>애초에 카운터는 수동적임 </a:t>
            </a:r>
            <a:r>
              <a:rPr lang="en-US" altLang="ko-KR" sz="2200" dirty="0"/>
              <a:t>+ </a:t>
            </a:r>
            <a:r>
              <a:rPr lang="ko-KR" altLang="en-US" sz="2200" dirty="0"/>
              <a:t>느림</a:t>
            </a:r>
            <a:endParaRPr lang="en-US" altLang="ko-KR" sz="2200" dirty="0"/>
          </a:p>
          <a:p>
            <a:r>
              <a:rPr lang="ko-KR" altLang="en-US" sz="2200" dirty="0"/>
              <a:t>출혈 딜</a:t>
            </a:r>
            <a:endParaRPr lang="en-US" altLang="ko-KR" sz="2200" dirty="0"/>
          </a:p>
          <a:p>
            <a:pPr lvl="1"/>
            <a:r>
              <a:rPr lang="ko-KR" altLang="en-US" sz="2200" dirty="0"/>
              <a:t>대부분의 출혈 카드는 방어도를 뚫어야 출혈을 넣을 수 있음</a:t>
            </a:r>
            <a:endParaRPr lang="en-US" altLang="ko-KR" sz="2200" dirty="0"/>
          </a:p>
          <a:p>
            <a:pPr lvl="1"/>
            <a:r>
              <a:rPr lang="ko-KR" altLang="en-US" sz="2200" dirty="0"/>
              <a:t>방어도를 뚫기 위한 가장 좋은 방법 </a:t>
            </a:r>
            <a:r>
              <a:rPr lang="en-US" altLang="ko-KR" sz="2200" dirty="0"/>
              <a:t>= </a:t>
            </a:r>
            <a:r>
              <a:rPr lang="ko-KR" altLang="en-US" sz="2200" dirty="0"/>
              <a:t>팬다</a:t>
            </a:r>
            <a:endParaRPr lang="en-US" altLang="ko-KR" sz="2200" dirty="0"/>
          </a:p>
          <a:p>
            <a:pPr lvl="1"/>
            <a:r>
              <a:rPr lang="ko-KR" altLang="en-US" sz="2200" dirty="0"/>
              <a:t>카운터와 같은 문제</a:t>
            </a:r>
            <a:r>
              <a:rPr lang="en-US" altLang="ko-KR" sz="2200" dirty="0"/>
              <a:t>, </a:t>
            </a:r>
            <a:r>
              <a:rPr lang="ko-KR" altLang="en-US" sz="2200" dirty="0"/>
              <a:t>느림</a:t>
            </a:r>
            <a:endParaRPr lang="en-US" altLang="ko-KR" sz="2200" dirty="0"/>
          </a:p>
          <a:p>
            <a:r>
              <a:rPr lang="ko-KR" altLang="en-US" sz="2200" dirty="0"/>
              <a:t>장외 공격</a:t>
            </a:r>
            <a:endParaRPr lang="en-US" altLang="ko-KR" sz="2200" dirty="0"/>
          </a:p>
          <a:p>
            <a:pPr lvl="1"/>
            <a:r>
              <a:rPr lang="en-US" altLang="ko-KR" sz="2200" dirty="0"/>
              <a:t>Cannot be pushed </a:t>
            </a:r>
            <a:r>
              <a:rPr lang="ko-KR" altLang="en-US" sz="2200" dirty="0"/>
              <a:t>선에서 정리</a:t>
            </a:r>
            <a:endParaRPr lang="en-US" altLang="ko-KR" sz="2200" dirty="0"/>
          </a:p>
          <a:p>
            <a:pPr lvl="1"/>
            <a:r>
              <a:rPr lang="ko-KR" altLang="en-US" sz="2200" dirty="0"/>
              <a:t>애초에 지형이 망하면 그 자리에서 사망</a:t>
            </a:r>
            <a:endParaRPr lang="en-US" altLang="ko-KR" sz="2200" dirty="0"/>
          </a:p>
          <a:p>
            <a:pPr lvl="1"/>
            <a:r>
              <a:rPr lang="en-US" altLang="ko-KR" sz="2200" dirty="0"/>
              <a:t>+ AI</a:t>
            </a:r>
            <a:r>
              <a:rPr lang="ko-KR" altLang="en-US" sz="2200" dirty="0"/>
              <a:t>가 장외 지형에서 최대한 멀어지도록 </a:t>
            </a:r>
            <a:r>
              <a:rPr lang="ko-KR" altLang="en-US" sz="2200" dirty="0" err="1"/>
              <a:t>설계되어있음</a:t>
            </a:r>
            <a:endParaRPr lang="en-US" altLang="ko-KR" sz="2200" dirty="0"/>
          </a:p>
          <a:p>
            <a:endParaRPr lang="en-US" altLang="ko-KR" sz="2200" dirty="0"/>
          </a:p>
          <a:p>
            <a:endParaRPr lang="en-US" altLang="ko-KR" sz="2200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528B2151-E046-47F4-B9B6-B7057AEEBF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1404" y="4249099"/>
            <a:ext cx="2749420" cy="2360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110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E1F74C-80B2-45F8-B7BC-DC05E033E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5400"/>
              <a:t>Fights in Tight Space</a:t>
            </a:r>
            <a:endParaRPr lang="ko-KR" altLang="en-US" sz="540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4F03BD-AB94-471D-88FB-27B50BCC5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ko-KR" altLang="en-US" sz="2200" dirty="0" err="1"/>
              <a:t>로그라이크</a:t>
            </a:r>
            <a:r>
              <a:rPr lang="ko-KR" altLang="en-US" sz="2200" dirty="0"/>
              <a:t> 게임인 주제에 반복 플레이에 의미가 없음</a:t>
            </a:r>
            <a:endParaRPr lang="en-US" altLang="ko-KR" sz="2200" dirty="0"/>
          </a:p>
          <a:p>
            <a:endParaRPr lang="en-US" altLang="ko-KR" sz="2200" dirty="0"/>
          </a:p>
          <a:p>
            <a:r>
              <a:rPr lang="ko-KR" altLang="en-US" sz="2200" dirty="0" err="1"/>
              <a:t>어그레시브</a:t>
            </a:r>
            <a:r>
              <a:rPr lang="ko-KR" altLang="en-US" sz="2200" dirty="0"/>
              <a:t> </a:t>
            </a:r>
            <a:r>
              <a:rPr lang="ko-KR" altLang="en-US" sz="2200" dirty="0" err="1"/>
              <a:t>덱으로</a:t>
            </a:r>
            <a:r>
              <a:rPr lang="ko-KR" altLang="en-US" sz="2200" dirty="0"/>
              <a:t> 시작 </a:t>
            </a:r>
            <a:r>
              <a:rPr lang="en-US" altLang="ko-KR" sz="2200" dirty="0"/>
              <a:t>-&gt; </a:t>
            </a:r>
            <a:r>
              <a:rPr lang="ko-KR" altLang="en-US" sz="2200" dirty="0"/>
              <a:t>콤보</a:t>
            </a:r>
            <a:r>
              <a:rPr lang="en-US" altLang="ko-KR" sz="2200" dirty="0"/>
              <a:t> + </a:t>
            </a:r>
            <a:r>
              <a:rPr lang="ko-KR" altLang="en-US" sz="2200" dirty="0"/>
              <a:t>공격력 </a:t>
            </a:r>
            <a:r>
              <a:rPr lang="ko-KR" altLang="en-US" sz="2200" dirty="0" err="1"/>
              <a:t>덱으로</a:t>
            </a:r>
            <a:r>
              <a:rPr lang="ko-KR" altLang="en-US" sz="2200" dirty="0"/>
              <a:t> 마무리</a:t>
            </a:r>
            <a:endParaRPr lang="en-US" altLang="ko-KR" sz="2200" dirty="0"/>
          </a:p>
          <a:p>
            <a:r>
              <a:rPr lang="ko-KR" altLang="en-US" sz="2200" dirty="0" err="1"/>
              <a:t>카운터덱으로</a:t>
            </a:r>
            <a:r>
              <a:rPr lang="ko-KR" altLang="en-US" sz="2200" dirty="0"/>
              <a:t> 시작 </a:t>
            </a:r>
            <a:r>
              <a:rPr lang="en-US" altLang="ko-KR" sz="2200" dirty="0"/>
              <a:t>-&gt; </a:t>
            </a:r>
            <a:r>
              <a:rPr lang="ko-KR" altLang="en-US" sz="2200" dirty="0"/>
              <a:t>적당히 방어카드가 있는 콤보 </a:t>
            </a:r>
            <a:r>
              <a:rPr lang="en-US" altLang="ko-KR" sz="2200" dirty="0"/>
              <a:t>+ </a:t>
            </a:r>
            <a:r>
              <a:rPr lang="ko-KR" altLang="en-US" sz="2200" dirty="0"/>
              <a:t>공격력 </a:t>
            </a:r>
            <a:r>
              <a:rPr lang="ko-KR" altLang="en-US" sz="2200" dirty="0" err="1"/>
              <a:t>덱으로</a:t>
            </a:r>
            <a:r>
              <a:rPr lang="ko-KR" altLang="en-US" sz="2200" dirty="0"/>
              <a:t> 마무리</a:t>
            </a:r>
            <a:endParaRPr lang="en-US" altLang="ko-KR" sz="2200" dirty="0"/>
          </a:p>
          <a:p>
            <a:r>
              <a:rPr lang="ko-KR" altLang="en-US" sz="2200" dirty="0" err="1"/>
              <a:t>출혈덱으로</a:t>
            </a:r>
            <a:r>
              <a:rPr lang="ko-KR" altLang="en-US" sz="2200" dirty="0"/>
              <a:t> 시작 </a:t>
            </a:r>
            <a:r>
              <a:rPr lang="en-US" altLang="ko-KR" sz="2200" dirty="0"/>
              <a:t>-&gt; </a:t>
            </a:r>
            <a:r>
              <a:rPr lang="ko-KR" altLang="en-US" sz="2200" dirty="0"/>
              <a:t>고성능 </a:t>
            </a:r>
            <a:r>
              <a:rPr lang="en-US" altLang="ko-KR" sz="2200" dirty="0"/>
              <a:t>0</a:t>
            </a:r>
            <a:r>
              <a:rPr lang="ko-KR" altLang="en-US" sz="2200" dirty="0"/>
              <a:t>코 출혈만 남기고 콤보 </a:t>
            </a:r>
            <a:r>
              <a:rPr lang="en-US" altLang="ko-KR" sz="2200" dirty="0"/>
              <a:t>+ </a:t>
            </a:r>
            <a:r>
              <a:rPr lang="ko-KR" altLang="en-US" sz="2200" dirty="0"/>
              <a:t>공격력 </a:t>
            </a:r>
            <a:r>
              <a:rPr lang="ko-KR" altLang="en-US" sz="2200" dirty="0" err="1"/>
              <a:t>덱으로</a:t>
            </a:r>
            <a:r>
              <a:rPr lang="ko-KR" altLang="en-US" sz="2200" dirty="0"/>
              <a:t> 마무리</a:t>
            </a:r>
            <a:endParaRPr lang="en-US" altLang="ko-KR" sz="2200" dirty="0"/>
          </a:p>
          <a:p>
            <a:r>
              <a:rPr lang="ko-KR" altLang="en-US" sz="2200" dirty="0" err="1"/>
              <a:t>트릭스터덱으로</a:t>
            </a:r>
            <a:r>
              <a:rPr lang="ko-KR" altLang="en-US" sz="2200" dirty="0"/>
              <a:t> 시작 </a:t>
            </a:r>
            <a:r>
              <a:rPr lang="en-US" altLang="ko-KR" sz="2200" dirty="0"/>
              <a:t>-&gt; </a:t>
            </a:r>
            <a:r>
              <a:rPr lang="ko-KR" altLang="en-US" sz="2200" dirty="0"/>
              <a:t>몸 비틀다가 사망</a:t>
            </a:r>
            <a:endParaRPr lang="en-US" altLang="ko-KR" sz="2200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931EE01-1D0D-48F0-99F7-BC410736B6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180" y="4606354"/>
            <a:ext cx="8375296" cy="78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128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E1F74C-80B2-45F8-B7BC-DC05E033E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5400"/>
              <a:t>Fights in Tight Space</a:t>
            </a:r>
            <a:endParaRPr lang="ko-KR" altLang="en-US" sz="540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4F03BD-AB94-471D-88FB-27B50BCC5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ko-KR" altLang="en-US" sz="2200" dirty="0"/>
              <a:t>애초에 카드 밸런스가 이상하긴 함</a:t>
            </a:r>
            <a:endParaRPr lang="en-US" altLang="ko-KR" sz="2200" dirty="0"/>
          </a:p>
          <a:p>
            <a:pPr lvl="1"/>
            <a:r>
              <a:rPr lang="ko-KR" altLang="en-US" sz="1800" dirty="0"/>
              <a:t>같은 코스트인데 </a:t>
            </a:r>
            <a:r>
              <a:rPr lang="ko-KR" altLang="en-US" sz="1800" dirty="0" err="1"/>
              <a:t>밸류</a:t>
            </a:r>
            <a:r>
              <a:rPr lang="ko-KR" altLang="en-US" sz="1800" dirty="0"/>
              <a:t> 차이도 많이 나고</a:t>
            </a:r>
            <a:endParaRPr lang="en-US" altLang="ko-KR" sz="1800" dirty="0"/>
          </a:p>
          <a:p>
            <a:endParaRPr lang="en-US" altLang="ko-KR" sz="22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722487C-8E70-45BE-B1D4-076AD3B589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3665" y="3414091"/>
            <a:ext cx="5027476" cy="300391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FB155D5-3CFB-4A15-94C0-9FF735BC1F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236" y="3412059"/>
            <a:ext cx="5367764" cy="3005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743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닌텐도스위치 e샵 게임 할인 정보">
            <a:extLst>
              <a:ext uri="{FF2B5EF4-FFF2-40B4-BE49-F238E27FC236}">
                <a16:creationId xmlns:a16="http://schemas.microsoft.com/office/drawing/2014/main" id="{7E15E655-6BA3-4A05-913E-8A02E513F8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"/>
          <a:stretch/>
        </p:blipFill>
        <p:spPr bwMode="auto">
          <a:xfrm>
            <a:off x="20" y="10"/>
            <a:ext cx="1218893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6" name="Freeform: Shape 191">
            <a:extLst>
              <a:ext uri="{FF2B5EF4-FFF2-40B4-BE49-F238E27FC236}">
                <a16:creationId xmlns:a16="http://schemas.microsoft.com/office/drawing/2014/main" id="{5E8D2E83-FB3A-40E7-A9E5-7AB389D61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23809"/>
            <a:ext cx="11016943" cy="2262375"/>
          </a:xfrm>
          <a:custGeom>
            <a:avLst/>
            <a:gdLst>
              <a:gd name="connsiteX0" fmla="*/ 0 w 11016943"/>
              <a:gd name="connsiteY0" fmla="*/ 0 h 2262375"/>
              <a:gd name="connsiteX1" fmla="*/ 9969166 w 11016943"/>
              <a:gd name="connsiteY1" fmla="*/ 0 h 2262375"/>
              <a:gd name="connsiteX2" fmla="*/ 11016943 w 11016943"/>
              <a:gd name="connsiteY2" fmla="*/ 2262375 h 2262375"/>
              <a:gd name="connsiteX3" fmla="*/ 4942050 w 11016943"/>
              <a:gd name="connsiteY3" fmla="*/ 2262375 h 2262375"/>
              <a:gd name="connsiteX4" fmla="*/ 4582160 w 11016943"/>
              <a:gd name="connsiteY4" fmla="*/ 2262375 h 2262375"/>
              <a:gd name="connsiteX5" fmla="*/ 0 w 11016943"/>
              <a:gd name="connsiteY5" fmla="*/ 2262375 h 22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16943" h="2262375">
                <a:moveTo>
                  <a:pt x="0" y="0"/>
                </a:moveTo>
                <a:lnTo>
                  <a:pt x="9969166" y="0"/>
                </a:lnTo>
                <a:lnTo>
                  <a:pt x="11016943" y="2262375"/>
                </a:lnTo>
                <a:lnTo>
                  <a:pt x="4942050" y="2262375"/>
                </a:lnTo>
                <a:lnTo>
                  <a:pt x="4582160" y="2262375"/>
                </a:lnTo>
                <a:lnTo>
                  <a:pt x="0" y="226237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BC58ED77-E54B-4AE9-B7C0-D2BC4B923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062" y="4185749"/>
            <a:ext cx="9265771" cy="622836"/>
          </a:xfrm>
        </p:spPr>
        <p:txBody>
          <a:bodyPr>
            <a:normAutofit/>
          </a:bodyPr>
          <a:lstStyle/>
          <a:p>
            <a:r>
              <a:rPr lang="en-US" altLang="ko-KR" sz="3600"/>
              <a:t>One Step from Eden</a:t>
            </a:r>
            <a:endParaRPr lang="ko-KR" altLang="en-US" sz="3600"/>
          </a:p>
        </p:txBody>
      </p:sp>
      <p:sp>
        <p:nvSpPr>
          <p:cNvPr id="7" name="내용 개체 틀 6">
            <a:extLst>
              <a:ext uri="{FF2B5EF4-FFF2-40B4-BE49-F238E27FC236}">
                <a16:creationId xmlns:a16="http://schemas.microsoft.com/office/drawing/2014/main" id="{25346975-4B8E-4146-887D-2267336BDC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063" y="4856921"/>
            <a:ext cx="9565028" cy="1249240"/>
          </a:xfrm>
        </p:spPr>
        <p:txBody>
          <a:bodyPr>
            <a:normAutofit fontScale="85000" lnSpcReduction="20000"/>
          </a:bodyPr>
          <a:lstStyle/>
          <a:p>
            <a:r>
              <a:rPr lang="ko-KR" altLang="en-US" sz="2200" dirty="0"/>
              <a:t>플레이 시간 </a:t>
            </a:r>
            <a:r>
              <a:rPr lang="en-US" altLang="ko-KR" sz="2200" dirty="0"/>
              <a:t>: 25</a:t>
            </a:r>
            <a:r>
              <a:rPr lang="ko-KR" altLang="en-US" sz="2200" dirty="0"/>
              <a:t>시간</a:t>
            </a:r>
            <a:endParaRPr lang="en-US" altLang="ko-KR" sz="2200" dirty="0"/>
          </a:p>
          <a:p>
            <a:endParaRPr lang="en-US" altLang="ko-KR" sz="2200" dirty="0"/>
          </a:p>
          <a:p>
            <a:r>
              <a:rPr lang="ko-KR" altLang="en-US" sz="2200" dirty="0" err="1"/>
              <a:t>로그라이크</a:t>
            </a:r>
            <a:r>
              <a:rPr lang="ko-KR" altLang="en-US" sz="2200" dirty="0"/>
              <a:t> </a:t>
            </a:r>
            <a:r>
              <a:rPr lang="ko-KR" altLang="en-US" sz="2200" dirty="0" err="1"/>
              <a:t>덱빌딩</a:t>
            </a:r>
            <a:r>
              <a:rPr lang="ko-KR" altLang="en-US" sz="2200" dirty="0"/>
              <a:t> 게임</a:t>
            </a:r>
            <a:endParaRPr lang="en-US" altLang="ko-KR" sz="2200" dirty="0"/>
          </a:p>
          <a:p>
            <a:pPr lvl="1"/>
            <a:r>
              <a:rPr lang="ko-KR" altLang="en-US" sz="2200" dirty="0"/>
              <a:t>그런데 </a:t>
            </a:r>
            <a:r>
              <a:rPr lang="ko-KR" altLang="en-US" sz="2200" dirty="0" err="1"/>
              <a:t>슈팅겜을</a:t>
            </a:r>
            <a:r>
              <a:rPr lang="ko-KR" altLang="en-US" sz="2200" dirty="0"/>
              <a:t> 버무린</a:t>
            </a:r>
            <a:endParaRPr lang="en-US" altLang="ko-KR" sz="2200" dirty="0"/>
          </a:p>
          <a:p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10097952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E1F74C-80B2-45F8-B7BC-DC05E033E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5400" dirty="0"/>
              <a:t>One Step From Eden</a:t>
            </a:r>
            <a:endParaRPr lang="ko-KR" altLang="en-US" sz="54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4F03BD-AB94-471D-88FB-27B50BCC5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918" y="1929384"/>
            <a:ext cx="6923315" cy="4251960"/>
          </a:xfrm>
        </p:spPr>
        <p:txBody>
          <a:bodyPr>
            <a:normAutofit/>
          </a:bodyPr>
          <a:lstStyle/>
          <a:p>
            <a:r>
              <a:rPr lang="ko-KR" altLang="en-US" sz="2000" dirty="0"/>
              <a:t>기본적으로 자동으로 충전되는 마나 </a:t>
            </a:r>
            <a:r>
              <a:rPr lang="en-US" altLang="ko-KR" sz="2000" dirty="0"/>
              <a:t>+ </a:t>
            </a:r>
            <a:r>
              <a:rPr lang="ko-KR" altLang="en-US" sz="2000" dirty="0"/>
              <a:t>미리 </a:t>
            </a:r>
            <a:r>
              <a:rPr lang="ko-KR" altLang="en-US" sz="2000" dirty="0" err="1"/>
              <a:t>만들어둔</a:t>
            </a:r>
            <a:r>
              <a:rPr lang="ko-KR" altLang="en-US" sz="2000" dirty="0"/>
              <a:t> </a:t>
            </a:r>
            <a:br>
              <a:rPr lang="en-US" altLang="ko-KR" sz="2000" dirty="0"/>
            </a:br>
            <a:r>
              <a:rPr lang="ko-KR" altLang="en-US" sz="2000" dirty="0" err="1"/>
              <a:t>덱을</a:t>
            </a:r>
            <a:r>
              <a:rPr lang="ko-KR" altLang="en-US" sz="2000" dirty="0"/>
              <a:t> 써서 공격</a:t>
            </a:r>
            <a:endParaRPr lang="en-US" altLang="ko-KR" sz="2000" dirty="0"/>
          </a:p>
          <a:p>
            <a:endParaRPr lang="en-US" altLang="ko-KR" sz="2000" dirty="0"/>
          </a:p>
          <a:p>
            <a:r>
              <a:rPr lang="ko-KR" altLang="en-US" sz="2000" dirty="0"/>
              <a:t>카드자체를 업그레이드 하는 시스템 때문에 </a:t>
            </a:r>
            <a:r>
              <a:rPr lang="ko-KR" altLang="en-US" sz="2000" dirty="0" err="1"/>
              <a:t>덱압축이</a:t>
            </a:r>
            <a:r>
              <a:rPr lang="ko-KR" altLang="en-US" sz="2000" dirty="0"/>
              <a:t> </a:t>
            </a:r>
            <a:br>
              <a:rPr lang="en-US" altLang="ko-KR" sz="2000" dirty="0"/>
            </a:br>
            <a:r>
              <a:rPr lang="ko-KR" altLang="en-US" sz="2000" dirty="0"/>
              <a:t>꽤나 중요함</a:t>
            </a:r>
            <a:endParaRPr lang="en-US" altLang="ko-KR" sz="2000" dirty="0"/>
          </a:p>
          <a:p>
            <a:pPr lvl="1"/>
            <a:r>
              <a:rPr lang="ko-KR" altLang="en-US" sz="2000" dirty="0"/>
              <a:t>좋은 카드를 여러 번 써야 되니까</a:t>
            </a:r>
            <a:endParaRPr lang="en-US" altLang="ko-KR" sz="2000" dirty="0"/>
          </a:p>
          <a:p>
            <a:endParaRPr lang="en-US" altLang="ko-KR" sz="2000" dirty="0"/>
          </a:p>
          <a:p>
            <a:r>
              <a:rPr lang="ko-KR" altLang="en-US" sz="2000" dirty="0"/>
              <a:t>유물들이 있어서 여러가지 조합을 할 수 있게 </a:t>
            </a:r>
            <a:r>
              <a:rPr lang="ko-KR" altLang="en-US" sz="2000" dirty="0" err="1"/>
              <a:t>해줌</a:t>
            </a:r>
            <a:endParaRPr lang="en-US" altLang="ko-KR" sz="2000" dirty="0"/>
          </a:p>
          <a:p>
            <a:endParaRPr lang="en-US" altLang="ko-KR" sz="2000" dirty="0"/>
          </a:p>
          <a:p>
            <a:r>
              <a:rPr lang="ko-KR" altLang="en-US" sz="2000" dirty="0"/>
              <a:t>캐릭터마다 특화된 유물 또는 스타팅 카드를 들고 있어서</a:t>
            </a:r>
            <a:br>
              <a:rPr lang="en-US" altLang="ko-KR" sz="2000" dirty="0"/>
            </a:br>
            <a:r>
              <a:rPr lang="ko-KR" altLang="en-US" sz="2000" dirty="0"/>
              <a:t>여러가지 조합을 시도해 볼 수 있음</a:t>
            </a:r>
            <a:endParaRPr lang="en-US" altLang="ko-KR" sz="2000" dirty="0"/>
          </a:p>
          <a:p>
            <a:endParaRPr lang="en-US" altLang="ko-KR" sz="2200" dirty="0"/>
          </a:p>
        </p:txBody>
      </p:sp>
      <p:pic>
        <p:nvPicPr>
          <p:cNvPr id="7" name="Picture 4" descr="One Step From Eden (PC) - Steam Key - GLOBAL">
            <a:extLst>
              <a:ext uri="{FF2B5EF4-FFF2-40B4-BE49-F238E27FC236}">
                <a16:creationId xmlns:a16="http://schemas.microsoft.com/office/drawing/2014/main" id="{B0C7E0C0-1AAF-4F20-968F-9700B43BF3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" r="-518"/>
          <a:stretch/>
        </p:blipFill>
        <p:spPr bwMode="auto">
          <a:xfrm>
            <a:off x="7113864" y="1598177"/>
            <a:ext cx="4923386" cy="27591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그림 7" descr="텍스트이(가) 표시된 사진&#10;&#10;자동 생성된 설명">
            <a:extLst>
              <a:ext uri="{FF2B5EF4-FFF2-40B4-BE49-F238E27FC236}">
                <a16:creationId xmlns:a16="http://schemas.microsoft.com/office/drawing/2014/main" id="{028181FC-966B-41AD-98F7-19D0131F2A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6" r="6379"/>
          <a:stretch/>
        </p:blipFill>
        <p:spPr>
          <a:xfrm>
            <a:off x="7113864" y="4596063"/>
            <a:ext cx="4923386" cy="203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61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58ED77-E54B-4AE9-B7C0-D2BC4B923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One Step from Eden</a:t>
            </a:r>
            <a:endParaRPr lang="ko-KR" altLang="en-US" dirty="0"/>
          </a:p>
        </p:txBody>
      </p:sp>
      <p:pic>
        <p:nvPicPr>
          <p:cNvPr id="5" name="내용 개체 틀 4" descr="텍스트이(가) 표시된 사진&#10;&#10;자동 생성된 설명">
            <a:extLst>
              <a:ext uri="{FF2B5EF4-FFF2-40B4-BE49-F238E27FC236}">
                <a16:creationId xmlns:a16="http://schemas.microsoft.com/office/drawing/2014/main" id="{24405491-5AE2-46EB-9486-B3B75D468C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190" y="3546359"/>
            <a:ext cx="5757623" cy="3241905"/>
          </a:xfrm>
        </p:spPr>
      </p:pic>
      <p:sp>
        <p:nvSpPr>
          <p:cNvPr id="4" name="내용 개체 틀 6">
            <a:extLst>
              <a:ext uri="{FF2B5EF4-FFF2-40B4-BE49-F238E27FC236}">
                <a16:creationId xmlns:a16="http://schemas.microsoft.com/office/drawing/2014/main" id="{E75B1719-8A09-4030-94FE-B59F060CC452}"/>
              </a:ext>
            </a:extLst>
          </p:cNvPr>
          <p:cNvSpPr txBox="1">
            <a:spLocks/>
          </p:cNvSpPr>
          <p:nvPr/>
        </p:nvSpPr>
        <p:spPr>
          <a:xfrm>
            <a:off x="838200" y="1690688"/>
            <a:ext cx="5477990" cy="4869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dirty="0"/>
              <a:t>너무 어려워</a:t>
            </a:r>
            <a:r>
              <a:rPr lang="en-US" altLang="ko-KR" sz="1800" dirty="0"/>
              <a:t>;;</a:t>
            </a:r>
          </a:p>
          <a:p>
            <a:endParaRPr lang="en-US" altLang="ko-KR" sz="1800" dirty="0"/>
          </a:p>
          <a:p>
            <a:r>
              <a:rPr lang="ko-KR" altLang="en-US" sz="1800" dirty="0"/>
              <a:t>다 피하면 </a:t>
            </a:r>
            <a:r>
              <a:rPr lang="ko-KR" altLang="en-US" sz="1800" dirty="0" err="1"/>
              <a:t>되잖아요</a:t>
            </a:r>
            <a:r>
              <a:rPr lang="en-US" altLang="ko-KR" sz="1800" dirty="0"/>
              <a:t>? </a:t>
            </a:r>
          </a:p>
          <a:p>
            <a:pPr lvl="1"/>
            <a:r>
              <a:rPr lang="ko-KR" altLang="en-US" sz="1800" dirty="0"/>
              <a:t>그게 안된다고요</a:t>
            </a:r>
            <a:r>
              <a:rPr lang="en-US" altLang="ko-KR" sz="1800" dirty="0"/>
              <a:t>;;</a:t>
            </a:r>
          </a:p>
          <a:p>
            <a:endParaRPr lang="en-US" altLang="ko-KR" sz="1800" dirty="0"/>
          </a:p>
          <a:p>
            <a:r>
              <a:rPr lang="ko-KR" altLang="en-US" sz="1800" dirty="0"/>
              <a:t>보통 이정도 난이도고 </a:t>
            </a:r>
            <a:r>
              <a:rPr lang="ko-KR" altLang="en-US" sz="1800" dirty="0" err="1"/>
              <a:t>로그라이크면</a:t>
            </a:r>
            <a:r>
              <a:rPr lang="ko-KR" altLang="en-US" sz="1800" dirty="0"/>
              <a:t> </a:t>
            </a:r>
            <a:r>
              <a:rPr lang="ko-KR" altLang="en-US" sz="1800" dirty="0" err="1"/>
              <a:t>피흡</a:t>
            </a:r>
            <a:r>
              <a:rPr lang="ko-KR" altLang="en-US" sz="1800" dirty="0"/>
              <a:t> </a:t>
            </a:r>
            <a:r>
              <a:rPr lang="ko-KR" altLang="en-US" sz="1800" dirty="0" err="1"/>
              <a:t>같은걸</a:t>
            </a:r>
            <a:r>
              <a:rPr lang="ko-KR" altLang="en-US" sz="1800" dirty="0"/>
              <a:t> 만들어 </a:t>
            </a:r>
            <a:r>
              <a:rPr lang="ko-KR" altLang="en-US" sz="1800" dirty="0" err="1"/>
              <a:t>놓는편인데</a:t>
            </a:r>
            <a:r>
              <a:rPr lang="ko-KR" altLang="en-US" sz="1800" dirty="0"/>
              <a:t> </a:t>
            </a:r>
            <a:r>
              <a:rPr lang="ko-KR" altLang="en-US" sz="1800" dirty="0" err="1"/>
              <a:t>그런거</a:t>
            </a:r>
            <a:r>
              <a:rPr lang="ko-KR" altLang="en-US" sz="1800" dirty="0"/>
              <a:t> 거의 없음 </a:t>
            </a:r>
            <a:r>
              <a:rPr lang="en-US" altLang="ko-KR" sz="1800" dirty="0"/>
              <a:t>or </a:t>
            </a:r>
            <a:r>
              <a:rPr lang="ko-KR" altLang="en-US" sz="1800" dirty="0"/>
              <a:t>미묘함</a:t>
            </a:r>
            <a:endParaRPr lang="en-US" altLang="ko-KR" sz="1800" dirty="0"/>
          </a:p>
          <a:p>
            <a:endParaRPr lang="en-US" altLang="ko-KR" sz="1800" dirty="0"/>
          </a:p>
          <a:p>
            <a:r>
              <a:rPr lang="ko-KR" altLang="en-US" sz="1800" dirty="0"/>
              <a:t>게임의 특성상 어려운 </a:t>
            </a:r>
            <a:r>
              <a:rPr lang="ko-KR" altLang="en-US" sz="1800" dirty="0" err="1"/>
              <a:t>콤보덱은</a:t>
            </a:r>
            <a:r>
              <a:rPr lang="ko-KR" altLang="en-US" sz="1800" dirty="0"/>
              <a:t> 하기가 너무 힘듦</a:t>
            </a:r>
            <a:endParaRPr lang="en-US" altLang="ko-KR" sz="1800" dirty="0"/>
          </a:p>
          <a:p>
            <a:pPr lvl="1"/>
            <a:r>
              <a:rPr lang="en-US" altLang="ko-KR" sz="1100" dirty="0"/>
              <a:t>1 -&gt; 2 </a:t>
            </a:r>
            <a:r>
              <a:rPr lang="ko-KR" altLang="en-US" sz="1100" dirty="0"/>
              <a:t>콤보를 쓰려면 내가 </a:t>
            </a:r>
            <a:r>
              <a:rPr lang="en-US" altLang="ko-KR" sz="1100" dirty="0"/>
              <a:t>1</a:t>
            </a:r>
            <a:r>
              <a:rPr lang="ko-KR" altLang="en-US" sz="1100" dirty="0"/>
              <a:t>번을 뽑았는지 확인하고 만약 </a:t>
            </a:r>
            <a:r>
              <a:rPr lang="en-US" altLang="ko-KR" sz="1100" dirty="0"/>
              <a:t>1</a:t>
            </a:r>
            <a:r>
              <a:rPr lang="ko-KR" altLang="en-US" sz="1100" dirty="0"/>
              <a:t>번을 못 쓴 상태에서 </a:t>
            </a:r>
            <a:r>
              <a:rPr lang="en-US" altLang="ko-KR" sz="1100" dirty="0"/>
              <a:t>2</a:t>
            </a:r>
            <a:r>
              <a:rPr lang="ko-KR" altLang="en-US" sz="1100" dirty="0"/>
              <a:t>번이 나오면 다른 슬롯에 있는 스킬을 써서 </a:t>
            </a:r>
            <a:r>
              <a:rPr lang="en-US" altLang="ko-KR" sz="1100" dirty="0"/>
              <a:t>1</a:t>
            </a:r>
            <a:r>
              <a:rPr lang="ko-KR" altLang="en-US" sz="1100" dirty="0"/>
              <a:t>번을 찾고 </a:t>
            </a:r>
            <a:r>
              <a:rPr lang="en-US" altLang="ko-KR" sz="1100" dirty="0"/>
              <a:t>1</a:t>
            </a:r>
            <a:r>
              <a:rPr lang="ko-KR" altLang="en-US" sz="1100" dirty="0"/>
              <a:t>번을 뽑으면 내가 적 앞에 있는지 확인하고 </a:t>
            </a:r>
            <a:r>
              <a:rPr lang="en-US" altLang="ko-KR" sz="1100" dirty="0"/>
              <a:t>1</a:t>
            </a:r>
            <a:r>
              <a:rPr lang="ko-KR" altLang="en-US" sz="1100" dirty="0"/>
              <a:t>번과 </a:t>
            </a:r>
            <a:r>
              <a:rPr lang="en-US" altLang="ko-KR" sz="1100" dirty="0"/>
              <a:t>2</a:t>
            </a:r>
            <a:r>
              <a:rPr lang="ko-KR" altLang="en-US" sz="1100" dirty="0"/>
              <a:t>번을 사용</a:t>
            </a:r>
            <a:endParaRPr lang="en-US" altLang="ko-KR" sz="1100" dirty="0"/>
          </a:p>
          <a:p>
            <a:pPr lvl="1"/>
            <a:r>
              <a:rPr lang="ko-KR" altLang="en-US" sz="1100" dirty="0"/>
              <a:t>이 와중에 모든 공격은 회피해야 함</a:t>
            </a:r>
            <a:endParaRPr lang="en-US" altLang="ko-KR" sz="1100" dirty="0"/>
          </a:p>
          <a:p>
            <a:endParaRPr lang="en-US" altLang="ko-KR" sz="1800" dirty="0"/>
          </a:p>
          <a:p>
            <a:r>
              <a:rPr lang="ko-KR" altLang="en-US" sz="1800" dirty="0" err="1"/>
              <a:t>진엔딩을</a:t>
            </a:r>
            <a:r>
              <a:rPr lang="ko-KR" altLang="en-US" sz="1800" dirty="0"/>
              <a:t> 보려면 의식적으로 회복하는 선택지를 </a:t>
            </a:r>
            <a:br>
              <a:rPr lang="en-US" altLang="ko-KR" sz="1800" dirty="0"/>
            </a:br>
            <a:r>
              <a:rPr lang="ko-KR" altLang="en-US" sz="1800" dirty="0" err="1"/>
              <a:t>피해다녀야</a:t>
            </a:r>
            <a:r>
              <a:rPr lang="ko-KR" altLang="en-US" sz="1800" dirty="0"/>
              <a:t> 됨 </a:t>
            </a:r>
            <a:r>
              <a:rPr lang="en-US" altLang="ko-KR" sz="1800" dirty="0"/>
              <a:t>+ </a:t>
            </a:r>
            <a:r>
              <a:rPr lang="ko-KR" altLang="en-US" sz="1800" dirty="0"/>
              <a:t>딜도 쌘 </a:t>
            </a:r>
            <a:r>
              <a:rPr lang="ko-KR" altLang="en-US" sz="1800" dirty="0" err="1"/>
              <a:t>덱을</a:t>
            </a:r>
            <a:r>
              <a:rPr lang="ko-KR" altLang="en-US" sz="1800" dirty="0"/>
              <a:t> 만들어야 됨</a:t>
            </a:r>
            <a:endParaRPr lang="en-US" altLang="ko-KR" sz="1800" dirty="0"/>
          </a:p>
          <a:p>
            <a:endParaRPr lang="en-US" altLang="ko-KR" sz="18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251D52-68B2-49B5-B83B-2E9592782EE3}"/>
              </a:ext>
            </a:extLst>
          </p:cNvPr>
          <p:cNvSpPr txBox="1"/>
          <p:nvPr/>
        </p:nvSpPr>
        <p:spPr>
          <a:xfrm>
            <a:off x="7018656" y="2295358"/>
            <a:ext cx="4352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/>
              <a:t>결론 </a:t>
            </a:r>
            <a:r>
              <a:rPr lang="en-US" altLang="ko-KR" sz="3600" dirty="0"/>
              <a:t>: </a:t>
            </a:r>
            <a:r>
              <a:rPr lang="ko-KR" altLang="en-US" sz="3600" dirty="0" err="1"/>
              <a:t>고인물겜이다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472683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nscryption | 오늘 다운로드 및 구매 - Epic Games Store">
            <a:extLst>
              <a:ext uri="{FF2B5EF4-FFF2-40B4-BE49-F238E27FC236}">
                <a16:creationId xmlns:a16="http://schemas.microsoft.com/office/drawing/2014/main" id="{7D3B91E8-12EF-4D45-A9B8-840D3A9960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"/>
          <a:stretch/>
        </p:blipFill>
        <p:spPr bwMode="auto">
          <a:xfrm>
            <a:off x="20" y="10"/>
            <a:ext cx="1218893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5E8D2E83-FB3A-40E7-A9E5-7AB389D61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23809"/>
            <a:ext cx="11016943" cy="2262375"/>
          </a:xfrm>
          <a:custGeom>
            <a:avLst/>
            <a:gdLst>
              <a:gd name="connsiteX0" fmla="*/ 0 w 11016943"/>
              <a:gd name="connsiteY0" fmla="*/ 0 h 2262375"/>
              <a:gd name="connsiteX1" fmla="*/ 9969166 w 11016943"/>
              <a:gd name="connsiteY1" fmla="*/ 0 h 2262375"/>
              <a:gd name="connsiteX2" fmla="*/ 11016943 w 11016943"/>
              <a:gd name="connsiteY2" fmla="*/ 2262375 h 2262375"/>
              <a:gd name="connsiteX3" fmla="*/ 4942050 w 11016943"/>
              <a:gd name="connsiteY3" fmla="*/ 2262375 h 2262375"/>
              <a:gd name="connsiteX4" fmla="*/ 4582160 w 11016943"/>
              <a:gd name="connsiteY4" fmla="*/ 2262375 h 2262375"/>
              <a:gd name="connsiteX5" fmla="*/ 0 w 11016943"/>
              <a:gd name="connsiteY5" fmla="*/ 2262375 h 22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16943" h="2262375">
                <a:moveTo>
                  <a:pt x="0" y="0"/>
                </a:moveTo>
                <a:lnTo>
                  <a:pt x="9969166" y="0"/>
                </a:lnTo>
                <a:lnTo>
                  <a:pt x="11016943" y="2262375"/>
                </a:lnTo>
                <a:lnTo>
                  <a:pt x="4942050" y="2262375"/>
                </a:lnTo>
                <a:lnTo>
                  <a:pt x="4582160" y="2262375"/>
                </a:lnTo>
                <a:lnTo>
                  <a:pt x="0" y="226237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E461522E-E986-4738-A9EC-656CAF964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062" y="4185749"/>
            <a:ext cx="9265771" cy="622836"/>
          </a:xfrm>
        </p:spPr>
        <p:txBody>
          <a:bodyPr>
            <a:normAutofit/>
          </a:bodyPr>
          <a:lstStyle/>
          <a:p>
            <a:r>
              <a:rPr lang="en-US" altLang="ko-KR" sz="3600" dirty="0" err="1"/>
              <a:t>Inscryption</a:t>
            </a:r>
            <a:endParaRPr lang="ko-KR" altLang="en-US" sz="36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A981E1-5094-41B8-AF60-05B2A2A03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063" y="4856920"/>
            <a:ext cx="9565028" cy="1429263"/>
          </a:xfrm>
        </p:spPr>
        <p:txBody>
          <a:bodyPr>
            <a:normAutofit/>
          </a:bodyPr>
          <a:lstStyle/>
          <a:p>
            <a:r>
              <a:rPr lang="ko-KR" altLang="en-US" sz="1800" dirty="0"/>
              <a:t>플레이 시간 </a:t>
            </a:r>
            <a:r>
              <a:rPr lang="en-US" altLang="ko-KR" sz="1800" dirty="0"/>
              <a:t>: 8.5</a:t>
            </a:r>
            <a:r>
              <a:rPr lang="ko-KR" altLang="en-US" sz="1800" dirty="0"/>
              <a:t>시간</a:t>
            </a:r>
            <a:endParaRPr lang="en-US" altLang="ko-KR" sz="1800" dirty="0"/>
          </a:p>
          <a:p>
            <a:endParaRPr lang="en-US" altLang="ko-KR" sz="1800" dirty="0"/>
          </a:p>
          <a:p>
            <a:r>
              <a:rPr lang="ko-KR" altLang="en-US" sz="1800" dirty="0" err="1"/>
              <a:t>로그라이크</a:t>
            </a:r>
            <a:r>
              <a:rPr lang="ko-KR" altLang="en-US" sz="1800" dirty="0"/>
              <a:t> </a:t>
            </a:r>
            <a:r>
              <a:rPr lang="ko-KR" altLang="en-US" sz="1800" dirty="0" err="1"/>
              <a:t>덱빌딩</a:t>
            </a:r>
            <a:r>
              <a:rPr lang="ko-KR" altLang="en-US" sz="1800" dirty="0"/>
              <a:t> 게임</a:t>
            </a:r>
            <a:endParaRPr lang="en-US" altLang="ko-KR" sz="1800" dirty="0"/>
          </a:p>
          <a:p>
            <a:pPr lvl="1"/>
            <a:r>
              <a:rPr lang="ko-KR" altLang="en-US" sz="1400" dirty="0"/>
              <a:t>그런데 </a:t>
            </a:r>
            <a:r>
              <a:rPr lang="en-US" altLang="ko-KR" sz="1400" dirty="0">
                <a:solidFill>
                  <a:srgbClr val="FF0000"/>
                </a:solidFill>
              </a:rPr>
              <a:t>(</a:t>
            </a:r>
            <a:r>
              <a:rPr lang="ko-KR" altLang="en-US" sz="1400" dirty="0">
                <a:solidFill>
                  <a:srgbClr val="FF0000"/>
                </a:solidFill>
              </a:rPr>
              <a:t>스포일러</a:t>
            </a:r>
            <a:r>
              <a:rPr lang="en-US" altLang="ko-KR" sz="1400" dirty="0">
                <a:solidFill>
                  <a:srgbClr val="FF0000"/>
                </a:solidFill>
              </a:rPr>
              <a:t>)</a:t>
            </a:r>
            <a:r>
              <a:rPr lang="ko-KR" altLang="en-US" sz="1400" dirty="0"/>
              <a:t>를 버무린</a:t>
            </a:r>
            <a:endParaRPr lang="en-US" altLang="ko-KR" sz="1400" dirty="0"/>
          </a:p>
          <a:p>
            <a:endParaRPr lang="en-US" altLang="ko-KR" sz="1500" dirty="0"/>
          </a:p>
          <a:p>
            <a:endParaRPr lang="en-US" altLang="ko-KR" sz="1500" dirty="0"/>
          </a:p>
          <a:p>
            <a:endParaRPr lang="en-US" altLang="ko-KR" sz="1500" dirty="0"/>
          </a:p>
          <a:p>
            <a:endParaRPr lang="ko-KR" altLang="en-US" sz="1500" dirty="0"/>
          </a:p>
        </p:txBody>
      </p:sp>
    </p:spTree>
    <p:extLst>
      <p:ext uri="{BB962C8B-B14F-4D97-AF65-F5344CB8AC3E}">
        <p14:creationId xmlns:p14="http://schemas.microsoft.com/office/powerpoint/2010/main" val="2988467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61522E-E986-4738-A9EC-656CAF964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Inscryption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A981E1-5094-41B8-AF60-05B2A2A03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0791"/>
            <a:ext cx="10515600" cy="4801935"/>
          </a:xfrm>
        </p:spPr>
        <p:txBody>
          <a:bodyPr/>
          <a:lstStyle/>
          <a:p>
            <a:r>
              <a:rPr lang="ko-KR" altLang="en-US" dirty="0"/>
              <a:t>카드 자체를 강화하는 시스템</a:t>
            </a:r>
            <a:endParaRPr lang="en-US" altLang="ko-KR" dirty="0"/>
          </a:p>
          <a:p>
            <a:pPr lvl="1"/>
            <a:r>
              <a:rPr lang="ko-KR" altLang="en-US" dirty="0"/>
              <a:t>단순한 공격력</a:t>
            </a:r>
            <a:r>
              <a:rPr lang="en-US" altLang="ko-KR" dirty="0"/>
              <a:t>, </a:t>
            </a:r>
            <a:r>
              <a:rPr lang="ko-KR" altLang="en-US" dirty="0"/>
              <a:t>체력 강화</a:t>
            </a:r>
            <a:endParaRPr lang="en-US" altLang="ko-KR" dirty="0"/>
          </a:p>
          <a:p>
            <a:pPr lvl="1"/>
            <a:r>
              <a:rPr lang="ko-KR" altLang="en-US" dirty="0"/>
              <a:t>특수능력 자체를 계승하는 시스템도 있음</a:t>
            </a:r>
            <a:endParaRPr lang="en-US" altLang="ko-KR" dirty="0"/>
          </a:p>
          <a:p>
            <a:pPr lvl="1"/>
            <a:r>
              <a:rPr lang="ko-KR" altLang="en-US" dirty="0"/>
              <a:t>특수능력들이 합쳐져서 사기 카드가 만들어지기도 함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dirty="0" err="1"/>
              <a:t>덱</a:t>
            </a:r>
            <a:r>
              <a:rPr lang="ko-KR" altLang="en-US" dirty="0"/>
              <a:t> 최적화가 굉장히 힘든 시스템</a:t>
            </a:r>
            <a:endParaRPr lang="en-US" altLang="ko-KR" dirty="0"/>
          </a:p>
          <a:p>
            <a:pPr lvl="1"/>
            <a:r>
              <a:rPr lang="ko-KR" altLang="en-US" dirty="0"/>
              <a:t>따라서 몸 비틀기를 적극적으로 시전해야 됨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상대 체력과 내 체력의 차가 </a:t>
            </a:r>
            <a:r>
              <a:rPr lang="en-US" altLang="ko-KR" dirty="0"/>
              <a:t>5 </a:t>
            </a:r>
            <a:r>
              <a:rPr lang="ko-KR" altLang="en-US" dirty="0"/>
              <a:t>이상이여야 승리</a:t>
            </a:r>
            <a:endParaRPr lang="en-US" altLang="ko-KR" dirty="0"/>
          </a:p>
          <a:p>
            <a:pPr lvl="1"/>
            <a:r>
              <a:rPr lang="ko-KR" altLang="en-US" dirty="0"/>
              <a:t>마지막 </a:t>
            </a:r>
            <a:r>
              <a:rPr lang="ko-KR" altLang="en-US" dirty="0" err="1"/>
              <a:t>공격때</a:t>
            </a:r>
            <a:r>
              <a:rPr lang="ko-KR" altLang="en-US" dirty="0"/>
              <a:t> 체력차가 클 수록 재화를 많이 얻음</a:t>
            </a:r>
            <a:endParaRPr lang="en-US" altLang="ko-KR" dirty="0"/>
          </a:p>
          <a:p>
            <a:pPr lvl="1"/>
            <a:r>
              <a:rPr lang="ko-KR" altLang="en-US" dirty="0"/>
              <a:t>서브미션 느낌으로 머리를 쓰게 만들어서 재밌음</a:t>
            </a:r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  <p:pic>
        <p:nvPicPr>
          <p:cNvPr id="1026" name="Picture 2" descr="Spooky card game Inscryption is stacking up to be a surprise GOTY contender  | Rock Paper Shotgun">
            <a:extLst>
              <a:ext uri="{FF2B5EF4-FFF2-40B4-BE49-F238E27FC236}">
                <a16:creationId xmlns:a16="http://schemas.microsoft.com/office/drawing/2014/main" id="{553ABD7E-812A-4A1E-8679-3FB2824C4D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79" t="11020" r="34089" b="30340"/>
          <a:stretch/>
        </p:blipFill>
        <p:spPr bwMode="auto">
          <a:xfrm>
            <a:off x="9194656" y="2265240"/>
            <a:ext cx="2515263" cy="339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514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61522E-E986-4738-A9EC-656CAF964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Inscryption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A981E1-5094-41B8-AF60-05B2A2A03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0792"/>
            <a:ext cx="10515600" cy="4351338"/>
          </a:xfrm>
        </p:spPr>
        <p:txBody>
          <a:bodyPr/>
          <a:lstStyle/>
          <a:p>
            <a:r>
              <a:rPr lang="ko-KR" altLang="en-US" dirty="0"/>
              <a:t>이 게임이 왜 </a:t>
            </a:r>
            <a:r>
              <a:rPr lang="ko-KR" altLang="en-US" dirty="0" err="1"/>
              <a:t>구린지를</a:t>
            </a:r>
            <a:r>
              <a:rPr lang="ko-KR" altLang="en-US" dirty="0"/>
              <a:t> 설명하려고 하면 그게 </a:t>
            </a:r>
            <a:r>
              <a:rPr lang="ko-KR" altLang="en-US" dirty="0" err="1"/>
              <a:t>스포임</a:t>
            </a:r>
            <a:r>
              <a:rPr lang="en-US" altLang="ko-KR" dirty="0"/>
              <a:t>;</a:t>
            </a:r>
          </a:p>
          <a:p>
            <a:endParaRPr lang="en-US" altLang="ko-KR" dirty="0"/>
          </a:p>
          <a:p>
            <a:r>
              <a:rPr lang="ko-KR" altLang="en-US" dirty="0" err="1"/>
              <a:t>개쩌는</a:t>
            </a:r>
            <a:r>
              <a:rPr lang="ko-KR" altLang="en-US" dirty="0"/>
              <a:t> 게임이니까 그냥 하세요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구린 게임이니까 그냥 하세요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r>
              <a:rPr lang="ko-KR" altLang="en-US" dirty="0"/>
              <a:t>그러니까 </a:t>
            </a:r>
            <a:r>
              <a:rPr lang="ko-KR" altLang="en-US" dirty="0">
                <a:solidFill>
                  <a:srgbClr val="FF0000"/>
                </a:solidFill>
              </a:rPr>
              <a:t>지금부터 </a:t>
            </a:r>
            <a:r>
              <a:rPr lang="ko-KR" altLang="en-US" dirty="0" err="1">
                <a:solidFill>
                  <a:srgbClr val="FF0000"/>
                </a:solidFill>
              </a:rPr>
              <a:t>스포일러입니다</a:t>
            </a:r>
            <a:endParaRPr lang="en-US" altLang="ko-KR" dirty="0">
              <a:solidFill>
                <a:srgbClr val="FF0000"/>
              </a:solidFill>
            </a:endParaRPr>
          </a:p>
        </p:txBody>
      </p:sp>
      <p:pic>
        <p:nvPicPr>
          <p:cNvPr id="4098" name="Picture 2" descr="더 스탠리 패러블 &amp;gt; 🕹 이것은 게임이 아니다">
            <a:extLst>
              <a:ext uri="{FF2B5EF4-FFF2-40B4-BE49-F238E27FC236}">
                <a16:creationId xmlns:a16="http://schemas.microsoft.com/office/drawing/2014/main" id="{39411B91-7085-4A0B-949E-A98A4C2179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465" y="2701491"/>
            <a:ext cx="3878510" cy="2180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언더테일(Undertale)공략 - 제 1화 ♥일생최대의 보스 : 네이버 포스트">
            <a:extLst>
              <a:ext uri="{FF2B5EF4-FFF2-40B4-BE49-F238E27FC236}">
                <a16:creationId xmlns:a16="http://schemas.microsoft.com/office/drawing/2014/main" id="{DD72F663-8544-4974-9109-D99F51A564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16" b="40410"/>
          <a:stretch/>
        </p:blipFill>
        <p:spPr bwMode="auto">
          <a:xfrm>
            <a:off x="7753350" y="5272736"/>
            <a:ext cx="3857625" cy="77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567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61522E-E986-4738-A9EC-656CAF964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Inscryption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A981E1-5094-41B8-AF60-05B2A2A03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3345"/>
            <a:ext cx="10515600" cy="4810068"/>
          </a:xfrm>
        </p:spPr>
        <p:txBody>
          <a:bodyPr>
            <a:norm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장에서 </a:t>
            </a:r>
            <a:r>
              <a:rPr lang="ko-KR" altLang="en-US" dirty="0" err="1"/>
              <a:t>개쩌는</a:t>
            </a:r>
            <a:r>
              <a:rPr lang="ko-KR" altLang="en-US" dirty="0"/>
              <a:t> 시스템의 </a:t>
            </a:r>
            <a:r>
              <a:rPr lang="ko-KR" altLang="en-US" dirty="0" err="1"/>
              <a:t>로그라이크를</a:t>
            </a:r>
            <a:r>
              <a:rPr lang="ko-KR" altLang="en-US" dirty="0"/>
              <a:t> 보여줌</a:t>
            </a:r>
            <a:endParaRPr lang="en-US" altLang="ko-KR" dirty="0"/>
          </a:p>
          <a:p>
            <a:pPr lvl="1"/>
            <a:r>
              <a:rPr lang="ko-KR" altLang="en-US" dirty="0"/>
              <a:t>아마 </a:t>
            </a:r>
            <a:r>
              <a:rPr lang="en-US" altLang="ko-KR" dirty="0"/>
              <a:t>5</a:t>
            </a:r>
            <a:r>
              <a:rPr lang="ko-KR" altLang="en-US" dirty="0"/>
              <a:t>시간쯤 하면 질렸겠지만 </a:t>
            </a:r>
            <a:r>
              <a:rPr lang="en-US" altLang="ko-KR" dirty="0"/>
              <a:t>+ </a:t>
            </a:r>
            <a:r>
              <a:rPr lang="ko-KR" altLang="en-US" dirty="0"/>
              <a:t>밸런스가 </a:t>
            </a:r>
            <a:r>
              <a:rPr lang="ko-KR" altLang="en-US" dirty="0" err="1"/>
              <a:t>개박살이</a:t>
            </a:r>
            <a:r>
              <a:rPr lang="ko-KR" altLang="en-US" dirty="0"/>
              <a:t> 나버렸지만</a:t>
            </a:r>
            <a:endParaRPr lang="en-US" altLang="ko-KR" dirty="0"/>
          </a:p>
          <a:p>
            <a:pPr lvl="1"/>
            <a:r>
              <a:rPr lang="ko-KR" altLang="en-US" dirty="0"/>
              <a:t>그렇지만 뭔가를 하려는 거겠지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r>
              <a:rPr lang="ko-KR" altLang="en-US" dirty="0"/>
              <a:t>근데 </a:t>
            </a:r>
            <a:r>
              <a:rPr lang="en-US" altLang="ko-KR" dirty="0"/>
              <a:t>2</a:t>
            </a:r>
            <a:r>
              <a:rPr lang="ko-KR" altLang="en-US" dirty="0"/>
              <a:t>장에서 시스템을 갈아엎고 </a:t>
            </a:r>
            <a:r>
              <a:rPr lang="en-US" altLang="ko-KR" dirty="0"/>
              <a:t>TCG</a:t>
            </a:r>
            <a:r>
              <a:rPr lang="ko-KR" altLang="en-US" dirty="0"/>
              <a:t>게임이 </a:t>
            </a:r>
            <a:r>
              <a:rPr lang="ko-KR" altLang="en-US" dirty="0" err="1"/>
              <a:t>되버림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근데 </a:t>
            </a:r>
            <a:r>
              <a:rPr lang="en-US" altLang="ko-KR" dirty="0"/>
              <a:t>3</a:t>
            </a:r>
            <a:r>
              <a:rPr lang="ko-KR" altLang="en-US" dirty="0"/>
              <a:t>장에서 스토리를 갈아엎고 </a:t>
            </a:r>
            <a:r>
              <a:rPr lang="ko-KR" altLang="en-US" dirty="0" err="1"/>
              <a:t>메타픽션게임이</a:t>
            </a:r>
            <a:r>
              <a:rPr lang="ko-KR" altLang="en-US" dirty="0"/>
              <a:t> </a:t>
            </a:r>
            <a:r>
              <a:rPr lang="ko-KR" altLang="en-US" dirty="0" err="1"/>
              <a:t>되버림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근데 엔딩에서 </a:t>
            </a:r>
            <a:r>
              <a:rPr lang="en-US" altLang="ko-KR" dirty="0"/>
              <a:t>ARG </a:t>
            </a:r>
            <a:r>
              <a:rPr lang="ko-KR" altLang="en-US" dirty="0"/>
              <a:t>게임이 </a:t>
            </a:r>
            <a:r>
              <a:rPr lang="ko-KR" altLang="en-US" dirty="0" err="1"/>
              <a:t>되버림</a:t>
            </a:r>
            <a:endParaRPr lang="en-US" altLang="ko-KR" dirty="0"/>
          </a:p>
          <a:p>
            <a:pPr lvl="1"/>
            <a:r>
              <a:rPr lang="ko-KR" altLang="en-US" dirty="0"/>
              <a:t>거기에 이 회사 전 게임의 스토리를 버무린</a:t>
            </a:r>
            <a:r>
              <a:rPr lang="en-US" altLang="ko-KR" dirty="0"/>
              <a:t>…?</a:t>
            </a:r>
          </a:p>
          <a:p>
            <a:pPr lvl="1"/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97198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61522E-E986-4738-A9EC-656CAF964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Inscryption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A981E1-5094-41B8-AF60-05B2A2A03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80449"/>
          </a:xfrm>
        </p:spPr>
        <p:txBody>
          <a:bodyPr>
            <a:normAutofit/>
          </a:bodyPr>
          <a:lstStyle/>
          <a:p>
            <a:r>
              <a:rPr lang="ko-KR" altLang="en-US" dirty="0"/>
              <a:t>이 게임은 절반밖에 </a:t>
            </a:r>
            <a:r>
              <a:rPr lang="ko-KR" altLang="en-US" dirty="0" err="1"/>
              <a:t>즐길수</a:t>
            </a:r>
            <a:r>
              <a:rPr lang="ko-KR" altLang="en-US" dirty="0"/>
              <a:t> 없다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ARG</a:t>
            </a:r>
            <a:r>
              <a:rPr lang="ko-KR" altLang="en-US" dirty="0"/>
              <a:t>를 같이 </a:t>
            </a:r>
            <a:r>
              <a:rPr lang="ko-KR" altLang="en-US" dirty="0" err="1"/>
              <a:t>푼다라는</a:t>
            </a:r>
            <a:r>
              <a:rPr lang="ko-KR" altLang="en-US" dirty="0"/>
              <a:t> 과정은 이미 끝났음</a:t>
            </a:r>
            <a:endParaRPr lang="en-US" altLang="ko-KR" dirty="0"/>
          </a:p>
          <a:p>
            <a:pPr lvl="1"/>
            <a:r>
              <a:rPr lang="ko-KR" altLang="en-US" dirty="0"/>
              <a:t>애초에 초기에 </a:t>
            </a:r>
            <a:r>
              <a:rPr lang="ko-KR" altLang="en-US" dirty="0" err="1"/>
              <a:t>샀어도</a:t>
            </a:r>
            <a:r>
              <a:rPr lang="ko-KR" altLang="en-US" dirty="0"/>
              <a:t> 언어장벽때문에 같이 </a:t>
            </a:r>
            <a:r>
              <a:rPr lang="ko-KR" altLang="en-US" dirty="0" err="1"/>
              <a:t>못했을듯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dirty="0"/>
              <a:t>애초에 </a:t>
            </a:r>
            <a:r>
              <a:rPr lang="en-US" altLang="ko-KR" dirty="0"/>
              <a:t>ARG</a:t>
            </a:r>
            <a:r>
              <a:rPr lang="ko-KR" altLang="en-US" dirty="0"/>
              <a:t>로 나오는 스토리가 이상한데</a:t>
            </a:r>
            <a:r>
              <a:rPr lang="en-US" altLang="ko-KR" dirty="0"/>
              <a:t>…</a:t>
            </a:r>
          </a:p>
          <a:p>
            <a:pPr lvl="1"/>
            <a:r>
              <a:rPr lang="ko-KR" altLang="en-US" dirty="0"/>
              <a:t>히틀러가 숨겨둔 핵무기가 핵심소재라고</a:t>
            </a:r>
            <a:r>
              <a:rPr lang="en-US" altLang="ko-KR" dirty="0"/>
              <a:t>?</a:t>
            </a:r>
          </a:p>
          <a:p>
            <a:pPr lvl="1"/>
            <a:r>
              <a:rPr lang="en-US" altLang="ko-KR" dirty="0"/>
              <a:t>The Hex</a:t>
            </a:r>
            <a:r>
              <a:rPr lang="ko-KR" altLang="en-US" dirty="0"/>
              <a:t>라는 전작에서 컴퓨터 바이러스가 개발자를 죽였다고</a:t>
            </a:r>
            <a:r>
              <a:rPr lang="en-US" altLang="ko-KR" dirty="0"/>
              <a:t>?</a:t>
            </a:r>
          </a:p>
          <a:p>
            <a:pPr lvl="1"/>
            <a:endParaRPr lang="en-US" altLang="ko-KR" dirty="0"/>
          </a:p>
          <a:p>
            <a:r>
              <a:rPr lang="ko-KR" altLang="en-US" dirty="0">
                <a:solidFill>
                  <a:srgbClr val="FF0000"/>
                </a:solidFill>
              </a:rPr>
              <a:t>이 모든 것을 스포일러 없이 알 수 없다는 게 매우 </a:t>
            </a:r>
            <a:r>
              <a:rPr lang="ko-KR" altLang="en-US" dirty="0" err="1">
                <a:solidFill>
                  <a:srgbClr val="FF0000"/>
                </a:solidFill>
              </a:rPr>
              <a:t>꼴받음</a:t>
            </a:r>
            <a:endParaRPr lang="en-US" altLang="ko-KR" dirty="0">
              <a:solidFill>
                <a:srgbClr val="FF0000"/>
              </a:solidFill>
            </a:endParaRP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106251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크로노 아크 - 나무위키">
            <a:extLst>
              <a:ext uri="{FF2B5EF4-FFF2-40B4-BE49-F238E27FC236}">
                <a16:creationId xmlns:a16="http://schemas.microsoft.com/office/drawing/2014/main" id="{203D1ED9-1315-4900-9BE5-BC8A2C812E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"/>
          <a:stretch/>
        </p:blipFill>
        <p:spPr bwMode="auto">
          <a:xfrm>
            <a:off x="20" y="10"/>
            <a:ext cx="1218893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5E8D2E83-FB3A-40E7-A9E5-7AB389D61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23809"/>
            <a:ext cx="11016943" cy="2262375"/>
          </a:xfrm>
          <a:custGeom>
            <a:avLst/>
            <a:gdLst>
              <a:gd name="connsiteX0" fmla="*/ 0 w 11016943"/>
              <a:gd name="connsiteY0" fmla="*/ 0 h 2262375"/>
              <a:gd name="connsiteX1" fmla="*/ 9969166 w 11016943"/>
              <a:gd name="connsiteY1" fmla="*/ 0 h 2262375"/>
              <a:gd name="connsiteX2" fmla="*/ 11016943 w 11016943"/>
              <a:gd name="connsiteY2" fmla="*/ 2262375 h 2262375"/>
              <a:gd name="connsiteX3" fmla="*/ 4942050 w 11016943"/>
              <a:gd name="connsiteY3" fmla="*/ 2262375 h 2262375"/>
              <a:gd name="connsiteX4" fmla="*/ 4582160 w 11016943"/>
              <a:gd name="connsiteY4" fmla="*/ 2262375 h 2262375"/>
              <a:gd name="connsiteX5" fmla="*/ 0 w 11016943"/>
              <a:gd name="connsiteY5" fmla="*/ 2262375 h 2262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16943" h="2262375">
                <a:moveTo>
                  <a:pt x="0" y="0"/>
                </a:moveTo>
                <a:lnTo>
                  <a:pt x="9969166" y="0"/>
                </a:lnTo>
                <a:lnTo>
                  <a:pt x="11016943" y="2262375"/>
                </a:lnTo>
                <a:lnTo>
                  <a:pt x="4942050" y="2262375"/>
                </a:lnTo>
                <a:lnTo>
                  <a:pt x="4582160" y="2262375"/>
                </a:lnTo>
                <a:lnTo>
                  <a:pt x="0" y="226237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8401E63-BC1A-425E-A8ED-3782A5B25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062" y="4185749"/>
            <a:ext cx="9265771" cy="622836"/>
          </a:xfrm>
        </p:spPr>
        <p:txBody>
          <a:bodyPr>
            <a:normAutofit/>
          </a:bodyPr>
          <a:lstStyle/>
          <a:p>
            <a:r>
              <a:rPr lang="ko-KR" altLang="en-US" sz="3600"/>
              <a:t>크로노아크</a:t>
            </a:r>
            <a:endParaRPr lang="ko-KR" altLang="en-US" sz="36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87B94AC-9C75-4A0A-A729-76A2DBA78F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063" y="4856921"/>
            <a:ext cx="9565028" cy="1367710"/>
          </a:xfrm>
        </p:spPr>
        <p:txBody>
          <a:bodyPr>
            <a:normAutofit lnSpcReduction="10000"/>
          </a:bodyPr>
          <a:lstStyle/>
          <a:p>
            <a:r>
              <a:rPr lang="ko-KR" altLang="en-US" sz="1800"/>
              <a:t>플레이 시간 </a:t>
            </a:r>
            <a:r>
              <a:rPr lang="en-US" altLang="ko-KR" sz="1800"/>
              <a:t>: 184</a:t>
            </a:r>
            <a:r>
              <a:rPr lang="ko-KR" altLang="en-US" sz="1800"/>
              <a:t>시간</a:t>
            </a:r>
            <a:endParaRPr lang="en-US" altLang="ko-KR" sz="1800"/>
          </a:p>
          <a:p>
            <a:endParaRPr lang="en-US" altLang="ko-KR" sz="1800"/>
          </a:p>
          <a:p>
            <a:r>
              <a:rPr lang="ko-KR" altLang="en-US" sz="1800"/>
              <a:t>로그라이크 덱빌딩게임</a:t>
            </a:r>
            <a:endParaRPr lang="en-US" altLang="ko-KR" sz="1800"/>
          </a:p>
          <a:p>
            <a:pPr lvl="1"/>
            <a:r>
              <a:rPr lang="ko-KR" altLang="en-US" sz="1600"/>
              <a:t>그런데 다키스트던전을 버무린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5779946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61522E-E986-4738-A9EC-656CAF964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크로노아크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A981E1-5094-41B8-AF60-05B2A2A03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894" y="1758949"/>
            <a:ext cx="6663612" cy="5310282"/>
          </a:xfrm>
        </p:spPr>
        <p:txBody>
          <a:bodyPr>
            <a:normAutofit/>
          </a:bodyPr>
          <a:lstStyle/>
          <a:p>
            <a:r>
              <a:rPr lang="ko-KR" altLang="en-US" dirty="0"/>
              <a:t>사실 </a:t>
            </a:r>
            <a:r>
              <a:rPr lang="ko-KR" altLang="en-US" dirty="0" err="1"/>
              <a:t>다키스트</a:t>
            </a:r>
            <a:r>
              <a:rPr lang="ko-KR" altLang="en-US" dirty="0"/>
              <a:t> 던전을 해본적은 없음</a:t>
            </a:r>
            <a:r>
              <a:rPr lang="en-US" altLang="ko-KR" dirty="0"/>
              <a:t>;</a:t>
            </a:r>
          </a:p>
          <a:p>
            <a:endParaRPr lang="en-US" altLang="ko-KR" dirty="0"/>
          </a:p>
          <a:p>
            <a:r>
              <a:rPr lang="en-US" altLang="ko-KR" dirty="0"/>
              <a:t>17</a:t>
            </a:r>
            <a:r>
              <a:rPr lang="ko-KR" altLang="en-US" dirty="0"/>
              <a:t>명의 </a:t>
            </a:r>
            <a:r>
              <a:rPr lang="ko-KR" altLang="en-US" dirty="0" err="1"/>
              <a:t>캐릭터중</a:t>
            </a:r>
            <a:r>
              <a:rPr lang="ko-KR" altLang="en-US" dirty="0"/>
              <a:t> </a:t>
            </a:r>
            <a:r>
              <a:rPr lang="en-US" altLang="ko-KR" dirty="0"/>
              <a:t>4</a:t>
            </a:r>
            <a:r>
              <a:rPr lang="ko-KR" altLang="en-US" dirty="0"/>
              <a:t>명과 함께 함</a:t>
            </a:r>
            <a:endParaRPr lang="en-US" altLang="ko-KR" dirty="0"/>
          </a:p>
          <a:p>
            <a:pPr lvl="1"/>
            <a:r>
              <a:rPr lang="ko-KR" altLang="en-US" dirty="0"/>
              <a:t>캐릭터마다 두가지 정도 스킬 컨셉이 있음</a:t>
            </a:r>
            <a:endParaRPr lang="en-US" altLang="ko-KR" dirty="0"/>
          </a:p>
          <a:p>
            <a:pPr lvl="1"/>
            <a:r>
              <a:rPr lang="ko-KR" altLang="en-US" dirty="0"/>
              <a:t>반복플레이 할 때마다 다른 느낌의 파티를 </a:t>
            </a:r>
            <a:r>
              <a:rPr lang="ko-KR" altLang="en-US" dirty="0" err="1"/>
              <a:t>즐길수있음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04FCA4C-077A-46D2-8565-FCB3DE44E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7506" y="1927182"/>
            <a:ext cx="5036826" cy="3150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38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61522E-E986-4738-A9EC-656CAF964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크로노아크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A981E1-5094-41B8-AF60-05B2A2A03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494" y="1825624"/>
            <a:ext cx="6806488" cy="5310282"/>
          </a:xfrm>
        </p:spPr>
        <p:txBody>
          <a:bodyPr>
            <a:normAutofit/>
          </a:bodyPr>
          <a:lstStyle/>
          <a:p>
            <a:r>
              <a:rPr lang="ko-KR" altLang="en-US" dirty="0"/>
              <a:t>과부하 시스템</a:t>
            </a:r>
            <a:endParaRPr lang="en-US" altLang="ko-KR" dirty="0"/>
          </a:p>
          <a:p>
            <a:pPr lvl="1"/>
            <a:r>
              <a:rPr lang="ko-KR" altLang="en-US" dirty="0"/>
              <a:t>한 캐릭터가 여러 번 행동하면 </a:t>
            </a:r>
            <a:r>
              <a:rPr lang="ko-KR" altLang="en-US" dirty="0" err="1"/>
              <a:t>마나가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씩 늘어남</a:t>
            </a:r>
            <a:endParaRPr lang="en-US" altLang="ko-KR" dirty="0"/>
          </a:p>
          <a:p>
            <a:pPr lvl="1"/>
            <a:r>
              <a:rPr lang="ko-KR" altLang="en-US" dirty="0"/>
              <a:t>한 캐릭터가 다 해먹는 상황이 나오기 힘듦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스피드 카운트</a:t>
            </a:r>
            <a:endParaRPr lang="en-US" altLang="ko-KR" dirty="0"/>
          </a:p>
          <a:p>
            <a:pPr lvl="1"/>
            <a:r>
              <a:rPr lang="ko-KR" altLang="en-US" dirty="0"/>
              <a:t>카드들을 사용하면 적의 카운트가 </a:t>
            </a:r>
            <a:r>
              <a:rPr lang="en-US" altLang="ko-KR" dirty="0"/>
              <a:t>1</a:t>
            </a:r>
            <a:r>
              <a:rPr lang="ko-KR" altLang="en-US" dirty="0"/>
              <a:t>씩 줄어들고</a:t>
            </a:r>
            <a:r>
              <a:rPr lang="en-US" altLang="ko-KR" dirty="0"/>
              <a:t>, 0</a:t>
            </a:r>
            <a:r>
              <a:rPr lang="ko-KR" altLang="en-US" dirty="0"/>
              <a:t>이 되면 공격을 함</a:t>
            </a:r>
            <a:endParaRPr lang="en-US" altLang="ko-KR" dirty="0"/>
          </a:p>
          <a:p>
            <a:pPr lvl="1"/>
            <a:r>
              <a:rPr lang="ko-KR" altLang="en-US" dirty="0"/>
              <a:t>스피드 생각 안 하면 즉시 </a:t>
            </a:r>
            <a:r>
              <a:rPr lang="ko-KR" altLang="en-US" dirty="0" err="1"/>
              <a:t>아만보행</a:t>
            </a:r>
            <a:endParaRPr lang="en-US" altLang="ko-KR" dirty="0"/>
          </a:p>
          <a:p>
            <a:pPr lvl="1"/>
            <a:endParaRPr lang="en-US" altLang="ko-KR" dirty="0"/>
          </a:p>
        </p:txBody>
      </p:sp>
      <p:pic>
        <p:nvPicPr>
          <p:cNvPr id="2052" name="Picture 4" descr="국산 인디게임 추천한다 - 크로노아크 | 인디 인벤 - 인디 인벤">
            <a:extLst>
              <a:ext uri="{FF2B5EF4-FFF2-40B4-BE49-F238E27FC236}">
                <a16:creationId xmlns:a16="http://schemas.microsoft.com/office/drawing/2014/main" id="{1213CF5E-2EA3-4F1C-8526-B9116A682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982" y="1825624"/>
            <a:ext cx="4793018" cy="285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213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61522E-E986-4738-A9EC-656CAF964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크로노아크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A981E1-5094-41B8-AF60-05B2A2A03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493" y="1825624"/>
            <a:ext cx="10451327" cy="5032376"/>
          </a:xfrm>
        </p:spPr>
        <p:txBody>
          <a:bodyPr>
            <a:normAutofit/>
          </a:bodyPr>
          <a:lstStyle/>
          <a:p>
            <a:r>
              <a:rPr lang="ko-KR" altLang="en-US" dirty="0" err="1"/>
              <a:t>회복게이지</a:t>
            </a:r>
            <a:r>
              <a:rPr lang="ko-KR" altLang="en-US" dirty="0"/>
              <a:t> 시스템</a:t>
            </a:r>
            <a:endParaRPr lang="en-US" altLang="ko-KR" dirty="0"/>
          </a:p>
          <a:p>
            <a:pPr lvl="1"/>
            <a:r>
              <a:rPr lang="ko-KR" altLang="en-US" dirty="0"/>
              <a:t>맞아도 피가 </a:t>
            </a:r>
            <a:r>
              <a:rPr lang="ko-KR" altLang="en-US" dirty="0" err="1"/>
              <a:t>회복게이지로</a:t>
            </a:r>
            <a:r>
              <a:rPr lang="ko-KR" altLang="en-US" dirty="0"/>
              <a:t> 남음</a:t>
            </a:r>
            <a:endParaRPr lang="en-US" altLang="ko-KR" dirty="0"/>
          </a:p>
          <a:p>
            <a:pPr lvl="1"/>
            <a:r>
              <a:rPr lang="ko-KR" altLang="en-US" dirty="0"/>
              <a:t>회복 스킬은 </a:t>
            </a:r>
            <a:r>
              <a:rPr lang="ko-KR" altLang="en-US" dirty="0" err="1"/>
              <a:t>회복게이지에</a:t>
            </a:r>
            <a:r>
              <a:rPr lang="ko-KR" altLang="en-US" dirty="0"/>
              <a:t> 온전히 적용되지만 </a:t>
            </a:r>
            <a:r>
              <a:rPr lang="ko-KR" altLang="en-US" dirty="0" err="1"/>
              <a:t>회복게이지가</a:t>
            </a:r>
            <a:r>
              <a:rPr lang="ko-KR" altLang="en-US" dirty="0"/>
              <a:t> 없으면 </a:t>
            </a:r>
            <a:r>
              <a:rPr lang="en-US" altLang="ko-KR" dirty="0"/>
              <a:t>1/3</a:t>
            </a:r>
            <a:r>
              <a:rPr lang="ko-KR" altLang="en-US" dirty="0"/>
              <a:t>으로 적용됨</a:t>
            </a:r>
            <a:endParaRPr lang="en-US" altLang="ko-KR" dirty="0"/>
          </a:p>
          <a:p>
            <a:pPr lvl="1"/>
            <a:r>
              <a:rPr lang="ko-KR" altLang="en-US" dirty="0"/>
              <a:t>그리고 전체적으로 </a:t>
            </a:r>
            <a:r>
              <a:rPr lang="ko-KR" altLang="en-US" dirty="0" err="1"/>
              <a:t>힐카드들의</a:t>
            </a:r>
            <a:r>
              <a:rPr lang="ko-KR" altLang="en-US" dirty="0"/>
              <a:t> 효율이 좋음</a:t>
            </a:r>
            <a:endParaRPr lang="en-US" altLang="ko-KR" dirty="0"/>
          </a:p>
          <a:p>
            <a:pPr lvl="1"/>
            <a:r>
              <a:rPr lang="ko-KR" altLang="en-US" dirty="0"/>
              <a:t>덕분에 캐릭터들의 전체적인 체력을 낮게 잡아서 쫄깃쫄깃한 전투 경험을 </a:t>
            </a:r>
            <a:r>
              <a:rPr lang="ko-KR" altLang="en-US" dirty="0" err="1"/>
              <a:t>즐길수</a:t>
            </a:r>
            <a:r>
              <a:rPr lang="ko-KR" altLang="en-US" dirty="0"/>
              <a:t> 있음</a:t>
            </a:r>
            <a:endParaRPr lang="en-US" altLang="ko-KR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4271B5C-A397-4A3A-81DB-CD3CC174AF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02" t="12758" r="4658"/>
          <a:stretch/>
        </p:blipFill>
        <p:spPr>
          <a:xfrm>
            <a:off x="4434859" y="5356586"/>
            <a:ext cx="2914650" cy="1233974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216E421F-891C-4F79-AF88-2ADF516D27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32" t="7373" r="2355"/>
          <a:stretch/>
        </p:blipFill>
        <p:spPr>
          <a:xfrm>
            <a:off x="8147765" y="5356586"/>
            <a:ext cx="3177462" cy="1233974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0584AD70-AE44-46FB-9844-51FB99003FC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38" t="13454" r="2102"/>
          <a:stretch/>
        </p:blipFill>
        <p:spPr>
          <a:xfrm>
            <a:off x="504825" y="5356586"/>
            <a:ext cx="2914650" cy="12339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C04289-015D-4275-902D-9EBEDED37532}"/>
              </a:ext>
            </a:extLst>
          </p:cNvPr>
          <p:cNvSpPr txBox="1"/>
          <p:nvPr/>
        </p:nvSpPr>
        <p:spPr>
          <a:xfrm>
            <a:off x="3738958" y="5765969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-&gt;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ECD237-E03A-46A2-A0AA-10C77F702FB2}"/>
              </a:ext>
            </a:extLst>
          </p:cNvPr>
          <p:cNvSpPr txBox="1"/>
          <p:nvPr/>
        </p:nvSpPr>
        <p:spPr>
          <a:xfrm>
            <a:off x="7467231" y="578262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-&gt;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860203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61522E-E986-4738-A9EC-656CAF964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크로노아크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A981E1-5094-41B8-AF60-05B2A2A03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493" y="1825624"/>
            <a:ext cx="10673269" cy="5032376"/>
          </a:xfrm>
        </p:spPr>
        <p:txBody>
          <a:bodyPr>
            <a:normAutofit/>
          </a:bodyPr>
          <a:lstStyle/>
          <a:p>
            <a:r>
              <a:rPr lang="ko-KR" altLang="en-US" dirty="0" err="1"/>
              <a:t>숨겨진게</a:t>
            </a:r>
            <a:r>
              <a:rPr lang="ko-KR" altLang="en-US" dirty="0"/>
              <a:t> 좀 많음</a:t>
            </a:r>
            <a:endParaRPr lang="en-US" altLang="ko-KR" dirty="0"/>
          </a:p>
          <a:p>
            <a:pPr lvl="1"/>
            <a:r>
              <a:rPr lang="ko-KR" altLang="en-US" dirty="0"/>
              <a:t>그리고 꽤나 </a:t>
            </a:r>
            <a:r>
              <a:rPr lang="ko-KR" altLang="en-US" dirty="0" err="1"/>
              <a:t>크리티컬함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ko-KR" altLang="en-US" dirty="0"/>
              <a:t>비밀벽에서 나오는 골드</a:t>
            </a:r>
            <a:r>
              <a:rPr lang="en-US" altLang="ko-KR" dirty="0"/>
              <a:t>, </a:t>
            </a:r>
            <a:r>
              <a:rPr lang="ko-KR" altLang="en-US" dirty="0"/>
              <a:t>무기의 진화조건 등</a:t>
            </a:r>
            <a:r>
              <a:rPr lang="en-US" altLang="ko-KR" dirty="0"/>
              <a:t>)</a:t>
            </a:r>
          </a:p>
          <a:p>
            <a:pPr lvl="1"/>
            <a:r>
              <a:rPr lang="ko-KR" altLang="en-US" dirty="0"/>
              <a:t>알려주긴 하는데 </a:t>
            </a:r>
            <a:r>
              <a:rPr lang="en-US" altLang="ko-KR" dirty="0"/>
              <a:t>‘</a:t>
            </a:r>
            <a:r>
              <a:rPr lang="ko-KR" altLang="en-US" dirty="0" err="1"/>
              <a:t>이런게</a:t>
            </a:r>
            <a:r>
              <a:rPr lang="ko-KR" altLang="en-US" dirty="0"/>
              <a:t> 있다고 </a:t>
            </a:r>
            <a:r>
              <a:rPr lang="ko-KR" altLang="en-US" dirty="0" err="1"/>
              <a:t>들었어</a:t>
            </a:r>
            <a:r>
              <a:rPr lang="en-US" altLang="ko-KR" dirty="0"/>
              <a:t>~ </a:t>
            </a:r>
            <a:r>
              <a:rPr lang="ko-KR" altLang="en-US" dirty="0"/>
              <a:t>어디서 어떻게 하는 건진 </a:t>
            </a:r>
            <a:r>
              <a:rPr lang="ko-KR" altLang="en-US" dirty="0" err="1"/>
              <a:t>잘모르겠네</a:t>
            </a:r>
            <a:r>
              <a:rPr lang="en-US" altLang="ko-KR" dirty="0"/>
              <a:t>~’ </a:t>
            </a:r>
            <a:r>
              <a:rPr lang="ko-KR" altLang="en-US" dirty="0"/>
              <a:t>식이라서 짜증남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r>
              <a:rPr lang="ko-KR" altLang="en-US" dirty="0" err="1"/>
              <a:t>비문학느낌이</a:t>
            </a:r>
            <a:r>
              <a:rPr lang="ko-KR" altLang="en-US" dirty="0"/>
              <a:t> 있긴 함</a:t>
            </a:r>
            <a:endParaRPr lang="en-US" altLang="ko-KR" dirty="0"/>
          </a:p>
          <a:p>
            <a:pPr lvl="1"/>
            <a:r>
              <a:rPr lang="ko-KR" altLang="en-US" dirty="0"/>
              <a:t>키워드들이 좀 많고 직접 써봐야 좀 알겠다는 느낌</a:t>
            </a:r>
            <a:r>
              <a:rPr lang="en-US" altLang="ko-KR" dirty="0"/>
              <a:t>?</a:t>
            </a:r>
          </a:p>
          <a:p>
            <a:pPr lvl="1"/>
            <a:r>
              <a:rPr lang="ko-KR" altLang="en-US" dirty="0"/>
              <a:t>특히 보스들이 좀 심함 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0590054-770E-43B4-B019-AA37FC5B74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2502" y="3362325"/>
            <a:ext cx="2307423" cy="156231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A724B57-8555-451B-8F24-7240FEBFD5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2502" y="4991318"/>
            <a:ext cx="3077004" cy="168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79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61522E-E986-4738-A9EC-656CAF964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크로노아크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A981E1-5094-41B8-AF60-05B2A2A03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6"/>
          </a:xfrm>
        </p:spPr>
        <p:txBody>
          <a:bodyPr>
            <a:normAutofit/>
          </a:bodyPr>
          <a:lstStyle/>
          <a:p>
            <a:r>
              <a:rPr lang="en-US" altLang="ko-KR" dirty="0"/>
              <a:t>Early</a:t>
            </a:r>
            <a:r>
              <a:rPr lang="ko-KR" altLang="en-US" dirty="0"/>
              <a:t> </a:t>
            </a:r>
            <a:r>
              <a:rPr lang="en-US" altLang="ko-KR" dirty="0"/>
              <a:t>access</a:t>
            </a:r>
            <a:r>
              <a:rPr lang="ko-KR" altLang="en-US" dirty="0"/>
              <a:t>상태라서 어떻게 바뀔지 지켜봐야 함</a:t>
            </a:r>
            <a:endParaRPr lang="en-US" altLang="ko-KR" dirty="0"/>
          </a:p>
          <a:p>
            <a:pPr lvl="1"/>
            <a:r>
              <a:rPr lang="ko-KR" altLang="en-US" dirty="0"/>
              <a:t>스토리도 이것저것 추가하고 있는 중이고</a:t>
            </a:r>
            <a:endParaRPr lang="en-US" altLang="ko-KR" dirty="0"/>
          </a:p>
          <a:p>
            <a:pPr lvl="1"/>
            <a:r>
              <a:rPr lang="en-US" altLang="ko-KR" dirty="0"/>
              <a:t>UI</a:t>
            </a:r>
            <a:r>
              <a:rPr lang="ko-KR" altLang="en-US" dirty="0"/>
              <a:t>나 시스템도 </a:t>
            </a:r>
            <a:r>
              <a:rPr lang="ko-KR" altLang="en-US" dirty="0" err="1"/>
              <a:t>슉슉</a:t>
            </a:r>
            <a:r>
              <a:rPr lang="ko-KR" altLang="en-US" dirty="0"/>
              <a:t> 바뀌는 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사실 사흘전에 업데이트가 </a:t>
            </a:r>
            <a:r>
              <a:rPr lang="ko-KR" altLang="en-US" dirty="0" err="1"/>
              <a:t>되서</a:t>
            </a:r>
            <a:r>
              <a:rPr lang="ko-KR" altLang="en-US" dirty="0"/>
              <a:t> 시스템이 좀 많이 바뀜</a:t>
            </a:r>
            <a:r>
              <a:rPr lang="en-US" altLang="ko-KR" dirty="0"/>
              <a:t>;</a:t>
            </a:r>
          </a:p>
          <a:p>
            <a:endParaRPr lang="en-US" altLang="ko-KR" dirty="0"/>
          </a:p>
          <a:p>
            <a:r>
              <a:rPr lang="ko-KR" altLang="en-US" dirty="0"/>
              <a:t>그래도 베이스가 되는 시스템이 재밌어서 </a:t>
            </a:r>
            <a:r>
              <a:rPr lang="ko-KR" altLang="en-US" dirty="0" err="1"/>
              <a:t>할만은</a:t>
            </a:r>
            <a:r>
              <a:rPr lang="ko-KR" altLang="en-US" dirty="0"/>
              <a:t> 함</a:t>
            </a:r>
            <a:endParaRPr lang="en-US" altLang="ko-KR" dirty="0"/>
          </a:p>
          <a:p>
            <a:pPr lvl="1"/>
            <a:r>
              <a:rPr lang="ko-KR" altLang="en-US" dirty="0"/>
              <a:t>이러나 저러나 전투가 재밌음</a:t>
            </a:r>
            <a:endParaRPr lang="en-US" altLang="ko-KR" dirty="0"/>
          </a:p>
          <a:p>
            <a:pPr lvl="1"/>
            <a:r>
              <a:rPr lang="ko-KR" altLang="en-US" dirty="0" err="1"/>
              <a:t>감나빗</a:t>
            </a:r>
            <a:r>
              <a:rPr lang="en-US" altLang="ko-KR" dirty="0"/>
              <a:t>, </a:t>
            </a:r>
            <a:r>
              <a:rPr lang="ko-KR" altLang="en-US" dirty="0"/>
              <a:t>크리티컬</a:t>
            </a:r>
            <a:r>
              <a:rPr lang="en-US" altLang="ko-KR" dirty="0"/>
              <a:t>, </a:t>
            </a:r>
            <a:r>
              <a:rPr lang="ko-KR" altLang="en-US" dirty="0"/>
              <a:t>제발 </a:t>
            </a:r>
            <a:r>
              <a:rPr lang="ko-KR" altLang="en-US" dirty="0" err="1"/>
              <a:t>이번턴만</a:t>
            </a:r>
            <a:r>
              <a:rPr lang="ko-KR" altLang="en-US" dirty="0"/>
              <a:t> </a:t>
            </a:r>
            <a:r>
              <a:rPr lang="ko-KR" altLang="en-US" dirty="0" err="1"/>
              <a:t>버티게해줘</a:t>
            </a:r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641660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7AA810-AC3A-489D-8876-69637090E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결론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1F01D39-E90B-413D-B8D7-59321FFF7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덱빌딩</a:t>
            </a:r>
            <a:r>
              <a:rPr lang="ko-KR" altLang="en-US" dirty="0"/>
              <a:t> </a:t>
            </a:r>
            <a:r>
              <a:rPr lang="ko-KR" altLang="en-US" dirty="0" err="1"/>
              <a:t>로그라이크</a:t>
            </a:r>
            <a:r>
              <a:rPr lang="ko-KR" altLang="en-US" dirty="0"/>
              <a:t> 재밌다</a:t>
            </a:r>
            <a:endParaRPr lang="en-US" altLang="ko-KR" dirty="0"/>
          </a:p>
          <a:p>
            <a:r>
              <a:rPr lang="ko-KR" altLang="en-US" dirty="0"/>
              <a:t>아직 </a:t>
            </a:r>
            <a:r>
              <a:rPr lang="ko-KR" altLang="en-US" dirty="0" err="1"/>
              <a:t>안해봤지만</a:t>
            </a:r>
            <a:r>
              <a:rPr lang="ko-KR" altLang="en-US" dirty="0"/>
              <a:t> </a:t>
            </a:r>
            <a:r>
              <a:rPr lang="en-US" altLang="ko-KR" dirty="0"/>
              <a:t>Alina of the Arena</a:t>
            </a:r>
            <a:r>
              <a:rPr lang="ko-KR" altLang="en-US" dirty="0"/>
              <a:t>도 </a:t>
            </a:r>
            <a:r>
              <a:rPr lang="ko-KR" altLang="en-US" dirty="0" err="1"/>
              <a:t>재밌어보여서</a:t>
            </a:r>
            <a:r>
              <a:rPr lang="ko-KR" altLang="en-US" dirty="0"/>
              <a:t> 살 예정</a:t>
            </a:r>
            <a:endParaRPr lang="en-US" altLang="ko-KR" dirty="0"/>
          </a:p>
          <a:p>
            <a:r>
              <a:rPr lang="ko-KR" altLang="en-US" dirty="0" err="1"/>
              <a:t>슬더스라이크에서</a:t>
            </a:r>
            <a:r>
              <a:rPr lang="ko-KR" altLang="en-US" dirty="0"/>
              <a:t> 벗어나는 게임들도 많이 나왔으면 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128CC36-4F14-44A6-80BD-3F1D760B6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9170" y="3669241"/>
            <a:ext cx="4950504" cy="250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3764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</TotalTime>
  <Words>987</Words>
  <Application>Microsoft Office PowerPoint</Application>
  <PresentationFormat>와이드스크린</PresentationFormat>
  <Paragraphs>213</Paragraphs>
  <Slides>27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0" baseType="lpstr">
      <vt:lpstr>맑은 고딕</vt:lpstr>
      <vt:lpstr>Arial</vt:lpstr>
      <vt:lpstr>Office 테마</vt:lpstr>
      <vt:lpstr>이 게임들은 첨탑에서 최초로 시작되어…</vt:lpstr>
      <vt:lpstr>별건 아니고</vt:lpstr>
      <vt:lpstr>덱빌딩 로그라이크 게임</vt:lpstr>
      <vt:lpstr>Slay the Spire</vt:lpstr>
      <vt:lpstr>Slay the Spire</vt:lpstr>
      <vt:lpstr>Slay the Spire</vt:lpstr>
      <vt:lpstr>Fights in Tight Spaces</vt:lpstr>
      <vt:lpstr>Fights in Tight Space</vt:lpstr>
      <vt:lpstr>Fights in Tight Space</vt:lpstr>
      <vt:lpstr>Fights in Tight Space</vt:lpstr>
      <vt:lpstr>Fights in Tight Space</vt:lpstr>
      <vt:lpstr>Fights in Tight Space</vt:lpstr>
      <vt:lpstr>One Step from Eden</vt:lpstr>
      <vt:lpstr>One Step From Eden</vt:lpstr>
      <vt:lpstr>One Step from Eden</vt:lpstr>
      <vt:lpstr>Inscryption</vt:lpstr>
      <vt:lpstr>Inscryption</vt:lpstr>
      <vt:lpstr>Inscryption</vt:lpstr>
      <vt:lpstr>Inscryption</vt:lpstr>
      <vt:lpstr>Inscryption</vt:lpstr>
      <vt:lpstr>크로노아크</vt:lpstr>
      <vt:lpstr>크로노아크</vt:lpstr>
      <vt:lpstr>크로노아크</vt:lpstr>
      <vt:lpstr>크로노아크</vt:lpstr>
      <vt:lpstr>크로노아크</vt:lpstr>
      <vt:lpstr>크로노아크</vt:lpstr>
      <vt:lpstr>결론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홍석준</dc:creator>
  <cp:lastModifiedBy>홍석준</cp:lastModifiedBy>
  <cp:revision>10</cp:revision>
  <dcterms:created xsi:type="dcterms:W3CDTF">2022-02-03T04:44:13Z</dcterms:created>
  <dcterms:modified xsi:type="dcterms:W3CDTF">2022-02-04T16:24:51Z</dcterms:modified>
</cp:coreProperties>
</file>