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9" r:id="rId23"/>
    <p:sldId id="278" r:id="rId2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07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>
            <a:spLocks noGrp="1"/>
          </p:cNvSpPr>
          <p:nvPr>
            <p:ph type="title"/>
          </p:nvPr>
        </p:nvSpPr>
        <p:spPr>
          <a:xfrm>
            <a:off x="2328000" y="2652790"/>
            <a:ext cx="9144000" cy="2357021"/>
          </a:xfrm>
          <a:prstGeom prst="rect">
            <a:avLst/>
          </a:prstGeom>
        </p:spPr>
        <p:txBody>
          <a:bodyPr anchor="ctr" anchorCtr="0"/>
          <a:lstStyle>
            <a:lvl1pPr algn="r">
              <a:defRPr sz="4400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5" name="Content Placeholder 2"/>
          <p:cNvSpPr>
            <a:spLocks noGrp="1"/>
          </p:cNvSpPr>
          <p:nvPr>
            <p:ph idx="1"/>
          </p:nvPr>
        </p:nvSpPr>
        <p:spPr>
          <a:xfrm>
            <a:off x="2328000" y="5164941"/>
            <a:ext cx="9144000" cy="1120112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13742" y="5051311"/>
            <a:ext cx="9258258" cy="0"/>
          </a:xfrm>
          <a:prstGeom prst="line">
            <a:avLst/>
          </a:prstGeom>
          <a:ln w="25400" cap="rnd">
            <a:solidFill>
              <a:srgbClr val="1EA0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763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938" y="1259836"/>
            <a:ext cx="11354124" cy="4698321"/>
          </a:xfrm>
          <a:prstGeom prst="rect">
            <a:avLst/>
          </a:prstGeo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 sz="2400"/>
            </a:lvl1pPr>
            <a:lvl2pPr marL="685800" indent="-228600">
              <a:buFont typeface="Wingdings" panose="05000000000000000000" pitchFamily="2" charset="2"/>
              <a:buChar char="§"/>
              <a:defRPr sz="2000"/>
            </a:lvl2pPr>
            <a:lvl3pPr marL="1143000" indent="-228600">
              <a:buFont typeface="Wingdings" panose="05000000000000000000" pitchFamily="2" charset="2"/>
              <a:buChar char="§"/>
              <a:defRPr sz="1600"/>
            </a:lvl3pPr>
            <a:lvl4pPr marL="1371600" indent="0">
              <a:buNone/>
              <a:defRPr/>
            </a:lvl4pPr>
          </a:lstStyle>
          <a:p>
            <a:pPr lvl="0"/>
            <a:r>
              <a:rPr lang="ko-KR" altLang="en-US" dirty="0" smtClean="0"/>
              <a:t>마스터 텍스트 스타일 편집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  <a:endParaRPr lang="en-US" altLang="ko-KR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938" y="1"/>
            <a:ext cx="9973062" cy="719998"/>
          </a:xfrm>
          <a:prstGeom prst="rect">
            <a:avLst/>
          </a:prstGeom>
        </p:spPr>
        <p:txBody>
          <a:bodyPr anchor="ctr" anchorCtr="0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7782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"/>
          <p:cNvSpPr>
            <a:spLocks noGrp="1"/>
          </p:cNvSpPr>
          <p:nvPr>
            <p:ph idx="11"/>
          </p:nvPr>
        </p:nvSpPr>
        <p:spPr>
          <a:xfrm>
            <a:off x="424782" y="1259836"/>
            <a:ext cx="5574653" cy="4698321"/>
          </a:xfrm>
          <a:prstGeom prst="rect">
            <a:avLst/>
          </a:prstGeo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938" y="1"/>
            <a:ext cx="9973062" cy="719998"/>
          </a:xfrm>
          <a:prstGeom prst="rect">
            <a:avLst/>
          </a:prstGeom>
        </p:spPr>
        <p:txBody>
          <a:bodyPr anchor="ctr" anchorCtr="0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9" name="Content Placeholder 1"/>
          <p:cNvSpPr>
            <a:spLocks noGrp="1"/>
          </p:cNvSpPr>
          <p:nvPr>
            <p:ph idx="10" hasCustomPrompt="1"/>
          </p:nvPr>
        </p:nvSpPr>
        <p:spPr>
          <a:xfrm>
            <a:off x="6198408" y="1259836"/>
            <a:ext cx="5574653" cy="4698321"/>
          </a:xfrm>
          <a:prstGeom prst="rect">
            <a:avLst/>
          </a:prstGeo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</a:lstStyle>
          <a:p>
            <a:pPr lvl="0"/>
            <a:r>
              <a:rPr lang="en-US" altLang="ko-KR" dirty="0"/>
              <a:t>Object</a:t>
            </a:r>
            <a:endParaRPr lang="ko-KR" altLang="en-US" dirty="0"/>
          </a:p>
        </p:txBody>
      </p:sp>
      <p:sp>
        <p:nvSpPr>
          <p:cNvPr id="12" name="Content Placeholder 1"/>
          <p:cNvSpPr txBox="1">
            <a:spLocks/>
          </p:cNvSpPr>
          <p:nvPr/>
        </p:nvSpPr>
        <p:spPr>
          <a:xfrm>
            <a:off x="6198409" y="1259836"/>
            <a:ext cx="5586342" cy="46983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3866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ption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1"/>
          <p:cNvSpPr>
            <a:spLocks noGrp="1"/>
          </p:cNvSpPr>
          <p:nvPr>
            <p:ph idx="10"/>
          </p:nvPr>
        </p:nvSpPr>
        <p:spPr>
          <a:xfrm>
            <a:off x="429098" y="2158872"/>
            <a:ext cx="11343963" cy="3799285"/>
          </a:xfrm>
          <a:prstGeom prst="rect">
            <a:avLst/>
          </a:prstGeo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938" y="1"/>
            <a:ext cx="9973062" cy="719998"/>
          </a:xfrm>
          <a:prstGeom prst="rect">
            <a:avLst/>
          </a:prstGeom>
        </p:spPr>
        <p:txBody>
          <a:bodyPr anchor="ctr" anchorCtr="0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12" name="Content Placeholder 1"/>
          <p:cNvSpPr txBox="1">
            <a:spLocks/>
          </p:cNvSpPr>
          <p:nvPr/>
        </p:nvSpPr>
        <p:spPr>
          <a:xfrm>
            <a:off x="6198409" y="1259836"/>
            <a:ext cx="5586342" cy="46983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11" name="Content Placeholder 7"/>
          <p:cNvSpPr>
            <a:spLocks noGrp="1"/>
          </p:cNvSpPr>
          <p:nvPr>
            <p:ph idx="11"/>
          </p:nvPr>
        </p:nvSpPr>
        <p:spPr>
          <a:xfrm>
            <a:off x="429098" y="1259840"/>
            <a:ext cx="11365698" cy="7195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594701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1436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rgbClr val="1EA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Rectangle 17"/>
          <p:cNvSpPr/>
          <p:nvPr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1EA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Rectangle 19"/>
          <p:cNvSpPr/>
          <p:nvPr/>
        </p:nvSpPr>
        <p:spPr>
          <a:xfrm>
            <a:off x="10392000" y="0"/>
            <a:ext cx="1800000" cy="720000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00" y="83309"/>
            <a:ext cx="1629000" cy="553382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0392000" y="6497996"/>
            <a:ext cx="1800000" cy="401503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" y="6539501"/>
            <a:ext cx="103919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2022 </a:t>
            </a:r>
            <a:r>
              <a:rPr lang="en-US" altLang="ko-KR" sz="1200" b="1" dirty="0" err="1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UPnL</a:t>
            </a:r>
            <a:r>
              <a:rPr lang="en-US" altLang="ko-KR" sz="12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200" b="1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Workshop</a:t>
            </a:r>
            <a:endParaRPr lang="en-US" altLang="ko-KR" sz="1200" b="1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1276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전략적 팀 전투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롤토체스</a:t>
            </a:r>
            <a:r>
              <a:rPr lang="en-US" altLang="ko-KR" dirty="0" smtClean="0"/>
              <a:t>)</a:t>
            </a:r>
            <a:br>
              <a:rPr lang="en-US" altLang="ko-KR" dirty="0" smtClean="0"/>
            </a:br>
            <a:r>
              <a:rPr lang="ko-KR" altLang="en-US" dirty="0" err="1" smtClean="0"/>
              <a:t>운빨겜인가</a:t>
            </a:r>
            <a:r>
              <a:rPr lang="en-US" altLang="ko-KR" dirty="0" smtClean="0"/>
              <a:t>? </a:t>
            </a:r>
            <a:r>
              <a:rPr lang="ko-KR" altLang="en-US" dirty="0" err="1" smtClean="0"/>
              <a:t>실력겜인가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2022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Workshop </a:t>
            </a:r>
            <a:r>
              <a:rPr lang="ko-KR" altLang="en-US" dirty="0" smtClean="0"/>
              <a:t>발표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4367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en-US" altLang="ko-KR" dirty="0" smtClean="0"/>
          </a:p>
          <a:p>
            <a:r>
              <a:rPr lang="ko-KR" altLang="en-US" dirty="0" smtClean="0"/>
              <a:t>게임 소개</a:t>
            </a:r>
            <a:endParaRPr lang="en-US" altLang="ko-KR" dirty="0" smtClean="0"/>
          </a:p>
          <a:p>
            <a:r>
              <a:rPr lang="ko-KR" altLang="en-US" dirty="0" smtClean="0"/>
              <a:t>본론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 게임은 </a:t>
            </a:r>
            <a:r>
              <a:rPr lang="ko-KR" altLang="en-US" dirty="0" err="1" smtClean="0"/>
              <a:t>운빨이다</a:t>
            </a:r>
            <a:r>
              <a:rPr lang="ko-KR" altLang="en-US" dirty="0" smtClean="0"/>
              <a:t> </a:t>
            </a:r>
            <a:r>
              <a:rPr lang="en-US" altLang="ko-KR" dirty="0" smtClean="0"/>
              <a:t>vs </a:t>
            </a:r>
            <a:r>
              <a:rPr lang="ko-KR" altLang="en-US" dirty="0" smtClean="0"/>
              <a:t>실력이다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990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18938" y="1259836"/>
            <a:ext cx="8005971" cy="4698321"/>
          </a:xfrm>
        </p:spPr>
        <p:txBody>
          <a:bodyPr/>
          <a:lstStyle/>
          <a:p>
            <a:r>
              <a:rPr lang="ko-KR" altLang="en-US" sz="2400" dirty="0" smtClean="0"/>
              <a:t>컴퓨터공학부 </a:t>
            </a:r>
            <a:r>
              <a:rPr lang="en-US" altLang="ko-KR" sz="2400" dirty="0" smtClean="0"/>
              <a:t>22</a:t>
            </a:r>
            <a:r>
              <a:rPr lang="ko-KR" altLang="en-US" sz="2400" dirty="0" smtClean="0"/>
              <a:t>학번 </a:t>
            </a:r>
            <a:r>
              <a:rPr lang="ko-KR" altLang="en-US" sz="2400" dirty="0" err="1" smtClean="0"/>
              <a:t>엄준우</a:t>
            </a:r>
            <a:endParaRPr lang="en-US" altLang="ko-KR" sz="2400" dirty="0" smtClean="0"/>
          </a:p>
          <a:p>
            <a:r>
              <a:rPr lang="ko-KR" altLang="en-US" dirty="0" smtClean="0"/>
              <a:t>전략적 팀 전투</a:t>
            </a:r>
            <a:r>
              <a:rPr lang="ko-KR" altLang="en-US" sz="2400" dirty="0" smtClean="0"/>
              <a:t> 시즌</a:t>
            </a:r>
            <a:r>
              <a:rPr lang="en-US" altLang="ko-KR" sz="2400" dirty="0" smtClean="0"/>
              <a:t>7.5 </a:t>
            </a:r>
            <a:r>
              <a:rPr lang="ko-KR" altLang="en-US" sz="2400" dirty="0" smtClean="0"/>
              <a:t>마스터</a:t>
            </a:r>
            <a:r>
              <a:rPr lang="ko-KR" altLang="en-US" sz="2400" strike="sngStrike" dirty="0" smtClean="0">
                <a:solidFill>
                  <a:schemeClr val="bg1">
                    <a:lumMod val="75000"/>
                  </a:schemeClr>
                </a:solidFill>
              </a:rPr>
              <a:t>마빵단</a:t>
            </a:r>
            <a:endParaRPr lang="en-US" altLang="ko-KR" strike="sngStrike" dirty="0">
              <a:solidFill>
                <a:schemeClr val="bg1">
                  <a:lumMod val="75000"/>
                </a:schemeClr>
              </a:solidFill>
            </a:endParaRPr>
          </a:p>
          <a:p>
            <a:endParaRPr lang="en-US" altLang="ko-KR" sz="240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en-US" altLang="ko-KR" sz="2400" dirty="0"/>
          </a:p>
          <a:p>
            <a:r>
              <a:rPr lang="ko-KR" altLang="en-US" sz="2400" dirty="0" smtClean="0"/>
              <a:t>어떤 게임을 하든 실력이 오르는 거에서 재미를 찾는 편이라서</a:t>
            </a:r>
            <a:r>
              <a:rPr lang="en-US" altLang="ko-KR" sz="2400" dirty="0" smtClean="0"/>
              <a:t>..</a:t>
            </a:r>
            <a:endParaRPr lang="en-US" altLang="ko-KR" sz="2400" dirty="0"/>
          </a:p>
          <a:p>
            <a:r>
              <a:rPr lang="ko-KR" altLang="en-US" sz="2400" dirty="0" smtClean="0"/>
              <a:t>항상 잘해보려고 </a:t>
            </a:r>
            <a:r>
              <a:rPr lang="ko-KR" altLang="en-US" sz="2400" dirty="0" err="1" smtClean="0"/>
              <a:t>빡겜하는</a:t>
            </a:r>
            <a:r>
              <a:rPr lang="ko-KR" altLang="en-US" sz="2400" dirty="0" smtClean="0"/>
              <a:t> 편이고 한계가 보이면 접음</a:t>
            </a:r>
            <a:endParaRPr lang="en-US" altLang="ko-KR" sz="2400" dirty="0" smtClean="0"/>
          </a:p>
          <a:p>
            <a:pPr lvl="1"/>
            <a:r>
              <a:rPr lang="ko-KR" altLang="en-US" sz="2000" dirty="0" err="1" smtClean="0"/>
              <a:t>오버워치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– </a:t>
            </a:r>
            <a:r>
              <a:rPr lang="ko-KR" altLang="en-US" sz="2000" dirty="0" err="1" smtClean="0"/>
              <a:t>브론즈에서</a:t>
            </a:r>
            <a:r>
              <a:rPr lang="ko-KR" altLang="en-US" sz="2000" dirty="0" smtClean="0"/>
              <a:t> 플래티넘까지 올리고 </a:t>
            </a:r>
            <a:r>
              <a:rPr lang="ko-KR" altLang="en-US" sz="2000" dirty="0" err="1" smtClean="0"/>
              <a:t>손절</a:t>
            </a:r>
            <a:endParaRPr lang="en-US" altLang="ko-KR" sz="2000" dirty="0" smtClean="0"/>
          </a:p>
          <a:p>
            <a:pPr lvl="1"/>
            <a:r>
              <a:rPr lang="ko-KR" altLang="en-US" sz="2000" dirty="0" err="1" smtClean="0"/>
              <a:t>지오메트리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대쉬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– </a:t>
            </a:r>
            <a:r>
              <a:rPr lang="ko-KR" altLang="en-US" sz="2000" dirty="0" smtClean="0"/>
              <a:t>현재 기준 </a:t>
            </a:r>
            <a:r>
              <a:rPr lang="en-US" altLang="ko-KR" sz="2000" dirty="0" smtClean="0"/>
              <a:t>Top 30 </a:t>
            </a:r>
            <a:r>
              <a:rPr lang="ko-KR" altLang="en-US" sz="2000" dirty="0" smtClean="0"/>
              <a:t>언저리 </a:t>
            </a:r>
            <a:r>
              <a:rPr lang="ko-KR" altLang="en-US" sz="2000" dirty="0" err="1" smtClean="0"/>
              <a:t>맵들까지는</a:t>
            </a:r>
            <a:r>
              <a:rPr lang="ko-KR" altLang="en-US" sz="2000" dirty="0" smtClean="0"/>
              <a:t> 가능한데 그 위로는 못 </a:t>
            </a:r>
            <a:r>
              <a:rPr lang="ko-KR" altLang="en-US" sz="2000" dirty="0" err="1" smtClean="0"/>
              <a:t>하겠어서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손절</a:t>
            </a:r>
            <a:endParaRPr lang="en-US" altLang="ko-KR" sz="2000" dirty="0" smtClean="0"/>
          </a:p>
          <a:p>
            <a:pPr lvl="1"/>
            <a:r>
              <a:rPr lang="ko-KR" altLang="en-US" dirty="0" smtClean="0"/>
              <a:t>중력 미로 </a:t>
            </a:r>
            <a:r>
              <a:rPr lang="en-US" altLang="ko-KR" dirty="0" smtClean="0"/>
              <a:t>–</a:t>
            </a:r>
            <a:r>
              <a:rPr lang="ko-KR" altLang="en-US" dirty="0" smtClean="0"/>
              <a:t>못 깬 </a:t>
            </a:r>
            <a:r>
              <a:rPr lang="ko-KR" altLang="en-US" dirty="0" err="1" smtClean="0"/>
              <a:t>맵들이</a:t>
            </a:r>
            <a:r>
              <a:rPr lang="ko-KR" altLang="en-US" dirty="0" smtClean="0"/>
              <a:t> 아직 꽤 있음</a:t>
            </a:r>
            <a:r>
              <a:rPr lang="en-US" altLang="ko-KR" dirty="0" smtClean="0"/>
              <a:t>(Fixed, Cube </a:t>
            </a:r>
            <a:r>
              <a:rPr lang="ko-KR" altLang="en-US" dirty="0" smtClean="0"/>
              <a:t>등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sz="2000" dirty="0" err="1" smtClean="0"/>
              <a:t>롤체도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그랜드마스터</a:t>
            </a:r>
            <a:r>
              <a:rPr lang="ko-KR" altLang="en-US" sz="2000" dirty="0" smtClean="0"/>
              <a:t> 도전은 할 건데 안 될 확률이 높을 듯</a:t>
            </a:r>
            <a:r>
              <a:rPr lang="en-US" altLang="ko-KR" dirty="0" smtClean="0"/>
              <a:t>..?</a:t>
            </a:r>
            <a:endParaRPr lang="en-US" altLang="ko-KR" sz="2000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6869" y="854127"/>
            <a:ext cx="3490262" cy="550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47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리그오브레전드에 등장하는 챔피언들을 전장에 배치해 자동으로 전투를 벌이는 게임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요즘은 롤 챔피언이 아닌 애들도 막 만들어 쓰긴 하더라고요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매 라운드가 끝날 때마다 </a:t>
            </a:r>
            <a:r>
              <a:rPr lang="en-US" altLang="ko-KR" dirty="0" smtClean="0"/>
              <a:t>or </a:t>
            </a:r>
            <a:r>
              <a:rPr lang="ko-KR" altLang="en-US" dirty="0" smtClean="0"/>
              <a:t>다양한 방법으로 골드를 획득</a:t>
            </a:r>
            <a:endParaRPr lang="en-US" altLang="ko-KR" dirty="0" smtClean="0"/>
          </a:p>
          <a:p>
            <a:r>
              <a:rPr lang="ko-KR" altLang="en-US" dirty="0" smtClean="0"/>
              <a:t>골드를 이용해 상점에서 챔피언들을 구매해 전장에 배치해서 전투 진행</a:t>
            </a:r>
            <a:endParaRPr lang="en-US" altLang="ko-KR" dirty="0" smtClean="0"/>
          </a:p>
          <a:p>
            <a:r>
              <a:rPr lang="ko-KR" altLang="en-US" dirty="0" smtClean="0"/>
              <a:t>전투 라운드마다 자신을 제외한 </a:t>
            </a:r>
            <a:r>
              <a:rPr lang="en-US" altLang="ko-KR" dirty="0" smtClean="0"/>
              <a:t>7</a:t>
            </a:r>
            <a:r>
              <a:rPr lang="ko-KR" altLang="en-US" dirty="0" smtClean="0"/>
              <a:t>명의 상대 중 한 명과 전투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전투 승리를 위한 </a:t>
            </a:r>
            <a:r>
              <a:rPr lang="ko-KR" altLang="en-US" dirty="0" err="1" smtClean="0"/>
              <a:t>덱</a:t>
            </a:r>
            <a:r>
              <a:rPr lang="ko-KR" altLang="en-US" dirty="0" smtClean="0"/>
              <a:t> 강화 방법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1. </a:t>
            </a:r>
            <a:r>
              <a:rPr lang="ko-KR" altLang="en-US" dirty="0" smtClean="0"/>
              <a:t>레벨 업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골드로 </a:t>
            </a:r>
            <a:r>
              <a:rPr lang="en-US" altLang="ko-KR" dirty="0" smtClean="0"/>
              <a:t>XP</a:t>
            </a:r>
            <a:r>
              <a:rPr lang="ko-KR" altLang="en-US" dirty="0" smtClean="0"/>
              <a:t>를 구매하면 가능</a:t>
            </a:r>
            <a:r>
              <a:rPr lang="en-US" altLang="ko-KR" dirty="0" smtClean="0"/>
              <a:t>, </a:t>
            </a:r>
            <a:r>
              <a:rPr lang="ko-KR" altLang="en-US" dirty="0" smtClean="0"/>
              <a:t>레벨 </a:t>
            </a:r>
            <a:r>
              <a:rPr lang="en-US" altLang="ko-KR" dirty="0" smtClean="0"/>
              <a:t>= </a:t>
            </a:r>
            <a:r>
              <a:rPr lang="ko-KR" altLang="en-US" dirty="0" smtClean="0"/>
              <a:t>배치 할 수 있는 기물의 수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2. </a:t>
            </a:r>
            <a:r>
              <a:rPr lang="ko-KR" altLang="en-US" dirty="0" smtClean="0"/>
              <a:t>같은 기물 모으기 </a:t>
            </a:r>
            <a:r>
              <a:rPr lang="en-US" altLang="ko-KR" dirty="0" smtClean="0"/>
              <a:t>– 3</a:t>
            </a:r>
            <a:r>
              <a:rPr lang="ko-KR" altLang="en-US" dirty="0" smtClean="0"/>
              <a:t>개를 모으면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</a:t>
            </a:r>
            <a:r>
              <a:rPr lang="en-US" altLang="ko-KR" dirty="0" smtClean="0"/>
              <a:t>, 2</a:t>
            </a:r>
            <a:r>
              <a:rPr lang="ko-KR" altLang="en-US" dirty="0" smtClean="0"/>
              <a:t>성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개를 모으면 </a:t>
            </a:r>
            <a:r>
              <a:rPr lang="en-US" altLang="ko-KR" dirty="0" smtClean="0"/>
              <a:t>3</a:t>
            </a:r>
            <a:r>
              <a:rPr lang="ko-KR" altLang="en-US" dirty="0" smtClean="0"/>
              <a:t>성 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소개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개요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329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소개 </a:t>
            </a:r>
            <a:r>
              <a:rPr lang="en-US" altLang="ko-KR" dirty="0" smtClean="0"/>
              <a:t>– </a:t>
            </a:r>
            <a:r>
              <a:rPr lang="ko-KR" altLang="en-US" dirty="0" err="1" smtClean="0"/>
              <a:t>인게임</a:t>
            </a:r>
            <a:r>
              <a:rPr lang="ko-KR" altLang="en-US" dirty="0" smtClean="0"/>
              <a:t> 화면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4168" y="1160203"/>
            <a:ext cx="9537192" cy="4853040"/>
          </a:xfrm>
          <a:prstGeom prst="rect">
            <a:avLst/>
          </a:prstGeom>
        </p:spPr>
      </p:pic>
      <p:sp>
        <p:nvSpPr>
          <p:cNvPr id="6" name="액자 5"/>
          <p:cNvSpPr/>
          <p:nvPr/>
        </p:nvSpPr>
        <p:spPr>
          <a:xfrm>
            <a:off x="2956560" y="5314950"/>
            <a:ext cx="5602224" cy="765810"/>
          </a:xfrm>
          <a:prstGeom prst="frame">
            <a:avLst>
              <a:gd name="adj1" fmla="val 544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56560" y="6087687"/>
            <a:ext cx="619506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상점</a:t>
            </a:r>
            <a:r>
              <a:rPr lang="en-US" altLang="ko-KR" dirty="0" smtClean="0"/>
              <a:t>: </a:t>
            </a:r>
            <a:r>
              <a:rPr lang="ko-KR" altLang="en-US" dirty="0" smtClean="0"/>
              <a:t>경험치 구매 </a:t>
            </a:r>
            <a:r>
              <a:rPr lang="en-US" altLang="ko-KR" dirty="0" smtClean="0"/>
              <a:t>or </a:t>
            </a:r>
            <a:r>
              <a:rPr lang="ko-KR" altLang="en-US" dirty="0" err="1" smtClean="0"/>
              <a:t>새로고침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리롤</a:t>
            </a:r>
            <a:r>
              <a:rPr lang="en-US" altLang="ko-KR" dirty="0" smtClean="0"/>
              <a:t>), </a:t>
            </a:r>
            <a:r>
              <a:rPr lang="ko-KR" altLang="en-US" dirty="0" smtClean="0"/>
              <a:t>기물 구매</a:t>
            </a:r>
            <a:endParaRPr lang="ko-KR" altLang="en-US" dirty="0"/>
          </a:p>
        </p:txBody>
      </p:sp>
      <p:sp>
        <p:nvSpPr>
          <p:cNvPr id="9" name="액자 8"/>
          <p:cNvSpPr/>
          <p:nvPr/>
        </p:nvSpPr>
        <p:spPr>
          <a:xfrm>
            <a:off x="3845814" y="2506980"/>
            <a:ext cx="4533900" cy="1935480"/>
          </a:xfrm>
          <a:prstGeom prst="frame">
            <a:avLst>
              <a:gd name="adj1" fmla="val 276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50130" y="1589628"/>
            <a:ext cx="2407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전장</a:t>
            </a:r>
            <a:r>
              <a:rPr lang="en-US" altLang="ko-KR" dirty="0" smtClean="0">
                <a:solidFill>
                  <a:schemeClr val="bg1"/>
                </a:solidFill>
              </a:rPr>
              <a:t>: 7x4</a:t>
            </a:r>
            <a:r>
              <a:rPr lang="ko-KR" altLang="en-US" dirty="0" smtClean="0">
                <a:solidFill>
                  <a:schemeClr val="bg1"/>
                </a:solidFill>
              </a:rPr>
              <a:t>칸으로 이루어진 전장에 원하는 대로 기물 배치 가능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1" name="액자 10"/>
          <p:cNvSpPr/>
          <p:nvPr/>
        </p:nvSpPr>
        <p:spPr>
          <a:xfrm>
            <a:off x="2956560" y="5069204"/>
            <a:ext cx="2385060" cy="245745"/>
          </a:xfrm>
          <a:prstGeom prst="fram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38189" y="4757489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레벨이 높으면 상점에 비싼 기물이 등장할 확률 증가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액자 12"/>
          <p:cNvSpPr/>
          <p:nvPr/>
        </p:nvSpPr>
        <p:spPr>
          <a:xfrm>
            <a:off x="9673018" y="1838960"/>
            <a:ext cx="1208342" cy="2918529"/>
          </a:xfrm>
          <a:prstGeom prst="frame">
            <a:avLst>
              <a:gd name="adj1" fmla="val 3188"/>
            </a:avLst>
          </a:prstGeom>
          <a:solidFill>
            <a:srgbClr val="C907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53718" y="1244272"/>
            <a:ext cx="3489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전략가 체력</a:t>
            </a:r>
            <a:r>
              <a:rPr lang="en-US" altLang="ko-KR" dirty="0" smtClean="0">
                <a:solidFill>
                  <a:schemeClr val="bg1"/>
                </a:solidFill>
              </a:rPr>
              <a:t>: </a:t>
            </a:r>
            <a:r>
              <a:rPr lang="ko-KR" altLang="en-US" dirty="0" smtClean="0">
                <a:solidFill>
                  <a:schemeClr val="bg1"/>
                </a:solidFill>
              </a:rPr>
              <a:t>일반적으로 최대 </a:t>
            </a:r>
            <a:r>
              <a:rPr lang="en-US" altLang="ko-KR" dirty="0" smtClean="0">
                <a:solidFill>
                  <a:schemeClr val="bg1"/>
                </a:solidFill>
              </a:rPr>
              <a:t>100</a:t>
            </a:r>
          </a:p>
          <a:p>
            <a:r>
              <a:rPr lang="ko-KR" altLang="en-US" dirty="0" smtClean="0">
                <a:solidFill>
                  <a:schemeClr val="bg1"/>
                </a:solidFill>
              </a:rPr>
              <a:t>전투에서 패배 시 체력이 깎이며</a:t>
            </a:r>
            <a:endParaRPr lang="en-US" altLang="ko-KR" dirty="0" smtClean="0">
              <a:solidFill>
                <a:schemeClr val="bg1"/>
              </a:solidFill>
            </a:endParaRPr>
          </a:p>
          <a:p>
            <a:r>
              <a:rPr lang="en-US" altLang="ko-KR" dirty="0" smtClean="0">
                <a:solidFill>
                  <a:schemeClr val="bg1"/>
                </a:solidFill>
              </a:rPr>
              <a:t>0</a:t>
            </a:r>
            <a:r>
              <a:rPr lang="ko-KR" altLang="en-US" dirty="0" smtClean="0">
                <a:solidFill>
                  <a:schemeClr val="bg1"/>
                </a:solidFill>
              </a:rPr>
              <a:t>이 되면 탈락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" name="액자 1"/>
          <p:cNvSpPr/>
          <p:nvPr/>
        </p:nvSpPr>
        <p:spPr>
          <a:xfrm>
            <a:off x="3093720" y="3634740"/>
            <a:ext cx="449580" cy="403860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10227" y="2674188"/>
            <a:ext cx="22661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챔피언에게 아이템을 장착해 </a:t>
            </a:r>
            <a:r>
              <a:rPr lang="ko-KR" altLang="en-US" dirty="0" err="1" smtClean="0">
                <a:solidFill>
                  <a:schemeClr val="bg1"/>
                </a:solidFill>
              </a:rPr>
              <a:t>능력치</a:t>
            </a:r>
            <a:r>
              <a:rPr lang="ko-KR" altLang="en-US" dirty="0" smtClean="0">
                <a:solidFill>
                  <a:schemeClr val="bg1"/>
                </a:solidFill>
              </a:rPr>
              <a:t> 상승 및</a:t>
            </a:r>
            <a:endParaRPr lang="en-US" altLang="ko-KR" dirty="0" smtClean="0">
              <a:solidFill>
                <a:schemeClr val="bg1"/>
              </a:solidFill>
            </a:endParaRPr>
          </a:p>
          <a:p>
            <a:r>
              <a:rPr lang="ko-KR" altLang="en-US" dirty="0" smtClean="0">
                <a:solidFill>
                  <a:schemeClr val="bg1"/>
                </a:solidFill>
              </a:rPr>
              <a:t>추가 아이템 효과 부여</a:t>
            </a:r>
            <a:endParaRPr lang="en-US" altLang="ko-KR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4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롤에 비해 </a:t>
            </a:r>
            <a:r>
              <a:rPr lang="ko-KR" altLang="en-US" dirty="0" err="1" smtClean="0"/>
              <a:t>티어</a:t>
            </a:r>
            <a:r>
              <a:rPr lang="ko-KR" altLang="en-US" dirty="0" smtClean="0"/>
              <a:t> 올리기가 </a:t>
            </a:r>
            <a:r>
              <a:rPr lang="ko-KR" altLang="en-US" dirty="0" smtClean="0">
                <a:solidFill>
                  <a:srgbClr val="FF0000"/>
                </a:solidFill>
              </a:rPr>
              <a:t>매우</a:t>
            </a:r>
            <a:r>
              <a:rPr lang="ko-KR" altLang="en-US" dirty="0" smtClean="0"/>
              <a:t> 쉬움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비슷한 노력과 재능 기준 롤 </a:t>
            </a:r>
            <a:r>
              <a:rPr lang="ko-KR" altLang="en-US" dirty="0" err="1" smtClean="0"/>
              <a:t>티어</a:t>
            </a:r>
            <a:r>
              <a:rPr lang="ko-KR" altLang="en-US" dirty="0" smtClean="0"/>
              <a:t> </a:t>
            </a:r>
            <a:r>
              <a:rPr lang="en-US" altLang="ko-KR" dirty="0" smtClean="0"/>
              <a:t>+ 3 = </a:t>
            </a:r>
            <a:r>
              <a:rPr lang="ko-KR" altLang="en-US" dirty="0" err="1" smtClean="0"/>
              <a:t>롤체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티어라고</a:t>
            </a:r>
            <a:r>
              <a:rPr lang="ko-KR" altLang="en-US" dirty="0" smtClean="0"/>
              <a:t> 하네요</a:t>
            </a:r>
            <a:endParaRPr lang="en-US" altLang="ko-KR" dirty="0"/>
          </a:p>
          <a:p>
            <a:pPr lvl="2"/>
            <a:r>
              <a:rPr lang="en-US" altLang="ko-KR" dirty="0" smtClean="0"/>
              <a:t>Ex) </a:t>
            </a:r>
            <a:r>
              <a:rPr lang="ko-KR" altLang="en-US" dirty="0" err="1" smtClean="0"/>
              <a:t>롤체</a:t>
            </a:r>
            <a:r>
              <a:rPr lang="ko-KR" altLang="en-US" dirty="0" smtClean="0"/>
              <a:t> 마스터 </a:t>
            </a:r>
            <a:r>
              <a:rPr lang="en-US" altLang="ko-KR" dirty="0" smtClean="0"/>
              <a:t>= </a:t>
            </a:r>
            <a:r>
              <a:rPr lang="ko-KR" altLang="en-US" dirty="0" smtClean="0"/>
              <a:t>롤 골드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다만 </a:t>
            </a:r>
            <a:r>
              <a:rPr lang="ko-KR" altLang="en-US" dirty="0" err="1" smtClean="0"/>
              <a:t>그랜드마스터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챌린저는 어느 쪽이나 어렵습니다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저는 롤을 안 해서 저게 맞는 말인지는 모르겠지만</a:t>
            </a:r>
            <a:r>
              <a:rPr lang="en-US" altLang="ko-KR" dirty="0" smtClean="0"/>
              <a:t>..</a:t>
            </a:r>
          </a:p>
          <a:p>
            <a:pPr lvl="1"/>
            <a:r>
              <a:rPr lang="ko-KR" altLang="en-US" dirty="0" smtClean="0"/>
              <a:t>마스터를 찍는 것 자체는 점수에 진심인 사람이라면 무조건 가능하다는 게 정설</a:t>
            </a:r>
            <a:endParaRPr lang="en-US" altLang="ko-KR" dirty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소개 </a:t>
            </a:r>
            <a:r>
              <a:rPr lang="en-US" altLang="ko-KR" dirty="0" smtClean="0"/>
              <a:t>- TMI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877" y="3806016"/>
            <a:ext cx="9038123" cy="1966974"/>
          </a:xfrm>
          <a:prstGeom prst="rect">
            <a:avLst/>
          </a:prstGeom>
        </p:spPr>
      </p:pic>
      <p:cxnSp>
        <p:nvCxnSpPr>
          <p:cNvPr id="6" name="직선 연결선 5"/>
          <p:cNvCxnSpPr/>
          <p:nvPr/>
        </p:nvCxnSpPr>
        <p:spPr>
          <a:xfrm>
            <a:off x="5405469" y="3346882"/>
            <a:ext cx="0" cy="288524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783000" y="5776282"/>
            <a:ext cx="622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뉴비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942680" y="5772990"/>
            <a:ext cx="1026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NO</a:t>
            </a:r>
            <a:r>
              <a:rPr lang="ko-KR" altLang="en-US" dirty="0" smtClean="0"/>
              <a:t>재능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/>
        </p:nvCxnSpPr>
        <p:spPr>
          <a:xfrm>
            <a:off x="7351159" y="3311587"/>
            <a:ext cx="0" cy="288524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468053" y="5772990"/>
            <a:ext cx="834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판수충</a:t>
            </a:r>
            <a:endParaRPr lang="ko-KR" altLang="en-US" dirty="0"/>
          </a:p>
        </p:txBody>
      </p:sp>
      <p:cxnSp>
        <p:nvCxnSpPr>
          <p:cNvPr id="12" name="직선 연결선 11"/>
          <p:cNvCxnSpPr/>
          <p:nvPr/>
        </p:nvCxnSpPr>
        <p:spPr>
          <a:xfrm>
            <a:off x="8401505" y="3311587"/>
            <a:ext cx="0" cy="288524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500457" y="5772990"/>
            <a:ext cx="6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고수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53877" y="3433893"/>
            <a:ext cx="2232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세간의 인식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71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기물을 전장에 배치하려면 상점에서 구매해야 하기 때문에</a:t>
            </a:r>
            <a:r>
              <a:rPr lang="en-US" altLang="ko-KR" dirty="0" smtClean="0"/>
              <a:t>..</a:t>
            </a:r>
          </a:p>
          <a:p>
            <a:r>
              <a:rPr lang="ko-KR" altLang="en-US" dirty="0" smtClean="0"/>
              <a:t>원하는 기물이 안 뜨면 답이 없죠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간단하게 계산해 봅시다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</a:t>
            </a:r>
            <a:r>
              <a:rPr lang="ko-KR" altLang="en-US" dirty="0" err="1" smtClean="0"/>
              <a:t>운빨이다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725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Ex) </a:t>
            </a:r>
            <a:r>
              <a:rPr lang="ko-KR" altLang="en-US" dirty="0" smtClean="0"/>
              <a:t>현재 </a:t>
            </a:r>
            <a:r>
              <a:rPr lang="en-US" altLang="ko-KR" dirty="0" smtClean="0"/>
              <a:t>8</a:t>
            </a:r>
            <a:r>
              <a:rPr lang="ko-KR" altLang="en-US" dirty="0" smtClean="0"/>
              <a:t>레벨인 상황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내 </a:t>
            </a:r>
            <a:r>
              <a:rPr lang="ko-KR" altLang="en-US" dirty="0" err="1" smtClean="0"/>
              <a:t>덱의</a:t>
            </a:r>
            <a:r>
              <a:rPr lang="ko-KR" altLang="en-US" dirty="0" smtClean="0"/>
              <a:t> 핵심 기물인 </a:t>
            </a:r>
            <a:r>
              <a:rPr lang="ko-KR" altLang="en-US" dirty="0" err="1" smtClean="0"/>
              <a:t>그레이브즈</a:t>
            </a:r>
            <a:r>
              <a:rPr lang="en-US" altLang="ko-KR" dirty="0" smtClean="0"/>
              <a:t>(4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) 2</a:t>
            </a:r>
            <a:r>
              <a:rPr lang="ko-KR" altLang="en-US" dirty="0" smtClean="0"/>
              <a:t>성을 위해 </a:t>
            </a:r>
            <a:r>
              <a:rPr lang="en-US" altLang="ko-KR" dirty="0" smtClean="0"/>
              <a:t>3</a:t>
            </a:r>
            <a:r>
              <a:rPr lang="ko-KR" altLang="en-US" dirty="0" smtClean="0"/>
              <a:t>마리가 필요</a:t>
            </a:r>
            <a:r>
              <a:rPr lang="en-US" altLang="ko-KR" dirty="0" smtClean="0"/>
              <a:t> 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상점 </a:t>
            </a:r>
            <a:r>
              <a:rPr lang="ko-KR" altLang="en-US" dirty="0" err="1" smtClean="0"/>
              <a:t>새로고침</a:t>
            </a:r>
            <a:r>
              <a:rPr lang="ko-KR" altLang="en-US" dirty="0" smtClean="0"/>
              <a:t> 시 한 개의 기물이</a:t>
            </a:r>
            <a:r>
              <a:rPr lang="en-US" altLang="ko-KR" dirty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단계일 확률 </a:t>
            </a:r>
            <a:r>
              <a:rPr lang="en-US" altLang="ko-KR" dirty="0" smtClean="0"/>
              <a:t>25%, 4</a:t>
            </a:r>
            <a:r>
              <a:rPr lang="ko-KR" altLang="en-US" dirty="0" smtClean="0"/>
              <a:t>단계가 등장했을 때 그게 </a:t>
            </a:r>
            <a:r>
              <a:rPr lang="ko-KR" altLang="en-US" dirty="0" err="1" smtClean="0"/>
              <a:t>그레이브즈일</a:t>
            </a:r>
            <a:r>
              <a:rPr lang="ko-KR" altLang="en-US" dirty="0" smtClean="0"/>
              <a:t> 확률은 </a:t>
            </a:r>
            <a:r>
              <a:rPr lang="en-US" altLang="ko-KR" dirty="0" smtClean="0"/>
              <a:t>1/12</a:t>
            </a:r>
          </a:p>
          <a:p>
            <a:pPr lvl="1"/>
            <a:r>
              <a:rPr lang="en-US" altLang="ko-KR" dirty="0" smtClean="0"/>
              <a:t>7.5</a:t>
            </a:r>
            <a:r>
              <a:rPr lang="ko-KR" altLang="en-US" dirty="0" smtClean="0"/>
              <a:t>시즌의 전체 </a:t>
            </a:r>
            <a:r>
              <a:rPr lang="en-US" altLang="ko-KR" dirty="0" smtClean="0"/>
              <a:t>4</a:t>
            </a:r>
            <a:r>
              <a:rPr lang="ko-KR" altLang="en-US" dirty="0" smtClean="0"/>
              <a:t>단계 기물 종류는 </a:t>
            </a:r>
            <a:r>
              <a:rPr lang="en-US" altLang="ko-KR" dirty="0" smtClean="0"/>
              <a:t>12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이외에도 고려해야 할 변수가 많지만 일단 대충 이렇게 </a:t>
            </a:r>
            <a:r>
              <a:rPr lang="ko-KR" altLang="en-US" dirty="0" err="1" smtClean="0"/>
              <a:t>넘어가는걸로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 게임은 </a:t>
            </a:r>
            <a:r>
              <a:rPr lang="ko-KR" altLang="en-US" dirty="0" err="1" smtClean="0"/>
              <a:t>운빨이다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746414" y="2915274"/>
            <a:ext cx="10539374" cy="1074513"/>
            <a:chOff x="826312" y="2506900"/>
            <a:chExt cx="10539374" cy="1074513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26313" y="3276587"/>
              <a:ext cx="10539373" cy="304826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26312" y="2506900"/>
              <a:ext cx="10539373" cy="769687"/>
            </a:xfrm>
            <a:prstGeom prst="rect">
              <a:avLst/>
            </a:prstGeom>
          </p:spPr>
        </p:pic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10613"/>
            <a:ext cx="1634999" cy="1202953"/>
          </a:xfrm>
          <a:prstGeom prst="rect">
            <a:avLst/>
          </a:prstGeom>
        </p:spPr>
      </p:pic>
      <p:sp>
        <p:nvSpPr>
          <p:cNvPr id="9" name="액자 8"/>
          <p:cNvSpPr/>
          <p:nvPr/>
        </p:nvSpPr>
        <p:spPr>
          <a:xfrm>
            <a:off x="8123068" y="2915274"/>
            <a:ext cx="674703" cy="1150699"/>
          </a:xfrm>
          <a:prstGeom prst="frame">
            <a:avLst>
              <a:gd name="adj1" fmla="val 85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45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따라서 상점에서 등장한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개의 기물이 </a:t>
            </a:r>
            <a:r>
              <a:rPr lang="ko-KR" altLang="en-US" dirty="0" err="1" smtClean="0"/>
              <a:t>그레이브즈일</a:t>
            </a:r>
            <a:r>
              <a:rPr lang="ko-KR" altLang="en-US" dirty="0" smtClean="0"/>
              <a:t> 확률은 </a:t>
            </a:r>
            <a:r>
              <a:rPr lang="en-US" altLang="ko-KR" dirty="0" smtClean="0">
                <a:solidFill>
                  <a:srgbClr val="FF0000"/>
                </a:solidFill>
              </a:rPr>
              <a:t>2.083%</a:t>
            </a:r>
          </a:p>
          <a:p>
            <a:r>
              <a:rPr lang="ko-KR" altLang="en-US" dirty="0" smtClean="0"/>
              <a:t>한 번의 </a:t>
            </a:r>
            <a:r>
              <a:rPr lang="ko-KR" altLang="en-US" dirty="0" err="1" smtClean="0"/>
              <a:t>리롤로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개의 기물이 등장하는데</a:t>
            </a:r>
            <a:r>
              <a:rPr lang="en-US" altLang="ko-KR" dirty="0" smtClean="0"/>
              <a:t>.. </a:t>
            </a:r>
            <a:r>
              <a:rPr lang="ko-KR" altLang="en-US" dirty="0" smtClean="0"/>
              <a:t>그 중 </a:t>
            </a:r>
            <a:r>
              <a:rPr lang="ko-KR" altLang="en-US" dirty="0" err="1" smtClean="0"/>
              <a:t>그레이브즈가</a:t>
            </a:r>
            <a:r>
              <a:rPr lang="ko-KR" altLang="en-US" dirty="0" smtClean="0"/>
              <a:t> </a:t>
            </a:r>
            <a:r>
              <a:rPr lang="en-US" altLang="ko-KR" dirty="0" smtClean="0"/>
              <a:t>n</a:t>
            </a:r>
            <a:r>
              <a:rPr lang="ko-KR" altLang="en-US" dirty="0" smtClean="0"/>
              <a:t>개일 확률은</a:t>
            </a:r>
            <a:r>
              <a:rPr lang="en-US" altLang="ko-KR" dirty="0" smtClean="0"/>
              <a:t>?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위의 표를 바탕으로</a:t>
            </a:r>
            <a:r>
              <a:rPr lang="en-US" altLang="ko-KR" dirty="0" smtClean="0"/>
              <a:t>, 3</a:t>
            </a:r>
            <a:r>
              <a:rPr lang="ko-KR" altLang="en-US" dirty="0" smtClean="0"/>
              <a:t>개의 </a:t>
            </a:r>
            <a:r>
              <a:rPr lang="ko-KR" altLang="en-US" dirty="0" err="1" smtClean="0"/>
              <a:t>그레이브즈를</a:t>
            </a:r>
            <a:r>
              <a:rPr lang="ko-KR" altLang="en-US" dirty="0" smtClean="0"/>
              <a:t> 얻기 위한 </a:t>
            </a:r>
            <a:r>
              <a:rPr lang="ko-KR" altLang="en-US" dirty="0" err="1" smtClean="0"/>
              <a:t>리롤</a:t>
            </a:r>
            <a:r>
              <a:rPr lang="ko-KR" altLang="en-US" dirty="0" smtClean="0"/>
              <a:t> 횟수의 </a:t>
            </a:r>
            <a:r>
              <a:rPr lang="ko-KR" altLang="en-US" dirty="0" err="1" smtClean="0"/>
              <a:t>기댓값을</a:t>
            </a:r>
            <a:r>
              <a:rPr lang="ko-KR" altLang="en-US" dirty="0" smtClean="0"/>
              <a:t> 구한다면</a:t>
            </a:r>
            <a:endParaRPr lang="en-US" altLang="ko-KR" dirty="0"/>
          </a:p>
          <a:p>
            <a:pPr lvl="1"/>
            <a:r>
              <a:rPr lang="ko-KR" altLang="en-US" dirty="0" smtClean="0"/>
              <a:t>이론적으로 계산하려면 많이 복잡할 것 같아서</a:t>
            </a:r>
            <a:r>
              <a:rPr lang="en-US" altLang="ko-KR" dirty="0" smtClean="0"/>
              <a:t>.. </a:t>
            </a:r>
            <a:r>
              <a:rPr lang="ko-KR" altLang="en-US" dirty="0" smtClean="0"/>
              <a:t>그냥 </a:t>
            </a:r>
            <a:r>
              <a:rPr lang="ko-KR" altLang="en-US" dirty="0" err="1" smtClean="0"/>
              <a:t>허접한</a:t>
            </a:r>
            <a:r>
              <a:rPr lang="ko-KR" altLang="en-US" dirty="0" smtClean="0"/>
              <a:t> 코드를 이용해 </a:t>
            </a:r>
            <a:r>
              <a:rPr lang="ko-KR" altLang="en-US" dirty="0" err="1" smtClean="0"/>
              <a:t>그레이브즈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개를 얻는 실험을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만 번 진행함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 게임은 </a:t>
            </a:r>
            <a:r>
              <a:rPr lang="ko-KR" altLang="en-US" dirty="0" err="1" smtClean="0"/>
              <a:t>운빨이다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9317710"/>
              </p:ext>
            </p:extLst>
          </p:nvPr>
        </p:nvGraphicFramePr>
        <p:xfrm>
          <a:off x="1588117" y="2246625"/>
          <a:ext cx="812800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410606837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39356917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103694333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2993934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3044363577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7321252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r>
                        <a:rPr lang="ko-KR" altLang="en-US" dirty="0" smtClean="0"/>
                        <a:t>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3</a:t>
                      </a:r>
                      <a:r>
                        <a:rPr lang="ko-KR" altLang="en-US" dirty="0" smtClean="0"/>
                        <a:t>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4</a:t>
                      </a:r>
                      <a:r>
                        <a:rPr lang="ko-KR" altLang="en-US" dirty="0" smtClean="0"/>
                        <a:t>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5</a:t>
                      </a:r>
                      <a:r>
                        <a:rPr lang="ko-KR" altLang="en-US" dirty="0" smtClean="0"/>
                        <a:t>개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1941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90.01%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9.57%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0.41%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0.01%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0.00%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0.00%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787248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979" y="4131789"/>
            <a:ext cx="3657917" cy="14707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08896" y="4216894"/>
            <a:ext cx="6820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실험 결과 평균적으로  </a:t>
            </a:r>
            <a:r>
              <a:rPr lang="en-US" altLang="ko-KR" dirty="0" smtClean="0">
                <a:solidFill>
                  <a:srgbClr val="FF0000"/>
                </a:solidFill>
              </a:rPr>
              <a:t>29.2</a:t>
            </a:r>
            <a:r>
              <a:rPr lang="ko-KR" altLang="en-US" dirty="0" smtClean="0">
                <a:solidFill>
                  <a:srgbClr val="FF0000"/>
                </a:solidFill>
              </a:rPr>
              <a:t>번</a:t>
            </a:r>
            <a:r>
              <a:rPr lang="ko-KR" altLang="en-US" dirty="0" smtClean="0"/>
              <a:t>의 </a:t>
            </a:r>
            <a:r>
              <a:rPr lang="ko-KR" altLang="en-US" dirty="0" err="1" smtClean="0"/>
              <a:t>리롤이면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그레이브즈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개를 뽑을 수 있음</a:t>
            </a:r>
            <a:endParaRPr lang="en-US" altLang="ko-KR" dirty="0" smtClean="0"/>
          </a:p>
          <a:p>
            <a:r>
              <a:rPr lang="ko-KR" altLang="en-US" dirty="0" err="1" smtClean="0"/>
              <a:t>리롤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번당 </a:t>
            </a:r>
            <a:r>
              <a:rPr lang="en-US" altLang="ko-KR" dirty="0" smtClean="0"/>
              <a:t>2</a:t>
            </a:r>
            <a:r>
              <a:rPr lang="ko-KR" altLang="en-US" dirty="0" smtClean="0"/>
              <a:t>골드 필요 </a:t>
            </a:r>
            <a:r>
              <a:rPr lang="en-US" altLang="ko-KR" dirty="0" smtClean="0"/>
              <a:t>-&gt; 58.4</a:t>
            </a:r>
            <a:r>
              <a:rPr lang="ko-KR" altLang="en-US" dirty="0" smtClean="0"/>
              <a:t>원 필요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06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그런데 매 게임마다 정확히 </a:t>
            </a:r>
            <a:r>
              <a:rPr lang="en-US" altLang="ko-KR" dirty="0" smtClean="0"/>
              <a:t>29</a:t>
            </a:r>
            <a:r>
              <a:rPr lang="ko-KR" altLang="en-US" dirty="0" smtClean="0"/>
              <a:t>번 돌렸더니 기물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개를 모아서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성이 찍혔다</a:t>
            </a:r>
            <a:r>
              <a:rPr lang="en-US" altLang="ko-KR" dirty="0" smtClean="0"/>
              <a:t>! </a:t>
            </a:r>
            <a:r>
              <a:rPr lang="ko-KR" altLang="en-US" dirty="0" smtClean="0"/>
              <a:t>그러진 않음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10</a:t>
            </a:r>
            <a:r>
              <a:rPr lang="ko-KR" altLang="en-US" dirty="0" smtClean="0"/>
              <a:t>번 이하의 </a:t>
            </a:r>
            <a:r>
              <a:rPr lang="ko-KR" altLang="en-US" dirty="0" err="1" smtClean="0"/>
              <a:t>리롤을</a:t>
            </a:r>
            <a:r>
              <a:rPr lang="ko-KR" altLang="en-US" dirty="0" smtClean="0"/>
              <a:t> </a:t>
            </a:r>
            <a:r>
              <a:rPr lang="ko-KR" altLang="en-US" dirty="0" err="1" smtClean="0">
                <a:solidFill>
                  <a:srgbClr val="FF0000"/>
                </a:solidFill>
              </a:rPr>
              <a:t>억빠</a:t>
            </a:r>
            <a:r>
              <a:rPr lang="en-US" altLang="ko-KR" dirty="0" smtClean="0"/>
              <a:t>, 40</a:t>
            </a:r>
            <a:r>
              <a:rPr lang="ko-KR" altLang="en-US" dirty="0" smtClean="0"/>
              <a:t>번 이상의 </a:t>
            </a:r>
            <a:r>
              <a:rPr lang="ko-KR" altLang="en-US" dirty="0" err="1" smtClean="0"/>
              <a:t>리롤을</a:t>
            </a:r>
            <a:r>
              <a:rPr lang="ko-KR" altLang="en-US" dirty="0" smtClean="0"/>
              <a:t> </a:t>
            </a:r>
            <a:r>
              <a:rPr lang="ko-KR" altLang="en-US" dirty="0" err="1" smtClean="0">
                <a:solidFill>
                  <a:srgbClr val="FF0000"/>
                </a:solidFill>
              </a:rPr>
              <a:t>억까</a:t>
            </a:r>
            <a:r>
              <a:rPr lang="ko-KR" altLang="en-US" dirty="0" err="1" smtClean="0"/>
              <a:t>라고</a:t>
            </a:r>
            <a:r>
              <a:rPr lang="ko-KR" altLang="en-US" dirty="0" smtClean="0"/>
              <a:t> 정의하면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억빠</a:t>
            </a:r>
            <a:r>
              <a:rPr lang="ko-KR" altLang="en-US" dirty="0" smtClean="0"/>
              <a:t> 확률 </a:t>
            </a:r>
            <a:r>
              <a:rPr lang="en-US" altLang="ko-KR" dirty="0" smtClean="0"/>
              <a:t>= 8.6%</a:t>
            </a:r>
          </a:p>
          <a:p>
            <a:r>
              <a:rPr lang="ko-KR" altLang="en-US" dirty="0" err="1" smtClean="0"/>
              <a:t>억까</a:t>
            </a:r>
            <a:r>
              <a:rPr lang="ko-KR" altLang="en-US" dirty="0" smtClean="0"/>
              <a:t> 확률 </a:t>
            </a:r>
            <a:r>
              <a:rPr lang="en-US" altLang="ko-KR" dirty="0" smtClean="0"/>
              <a:t>= 22.5%</a:t>
            </a:r>
          </a:p>
          <a:p>
            <a:endParaRPr lang="en-US" altLang="ko-KR" dirty="0"/>
          </a:p>
          <a:p>
            <a:r>
              <a:rPr lang="ko-KR" altLang="en-US" dirty="0" smtClean="0"/>
              <a:t>만약 내가 </a:t>
            </a:r>
            <a:r>
              <a:rPr lang="ko-KR" altLang="en-US" dirty="0" err="1" smtClean="0"/>
              <a:t>억까를</a:t>
            </a:r>
            <a:r>
              <a:rPr lang="ko-KR" altLang="en-US" dirty="0" smtClean="0"/>
              <a:t> 당해서 </a:t>
            </a:r>
            <a:r>
              <a:rPr lang="en-US" altLang="ko-KR" dirty="0" smtClean="0"/>
              <a:t>80</a:t>
            </a:r>
            <a:r>
              <a:rPr lang="ko-KR" altLang="en-US" dirty="0" smtClean="0"/>
              <a:t>원을 쓰고도 </a:t>
            </a:r>
            <a:r>
              <a:rPr lang="ko-KR" altLang="en-US" dirty="0" err="1" smtClean="0"/>
              <a:t>그레이브즈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성을 못 찍었다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반대로 남들은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원으로 뽑고 남는 돈으로 다른 강한 기물들도 구매했다면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남들에 비해 </a:t>
            </a:r>
            <a:r>
              <a:rPr lang="ko-KR" altLang="en-US" dirty="0" err="1" smtClean="0"/>
              <a:t>덱</a:t>
            </a:r>
            <a:r>
              <a:rPr lang="ko-KR" altLang="en-US" dirty="0" smtClean="0"/>
              <a:t> 파워가 약해지므로 그대로 맞다가 탈락</a:t>
            </a:r>
            <a:endParaRPr lang="en-US" altLang="ko-KR" dirty="0" smtClean="0"/>
          </a:p>
          <a:p>
            <a:pPr lvl="1"/>
            <a:r>
              <a:rPr lang="ko-KR" altLang="en-US" dirty="0" smtClean="0">
                <a:solidFill>
                  <a:srgbClr val="FF0000"/>
                </a:solidFill>
              </a:rPr>
              <a:t>결국 운이 없어서 원하는 기물을 못 뽑으면 지는 게임</a:t>
            </a:r>
            <a:endParaRPr lang="en-US" altLang="ko-KR" dirty="0" smtClean="0">
              <a:solidFill>
                <a:srgbClr val="FF0000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 게임은 </a:t>
            </a:r>
            <a:r>
              <a:rPr lang="ko-KR" altLang="en-US" dirty="0" err="1" smtClean="0"/>
              <a:t>운빨이다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859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 게임은 </a:t>
            </a:r>
            <a:r>
              <a:rPr lang="ko-KR" altLang="en-US" dirty="0" err="1" smtClean="0"/>
              <a:t>그레이브즈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성이 뜨면 이기고 안 뜨면 지는 게임이 아님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다양한 기물을 활용해 독창적인 </a:t>
            </a:r>
            <a:r>
              <a:rPr lang="ko-KR" altLang="en-US" dirty="0" err="1" smtClean="0"/>
              <a:t>덱</a:t>
            </a:r>
            <a:r>
              <a:rPr lang="ko-KR" altLang="en-US" dirty="0" smtClean="0"/>
              <a:t> 구성이 가능</a:t>
            </a:r>
            <a:endParaRPr lang="en-US" altLang="ko-KR" dirty="0"/>
          </a:p>
          <a:p>
            <a:r>
              <a:rPr lang="ko-KR" altLang="en-US" dirty="0" smtClean="0"/>
              <a:t>여러 가지 핵심 딜러 기물들이 존재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다양한 가능성을 열어 두고 상점에서 주는 기물들을 이용해서 최대한 강한 </a:t>
            </a:r>
            <a:r>
              <a:rPr lang="ko-KR" altLang="en-US" dirty="0" err="1" smtClean="0"/>
              <a:t>덱을</a:t>
            </a:r>
            <a:r>
              <a:rPr lang="ko-KR" altLang="en-US" dirty="0" smtClean="0"/>
              <a:t> 구성하는 것은 실력적 요소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실력이다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028" y="2430066"/>
            <a:ext cx="1486029" cy="110499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3073" y="2460549"/>
            <a:ext cx="1463167" cy="107451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6861" y="2452928"/>
            <a:ext cx="1478408" cy="108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5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Ex) 8</a:t>
            </a:r>
            <a:r>
              <a:rPr lang="ko-KR" altLang="en-US" dirty="0" smtClean="0"/>
              <a:t>레벨인 상황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앞에서 맞아줄 탱커 기물들은 이미 구성이 된 상태고 </a:t>
            </a:r>
            <a:r>
              <a:rPr lang="en-US" altLang="ko-KR" dirty="0" smtClean="0"/>
              <a:t>4</a:t>
            </a:r>
            <a:r>
              <a:rPr lang="ko-KR" altLang="en-US" dirty="0" smtClean="0"/>
              <a:t>단계 딜러 기물들을 뽑아야 함</a:t>
            </a:r>
            <a:endParaRPr lang="en-US" altLang="ko-KR" dirty="0" smtClean="0"/>
          </a:p>
          <a:p>
            <a:r>
              <a:rPr lang="ko-KR" altLang="en-US" dirty="0" err="1" smtClean="0"/>
              <a:t>그레이브즈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닐라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자야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가지 중 먼저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성이 뜨는 기물을 사용할 예정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가지 기물은 사용하는 아이템도 비슷함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그럴 경우 평균 </a:t>
            </a:r>
            <a:r>
              <a:rPr lang="en-US" altLang="ko-KR" dirty="0" smtClean="0">
                <a:solidFill>
                  <a:srgbClr val="FF0000"/>
                </a:solidFill>
              </a:rPr>
              <a:t>16.6</a:t>
            </a:r>
            <a:r>
              <a:rPr lang="ko-KR" altLang="en-US" dirty="0" smtClean="0"/>
              <a:t>번의 </a:t>
            </a:r>
            <a:r>
              <a:rPr lang="ko-KR" altLang="en-US" dirty="0" err="1" smtClean="0"/>
              <a:t>리롤로</a:t>
            </a:r>
            <a:r>
              <a:rPr lang="ko-KR" altLang="en-US" dirty="0" smtClean="0"/>
              <a:t> 셋 중 하나 이상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성이 나옴</a:t>
            </a:r>
            <a:endParaRPr lang="en-US" altLang="ko-KR" dirty="0" smtClean="0"/>
          </a:p>
          <a:p>
            <a:r>
              <a:rPr lang="ko-KR" altLang="en-US" dirty="0" err="1" smtClean="0"/>
              <a:t>억빠</a:t>
            </a:r>
            <a:r>
              <a:rPr lang="ko-KR" altLang="en-US" dirty="0" smtClean="0"/>
              <a:t> 확률 </a:t>
            </a:r>
            <a:r>
              <a:rPr lang="en-US" altLang="ko-KR" dirty="0" smtClean="0"/>
              <a:t>= 23.9%</a:t>
            </a:r>
          </a:p>
          <a:p>
            <a:r>
              <a:rPr lang="ko-KR" altLang="en-US" dirty="0" err="1" smtClean="0"/>
              <a:t>억까</a:t>
            </a:r>
            <a:r>
              <a:rPr lang="ko-KR" altLang="en-US" dirty="0" smtClean="0"/>
              <a:t> 확률 </a:t>
            </a:r>
            <a:r>
              <a:rPr lang="en-US" altLang="ko-KR" dirty="0" smtClean="0"/>
              <a:t>= 1.2%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실력이다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99" y="2809455"/>
            <a:ext cx="1354291" cy="10186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291" y="2836481"/>
            <a:ext cx="1347718" cy="9915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9915" y="2785970"/>
            <a:ext cx="1373732" cy="102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56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실력이다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다시 한 번 확률을 비교하면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억빠</a:t>
            </a:r>
            <a:r>
              <a:rPr lang="ko-KR" altLang="en-US" dirty="0" smtClean="0"/>
              <a:t> 확률 </a:t>
            </a:r>
            <a:r>
              <a:rPr lang="en-US" altLang="ko-KR" dirty="0" smtClean="0"/>
              <a:t>8.6% -&gt; 23.9%</a:t>
            </a:r>
          </a:p>
          <a:p>
            <a:r>
              <a:rPr lang="ko-KR" altLang="en-US" dirty="0" err="1" smtClean="0"/>
              <a:t>억까</a:t>
            </a:r>
            <a:r>
              <a:rPr lang="ko-KR" altLang="en-US" dirty="0" smtClean="0"/>
              <a:t> 확률 </a:t>
            </a:r>
            <a:r>
              <a:rPr lang="en-US" altLang="ko-KR" dirty="0" smtClean="0"/>
              <a:t>22.5% -&gt; 1.2%</a:t>
            </a:r>
          </a:p>
          <a:p>
            <a:endParaRPr lang="en-US" altLang="ko-KR" dirty="0"/>
          </a:p>
          <a:p>
            <a:r>
              <a:rPr lang="ko-KR" altLang="en-US" dirty="0" smtClean="0"/>
              <a:t>다양한 각을 볼 줄 안다면 </a:t>
            </a:r>
            <a:r>
              <a:rPr lang="ko-KR" altLang="en-US" dirty="0" err="1" smtClean="0"/>
              <a:t>억까</a:t>
            </a:r>
            <a:r>
              <a:rPr lang="ko-KR" altLang="en-US" dirty="0" smtClean="0"/>
              <a:t> 확률을 유의미하게 줄이고 평균적으로 강한 </a:t>
            </a:r>
            <a:r>
              <a:rPr lang="ko-KR" altLang="en-US" dirty="0" err="1" smtClean="0"/>
              <a:t>덱</a:t>
            </a:r>
            <a:r>
              <a:rPr lang="ko-KR" altLang="en-US" dirty="0" smtClean="0"/>
              <a:t> 구성 가능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 외에도 돈을 최대한으로 모으는 플레이를 통해 </a:t>
            </a:r>
            <a:r>
              <a:rPr lang="ko-KR" altLang="en-US" dirty="0" err="1" smtClean="0"/>
              <a:t>억까를</a:t>
            </a:r>
            <a:r>
              <a:rPr lang="ko-KR" altLang="en-US" dirty="0" smtClean="0"/>
              <a:t> 당하더라도 기물을 뽑을 수 있게 한다던가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남들보다 빠르게 </a:t>
            </a:r>
            <a:r>
              <a:rPr lang="ko-KR" altLang="en-US" dirty="0" err="1" smtClean="0"/>
              <a:t>레벨업을</a:t>
            </a:r>
            <a:r>
              <a:rPr lang="ko-KR" altLang="en-US" dirty="0" smtClean="0"/>
              <a:t> 해서 전투에서 연승하며 비싼 기물을 </a:t>
            </a:r>
            <a:r>
              <a:rPr lang="ko-KR" altLang="en-US" dirty="0" err="1" smtClean="0"/>
              <a:t>여유있게</a:t>
            </a:r>
            <a:r>
              <a:rPr lang="ko-KR" altLang="en-US" dirty="0" smtClean="0"/>
              <a:t> 뽑는 전략도 가능</a:t>
            </a:r>
            <a:endParaRPr lang="en-US" altLang="ko-KR" dirty="0" smtClean="0"/>
          </a:p>
          <a:p>
            <a:pPr lvl="1"/>
            <a:r>
              <a:rPr lang="ko-KR" altLang="en-US" dirty="0" smtClean="0">
                <a:solidFill>
                  <a:srgbClr val="FF0000"/>
                </a:solidFill>
              </a:rPr>
              <a:t>상황에 맞춰서 다양한 전략을 구사하는 것은 실력에 달려 있음</a:t>
            </a:r>
            <a:endParaRPr lang="en-US" altLang="ko-K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09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딜러를 아무거나 쓴다고 무조건 강한 </a:t>
            </a:r>
            <a:r>
              <a:rPr lang="ko-KR" altLang="en-US" dirty="0" err="1" smtClean="0"/>
              <a:t>덱이</a:t>
            </a:r>
            <a:r>
              <a:rPr lang="ko-KR" altLang="en-US" dirty="0" smtClean="0"/>
              <a:t> 나온다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당연히 아님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이 게임에는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정석 </a:t>
            </a:r>
            <a:r>
              <a:rPr lang="ko-KR" altLang="en-US" dirty="0" err="1" smtClean="0"/>
              <a:t>덱</a:t>
            </a:r>
            <a:r>
              <a:rPr lang="en-US" altLang="ko-KR" dirty="0" smtClean="0"/>
              <a:t>’, ‘1</a:t>
            </a:r>
            <a:r>
              <a:rPr lang="ko-KR" altLang="en-US" dirty="0" err="1" smtClean="0"/>
              <a:t>티어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덱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 존재함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독창적 조합을 완성시킬 수도 있지만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 같이 완성했다는 기준으로는 정석 </a:t>
            </a:r>
            <a:r>
              <a:rPr lang="ko-KR" altLang="en-US" dirty="0" err="1" smtClean="0"/>
              <a:t>덱이</a:t>
            </a:r>
            <a:r>
              <a:rPr lang="ko-KR" altLang="en-US" dirty="0" smtClean="0"/>
              <a:t> 가장 강력함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기물 간의 밸런스 역시 안 맞기 때문에 좋은 기물을 사용하는 정석 </a:t>
            </a:r>
            <a:r>
              <a:rPr lang="ko-KR" altLang="en-US" dirty="0" err="1" smtClean="0"/>
              <a:t>덱이</a:t>
            </a:r>
            <a:r>
              <a:rPr lang="ko-KR" altLang="en-US" dirty="0" smtClean="0"/>
              <a:t> 매우 강함</a:t>
            </a:r>
            <a:endParaRPr lang="en-US" altLang="ko-KR" dirty="0" smtClean="0"/>
          </a:p>
          <a:p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</a:t>
            </a:r>
            <a:r>
              <a:rPr lang="ko-KR" altLang="en-US" dirty="0" err="1" smtClean="0"/>
              <a:t>운빨이다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반론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227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밑의 사진과 같은 조합이 있다고 합시다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정확하게 위의 </a:t>
            </a:r>
            <a:r>
              <a:rPr lang="en-US" altLang="ko-KR" dirty="0" smtClean="0"/>
              <a:t>8</a:t>
            </a:r>
            <a:r>
              <a:rPr lang="ko-KR" altLang="en-US" dirty="0" smtClean="0"/>
              <a:t>가지 기물을 사용하는 게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정석 </a:t>
            </a:r>
            <a:r>
              <a:rPr lang="ko-KR" altLang="en-US" dirty="0" err="1" smtClean="0"/>
              <a:t>덱</a:t>
            </a:r>
            <a:r>
              <a:rPr lang="en-US" altLang="ko-KR" dirty="0" smtClean="0"/>
              <a:t>’</a:t>
            </a:r>
          </a:p>
          <a:p>
            <a:endParaRPr lang="en-US" altLang="ko-KR" dirty="0"/>
          </a:p>
          <a:p>
            <a:r>
              <a:rPr lang="ko-KR" altLang="en-US" dirty="0" smtClean="0"/>
              <a:t>여기서 </a:t>
            </a:r>
            <a:r>
              <a:rPr lang="ko-KR" altLang="en-US" dirty="0" err="1" smtClean="0"/>
              <a:t>자야가</a:t>
            </a:r>
            <a:r>
              <a:rPr lang="ko-KR" altLang="en-US" dirty="0" smtClean="0"/>
              <a:t> 안 뜨고 </a:t>
            </a:r>
            <a:r>
              <a:rPr lang="ko-KR" altLang="en-US" dirty="0" err="1" smtClean="0"/>
              <a:t>그레이브즈가</a:t>
            </a:r>
            <a:r>
              <a:rPr lang="ko-KR" altLang="en-US" dirty="0" smtClean="0"/>
              <a:t> 잘 떠서 자야 대신에 </a:t>
            </a:r>
            <a:r>
              <a:rPr lang="ko-KR" altLang="en-US" dirty="0" err="1" smtClean="0"/>
              <a:t>그레이브즈를</a:t>
            </a:r>
            <a:r>
              <a:rPr lang="ko-KR" altLang="en-US" dirty="0" smtClean="0"/>
              <a:t> 쓴다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err="1" smtClean="0"/>
              <a:t>덱의</a:t>
            </a:r>
            <a:r>
              <a:rPr lang="ko-KR" altLang="en-US" dirty="0" smtClean="0"/>
              <a:t> 파워가 상당히 약해짐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그레이브즈를</a:t>
            </a:r>
            <a:r>
              <a:rPr lang="ko-KR" altLang="en-US" dirty="0" smtClean="0"/>
              <a:t> 활용하고 싶다면 아래처럼 다른 조합을 구성해야 함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</a:t>
            </a:r>
            <a:r>
              <a:rPr lang="ko-KR" altLang="en-US" dirty="0" err="1" smtClean="0"/>
              <a:t>운빨이다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반론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26" y="1716276"/>
            <a:ext cx="7552074" cy="81541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26" y="4658674"/>
            <a:ext cx="8413050" cy="74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18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아까 예시로 든 건 </a:t>
            </a:r>
            <a:r>
              <a:rPr lang="en-US" altLang="ko-KR" dirty="0" smtClean="0"/>
              <a:t>8</a:t>
            </a:r>
            <a:r>
              <a:rPr lang="ko-KR" altLang="en-US" dirty="0" smtClean="0"/>
              <a:t>레벨에서 원하는 기물을 뽑을 </a:t>
            </a:r>
            <a:r>
              <a:rPr lang="ko-KR" altLang="en-US" dirty="0" err="1" smtClean="0"/>
              <a:t>확률이잖아요</a:t>
            </a:r>
            <a:r>
              <a:rPr lang="en-US" altLang="ko-KR" dirty="0" smtClean="0"/>
              <a:t>?</a:t>
            </a:r>
          </a:p>
          <a:p>
            <a:endParaRPr lang="en-US" altLang="ko-KR" dirty="0"/>
          </a:p>
          <a:p>
            <a:r>
              <a:rPr lang="ko-KR" altLang="en-US" dirty="0" smtClean="0"/>
              <a:t>근데 이 게임이 시작하자마자 </a:t>
            </a:r>
            <a:r>
              <a:rPr lang="en-US" altLang="ko-KR" dirty="0" smtClean="0"/>
              <a:t>8</a:t>
            </a:r>
            <a:r>
              <a:rPr lang="ko-KR" altLang="en-US" dirty="0" smtClean="0"/>
              <a:t>레벨인 건 아니고</a:t>
            </a:r>
            <a:r>
              <a:rPr lang="en-US" altLang="ko-KR" dirty="0" smtClean="0"/>
              <a:t>..</a:t>
            </a:r>
          </a:p>
          <a:p>
            <a:endParaRPr lang="en-US" altLang="ko-KR" dirty="0"/>
          </a:p>
          <a:p>
            <a:r>
              <a:rPr lang="ko-KR" altLang="en-US" dirty="0" smtClean="0"/>
              <a:t>초반에는 낮은 레벨에서 싼 유닛들을 활용해 전투를 하고 돈을 모으는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빌드업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이라는 과정을 거침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빌드업을</a:t>
            </a:r>
            <a:r>
              <a:rPr lang="ko-KR" altLang="en-US" dirty="0" smtClean="0"/>
              <a:t> 성공적으로 해서 </a:t>
            </a:r>
            <a:r>
              <a:rPr lang="en-US" altLang="ko-KR" dirty="0" smtClean="0"/>
              <a:t>7~8</a:t>
            </a:r>
            <a:r>
              <a:rPr lang="ko-KR" altLang="en-US" dirty="0" smtClean="0"/>
              <a:t>레벨에 도달한다면 </a:t>
            </a:r>
            <a:r>
              <a:rPr lang="ko-KR" altLang="en-US" dirty="0" err="1" smtClean="0"/>
              <a:t>리롤에</a:t>
            </a:r>
            <a:r>
              <a:rPr lang="ko-KR" altLang="en-US" dirty="0" smtClean="0"/>
              <a:t> 돈을 소모하여 원하는 기물을 뽑음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</a:t>
            </a:r>
            <a:r>
              <a:rPr lang="ko-KR" altLang="en-US" dirty="0" err="1" smtClean="0"/>
              <a:t>운빨이다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반론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109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플레이어 </a:t>
            </a:r>
            <a:r>
              <a:rPr lang="en-US" altLang="ko-KR" dirty="0" smtClean="0"/>
              <a:t>A, B </a:t>
            </a:r>
            <a:r>
              <a:rPr lang="ko-KR" altLang="en-US" dirty="0" smtClean="0"/>
              <a:t>둘 다 </a:t>
            </a:r>
            <a:r>
              <a:rPr lang="ko-KR" altLang="en-US" dirty="0" err="1" smtClean="0"/>
              <a:t>빌드업</a:t>
            </a:r>
            <a:r>
              <a:rPr lang="ko-KR" altLang="en-US" dirty="0" smtClean="0"/>
              <a:t> 과정에서 딜러는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트위치</a:t>
            </a:r>
            <a:r>
              <a:rPr lang="en-US" altLang="ko-KR" dirty="0" smtClean="0"/>
              <a:t>’, </a:t>
            </a:r>
            <a:r>
              <a:rPr lang="ko-KR" altLang="en-US" dirty="0" smtClean="0"/>
              <a:t>탱커는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제이스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를 사용하고 있었다고 가정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그렇다면 위의 두 가지 </a:t>
            </a:r>
            <a:r>
              <a:rPr lang="ko-KR" altLang="en-US" dirty="0" err="1" smtClean="0"/>
              <a:t>덱</a:t>
            </a:r>
            <a:r>
              <a:rPr lang="ko-KR" altLang="en-US" dirty="0" smtClean="0"/>
              <a:t> 중 어느 쪽을 맞추는 게 쉬울까요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위쪽이 쉽습니다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빌드업에</a:t>
            </a:r>
            <a:r>
              <a:rPr lang="ko-KR" altLang="en-US" dirty="0" smtClean="0"/>
              <a:t> 사용한 기물과 완성 </a:t>
            </a:r>
            <a:r>
              <a:rPr lang="ko-KR" altLang="en-US" dirty="0" err="1" smtClean="0"/>
              <a:t>덱에</a:t>
            </a:r>
            <a:r>
              <a:rPr lang="ko-KR" altLang="en-US" dirty="0" smtClean="0"/>
              <a:t> 필요한 기물이 겹치니까요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</a:t>
            </a:r>
            <a:r>
              <a:rPr lang="ko-KR" altLang="en-US" dirty="0" err="1" smtClean="0"/>
              <a:t>운빨이다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반론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26" y="1991484"/>
            <a:ext cx="7552074" cy="81541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26" y="2972818"/>
            <a:ext cx="8413050" cy="74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32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A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B</a:t>
            </a:r>
            <a:r>
              <a:rPr lang="ko-KR" altLang="en-US" dirty="0" smtClean="0"/>
              <a:t>가 동시에 </a:t>
            </a:r>
            <a:r>
              <a:rPr lang="en-US" altLang="ko-KR" dirty="0" smtClean="0"/>
              <a:t>8</a:t>
            </a:r>
            <a:r>
              <a:rPr lang="ko-KR" altLang="en-US" dirty="0" smtClean="0"/>
              <a:t>레벨에 도달해 </a:t>
            </a:r>
            <a:r>
              <a:rPr lang="en-US" altLang="ko-KR" dirty="0" smtClean="0"/>
              <a:t>20</a:t>
            </a:r>
            <a:r>
              <a:rPr lang="ko-KR" altLang="en-US" dirty="0" smtClean="0"/>
              <a:t>번의 </a:t>
            </a:r>
            <a:r>
              <a:rPr lang="ko-KR" altLang="en-US" dirty="0" err="1" smtClean="0"/>
              <a:t>리롤을</a:t>
            </a:r>
            <a:r>
              <a:rPr lang="ko-KR" altLang="en-US" dirty="0" smtClean="0"/>
              <a:t> 돌렸는데</a:t>
            </a:r>
            <a:r>
              <a:rPr lang="en-US" altLang="ko-KR" dirty="0" smtClean="0"/>
              <a:t>, A</a:t>
            </a:r>
            <a:r>
              <a:rPr lang="ko-KR" altLang="en-US" dirty="0" smtClean="0"/>
              <a:t>는 자야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성이 나왔고 </a:t>
            </a:r>
            <a:r>
              <a:rPr lang="en-US" altLang="ko-KR" dirty="0" smtClean="0"/>
              <a:t>B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그레이브즈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성이 나왔다</a:t>
            </a:r>
            <a:r>
              <a:rPr lang="en-US" altLang="ko-KR" dirty="0" smtClean="0"/>
              <a:t>?</a:t>
            </a:r>
            <a:endParaRPr lang="en-US" altLang="ko-KR" dirty="0"/>
          </a:p>
          <a:p>
            <a:pPr lvl="1"/>
            <a:r>
              <a:rPr lang="ko-KR" altLang="en-US" dirty="0" smtClean="0"/>
              <a:t>이럴 경우 게임은 </a:t>
            </a:r>
            <a:r>
              <a:rPr lang="en-US" altLang="ko-KR" dirty="0" smtClean="0"/>
              <a:t>A</a:t>
            </a:r>
            <a:r>
              <a:rPr lang="ko-KR" altLang="en-US" dirty="0" smtClean="0"/>
              <a:t>에게 훨씬 유리하게 돌아감</a:t>
            </a:r>
            <a:endParaRPr lang="en-US" altLang="ko-KR" dirty="0" smtClean="0"/>
          </a:p>
          <a:p>
            <a:pPr lvl="1"/>
            <a:r>
              <a:rPr lang="ko-KR" altLang="en-US" dirty="0" smtClean="0">
                <a:solidFill>
                  <a:srgbClr val="FF0000"/>
                </a:solidFill>
              </a:rPr>
              <a:t>즉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주는 대로 </a:t>
            </a:r>
            <a:r>
              <a:rPr lang="ko-KR" altLang="en-US" dirty="0" err="1" smtClean="0">
                <a:solidFill>
                  <a:srgbClr val="FF0000"/>
                </a:solidFill>
              </a:rPr>
              <a:t>덱을</a:t>
            </a:r>
            <a:r>
              <a:rPr lang="ko-KR" altLang="en-US" dirty="0" smtClean="0">
                <a:solidFill>
                  <a:srgbClr val="FF0000"/>
                </a:solidFill>
              </a:rPr>
              <a:t> 아무리 잘 맞추더라도 운이 좋아서 정석 </a:t>
            </a:r>
            <a:r>
              <a:rPr lang="ko-KR" altLang="en-US" dirty="0" err="1" smtClean="0">
                <a:solidFill>
                  <a:srgbClr val="FF0000"/>
                </a:solidFill>
              </a:rPr>
              <a:t>덱을</a:t>
            </a:r>
            <a:r>
              <a:rPr lang="ko-KR" altLang="en-US" dirty="0" smtClean="0">
                <a:solidFill>
                  <a:srgbClr val="FF0000"/>
                </a:solidFill>
              </a:rPr>
              <a:t> 구성한 사람을 이길 수 없음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</a:t>
            </a:r>
            <a:r>
              <a:rPr lang="ko-KR" altLang="en-US" dirty="0" err="1" smtClean="0"/>
              <a:t>운빨이다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반론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940" y="1361169"/>
            <a:ext cx="7552074" cy="81541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940" y="2236874"/>
            <a:ext cx="8413050" cy="74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7688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아까부터 계속 </a:t>
            </a:r>
            <a:r>
              <a:rPr lang="en-US" altLang="ko-KR" dirty="0" smtClean="0"/>
              <a:t>8</a:t>
            </a:r>
            <a:r>
              <a:rPr lang="ko-KR" altLang="en-US" dirty="0" smtClean="0"/>
              <a:t>레벨 얘기만 했는데</a:t>
            </a:r>
            <a:r>
              <a:rPr lang="en-US" altLang="ko-KR" dirty="0" smtClean="0"/>
              <a:t>..</a:t>
            </a:r>
          </a:p>
          <a:p>
            <a:pPr lvl="1"/>
            <a:r>
              <a:rPr lang="ko-KR" altLang="en-US" dirty="0" smtClean="0"/>
              <a:t>보통 이 게임을 하면 </a:t>
            </a:r>
            <a:r>
              <a:rPr lang="en-US" altLang="ko-KR" dirty="0" smtClean="0"/>
              <a:t>8</a:t>
            </a:r>
            <a:r>
              <a:rPr lang="ko-KR" altLang="en-US" dirty="0" smtClean="0"/>
              <a:t>레벨에서 게임이 끝나는 게 </a:t>
            </a:r>
            <a:r>
              <a:rPr lang="en-US" altLang="ko-KR" dirty="0" smtClean="0"/>
              <a:t>Default</a:t>
            </a:r>
          </a:p>
          <a:p>
            <a:pPr lvl="1"/>
            <a:endParaRPr lang="en-US" altLang="ko-KR" dirty="0"/>
          </a:p>
          <a:p>
            <a:r>
              <a:rPr lang="ko-KR" altLang="en-US" dirty="0" smtClean="0"/>
              <a:t>이 게임의 최대 레벨은 일반적으로 </a:t>
            </a:r>
            <a:r>
              <a:rPr lang="en-US" altLang="ko-KR" dirty="0" smtClean="0"/>
              <a:t>9</a:t>
            </a:r>
            <a:r>
              <a:rPr lang="ko-KR" altLang="en-US" dirty="0" smtClean="0"/>
              <a:t>레벨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pPr lvl="1"/>
            <a:r>
              <a:rPr lang="en-US" altLang="ko-KR" dirty="0" smtClean="0"/>
              <a:t>8</a:t>
            </a:r>
            <a:r>
              <a:rPr lang="ko-KR" altLang="en-US" dirty="0" smtClean="0"/>
              <a:t>레벨에서 </a:t>
            </a:r>
            <a:r>
              <a:rPr lang="en-US" altLang="ko-KR" dirty="0" smtClean="0"/>
              <a:t>9</a:t>
            </a:r>
            <a:r>
              <a:rPr lang="ko-KR" altLang="en-US" dirty="0" smtClean="0"/>
              <a:t>레벨로 가려면 무려 </a:t>
            </a:r>
            <a:r>
              <a:rPr lang="en-US" altLang="ko-KR" dirty="0" smtClean="0"/>
              <a:t>80XP(</a:t>
            </a:r>
            <a:r>
              <a:rPr lang="ko-KR" altLang="en-US" dirty="0" smtClean="0"/>
              <a:t>돈으로 </a:t>
            </a:r>
            <a:r>
              <a:rPr lang="en-US" altLang="ko-KR" dirty="0" smtClean="0"/>
              <a:t>XP </a:t>
            </a:r>
            <a:r>
              <a:rPr lang="ko-KR" altLang="en-US" dirty="0" smtClean="0"/>
              <a:t>구매 시 </a:t>
            </a:r>
            <a:r>
              <a:rPr lang="en-US" altLang="ko-KR" dirty="0" smtClean="0"/>
              <a:t>80</a:t>
            </a:r>
            <a:r>
              <a:rPr lang="ko-KR" altLang="en-US" dirty="0" smtClean="0"/>
              <a:t>원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필요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일단 </a:t>
            </a:r>
            <a:r>
              <a:rPr lang="en-US" altLang="ko-KR" dirty="0" smtClean="0"/>
              <a:t>9</a:t>
            </a:r>
            <a:r>
              <a:rPr lang="ko-KR" altLang="en-US" dirty="0" smtClean="0"/>
              <a:t>레벨에 도착한다면 성능이 매우 좋은 </a:t>
            </a:r>
            <a:r>
              <a:rPr lang="en-US" altLang="ko-KR" dirty="0" smtClean="0"/>
              <a:t>5</a:t>
            </a:r>
            <a:r>
              <a:rPr lang="ko-KR" altLang="en-US" dirty="0" smtClean="0"/>
              <a:t>단계 기물이 상점에 자주 등장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‘</a:t>
            </a:r>
            <a:r>
              <a:rPr lang="ko-KR" altLang="en-US" dirty="0" smtClean="0"/>
              <a:t>정석 </a:t>
            </a:r>
            <a:r>
              <a:rPr lang="ko-KR" altLang="en-US" dirty="0" err="1" smtClean="0"/>
              <a:t>덱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보다도 강력한 </a:t>
            </a:r>
            <a:r>
              <a:rPr lang="en-US" altLang="ko-KR" dirty="0" smtClean="0">
                <a:solidFill>
                  <a:srgbClr val="FF0000"/>
                </a:solidFill>
              </a:rPr>
              <a:t>‘</a:t>
            </a:r>
            <a:r>
              <a:rPr lang="ko-KR" altLang="en-US" dirty="0" smtClean="0">
                <a:solidFill>
                  <a:srgbClr val="FF0000"/>
                </a:solidFill>
              </a:rPr>
              <a:t>비싼 </a:t>
            </a:r>
            <a:r>
              <a:rPr lang="ko-KR" altLang="en-US" dirty="0" err="1" smtClean="0">
                <a:solidFill>
                  <a:srgbClr val="FF0000"/>
                </a:solidFill>
              </a:rPr>
              <a:t>덱</a:t>
            </a:r>
            <a:r>
              <a:rPr lang="en-US" altLang="ko-KR" dirty="0" smtClean="0">
                <a:solidFill>
                  <a:srgbClr val="FF0000"/>
                </a:solidFill>
              </a:rPr>
              <a:t>’ </a:t>
            </a:r>
            <a:r>
              <a:rPr lang="ko-KR" altLang="en-US" dirty="0" smtClean="0"/>
              <a:t>구성 가능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실력이다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재반박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4" y="3684961"/>
            <a:ext cx="10508891" cy="32768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414" y="2915274"/>
            <a:ext cx="10539373" cy="769687"/>
          </a:xfrm>
          <a:prstGeom prst="rect">
            <a:avLst/>
          </a:prstGeom>
        </p:spPr>
      </p:pic>
      <p:sp>
        <p:nvSpPr>
          <p:cNvPr id="6" name="액자 5"/>
          <p:cNvSpPr/>
          <p:nvPr/>
        </p:nvSpPr>
        <p:spPr>
          <a:xfrm>
            <a:off x="9898946" y="2915274"/>
            <a:ext cx="914400" cy="1097375"/>
          </a:xfrm>
          <a:prstGeom prst="frame">
            <a:avLst>
              <a:gd name="adj1" fmla="val 6675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06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아까의 예시를 끌고 와 봅시다</a:t>
            </a:r>
            <a:endParaRPr lang="en-US" altLang="ko-KR" dirty="0" smtClean="0"/>
          </a:p>
          <a:p>
            <a:r>
              <a:rPr lang="en-US" altLang="ko-KR" dirty="0" smtClean="0"/>
              <a:t>A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자야를</a:t>
            </a:r>
            <a:r>
              <a:rPr lang="ko-KR" altLang="en-US" dirty="0" smtClean="0"/>
              <a:t> 활용한 정석 </a:t>
            </a:r>
            <a:r>
              <a:rPr lang="ko-KR" altLang="en-US" dirty="0" err="1" smtClean="0"/>
              <a:t>덱을</a:t>
            </a:r>
            <a:r>
              <a:rPr lang="ko-KR" altLang="en-US" dirty="0" smtClean="0"/>
              <a:t> 완성해서 전투에서 승리하고 있지만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라칸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성을 찍기 위해</a:t>
            </a:r>
            <a:r>
              <a:rPr lang="en-US" altLang="ko-KR" dirty="0" smtClean="0"/>
              <a:t> 8</a:t>
            </a:r>
            <a:r>
              <a:rPr lang="ko-KR" altLang="en-US" dirty="0" smtClean="0"/>
              <a:t>레벨에서 계속 돈을 사용하는 중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한편</a:t>
            </a:r>
            <a:r>
              <a:rPr lang="en-US" altLang="ko-KR" dirty="0" smtClean="0"/>
              <a:t>, B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그레이브즈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성을 이용해 애매한 </a:t>
            </a:r>
            <a:r>
              <a:rPr lang="ko-KR" altLang="en-US" dirty="0" err="1" smtClean="0"/>
              <a:t>덱을</a:t>
            </a:r>
            <a:r>
              <a:rPr lang="ko-KR" altLang="en-US" dirty="0" smtClean="0"/>
              <a:t> 구성함</a:t>
            </a:r>
            <a:endParaRPr lang="en-US" altLang="ko-KR" dirty="0" smtClean="0"/>
          </a:p>
          <a:p>
            <a:r>
              <a:rPr lang="en-US" altLang="ko-KR" dirty="0" smtClean="0"/>
              <a:t>B</a:t>
            </a:r>
            <a:r>
              <a:rPr lang="ko-KR" altLang="en-US" dirty="0" smtClean="0"/>
              <a:t>는 더 이상 </a:t>
            </a:r>
            <a:r>
              <a:rPr lang="ko-KR" altLang="en-US" dirty="0" err="1" smtClean="0"/>
              <a:t>리롤에</a:t>
            </a:r>
            <a:r>
              <a:rPr lang="ko-KR" altLang="en-US" dirty="0" smtClean="0"/>
              <a:t> 돈을 쓰지 않고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탈락하지 않을 정도로만 전투에서 연패하면서 </a:t>
            </a:r>
            <a:r>
              <a:rPr lang="en-US" altLang="ko-KR" dirty="0" smtClean="0"/>
              <a:t>9</a:t>
            </a:r>
            <a:r>
              <a:rPr lang="ko-KR" altLang="en-US" dirty="0" smtClean="0"/>
              <a:t>레벨을 가기로 함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실력이다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재반박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571" y="2448619"/>
            <a:ext cx="1373732" cy="102149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8526" y="2117682"/>
            <a:ext cx="1483646" cy="111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87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전략가 체력 </a:t>
            </a:r>
            <a:r>
              <a:rPr lang="en-US" altLang="ko-KR" dirty="0" smtClean="0"/>
              <a:t>50</a:t>
            </a:r>
            <a:r>
              <a:rPr lang="ko-KR" altLang="en-US" dirty="0" smtClean="0"/>
              <a:t>을 남긴 채로 </a:t>
            </a:r>
            <a:r>
              <a:rPr lang="en-US" altLang="ko-KR" dirty="0" smtClean="0"/>
              <a:t>8</a:t>
            </a:r>
            <a:r>
              <a:rPr lang="ko-KR" altLang="en-US" dirty="0" smtClean="0"/>
              <a:t>레벨에서 돈을 펑펑 쓰는 </a:t>
            </a:r>
            <a:r>
              <a:rPr lang="en-US" altLang="ko-KR" dirty="0" smtClean="0"/>
              <a:t>A</a:t>
            </a:r>
          </a:p>
          <a:p>
            <a:endParaRPr lang="en-US" altLang="ko-KR" dirty="0"/>
          </a:p>
          <a:p>
            <a:r>
              <a:rPr lang="ko-KR" altLang="en-US" dirty="0" smtClean="0"/>
              <a:t>한편 연패 이후 체력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을 남긴 채로 </a:t>
            </a:r>
            <a:r>
              <a:rPr lang="en-US" altLang="ko-KR" dirty="0" smtClean="0"/>
              <a:t>9</a:t>
            </a:r>
            <a:r>
              <a:rPr lang="ko-KR" altLang="en-US" dirty="0" smtClean="0"/>
              <a:t>레벨을 찍고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비싼 기물들을 이용해 </a:t>
            </a:r>
            <a:r>
              <a:rPr lang="ko-KR" altLang="en-US" dirty="0" err="1" smtClean="0"/>
              <a:t>덱을</a:t>
            </a:r>
            <a:r>
              <a:rPr lang="ko-KR" altLang="en-US" dirty="0" smtClean="0"/>
              <a:t> 갈아엎는 </a:t>
            </a:r>
            <a:r>
              <a:rPr lang="en-US" altLang="ko-KR" dirty="0" smtClean="0"/>
              <a:t>B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그 결과 </a:t>
            </a:r>
            <a:r>
              <a:rPr lang="en-US" altLang="ko-KR" dirty="0" smtClean="0"/>
              <a:t>B</a:t>
            </a:r>
            <a:r>
              <a:rPr lang="ko-KR" altLang="en-US" dirty="0" smtClean="0"/>
              <a:t>의 </a:t>
            </a:r>
            <a:r>
              <a:rPr lang="ko-KR" altLang="en-US" dirty="0" err="1" smtClean="0"/>
              <a:t>덱</a:t>
            </a:r>
            <a:r>
              <a:rPr lang="ko-KR" altLang="en-US" dirty="0" smtClean="0"/>
              <a:t> 파워가 </a:t>
            </a:r>
            <a:r>
              <a:rPr lang="en-US" altLang="ko-KR" dirty="0" smtClean="0"/>
              <a:t>A</a:t>
            </a:r>
            <a:r>
              <a:rPr lang="ko-KR" altLang="en-US" dirty="0" smtClean="0"/>
              <a:t>보다 </a:t>
            </a:r>
            <a:r>
              <a:rPr lang="ko-KR" altLang="en-US" dirty="0" err="1" smtClean="0"/>
              <a:t>강력해짐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결국 </a:t>
            </a:r>
            <a:r>
              <a:rPr lang="en-US" altLang="ko-KR" dirty="0" smtClean="0"/>
              <a:t>B</a:t>
            </a:r>
            <a:r>
              <a:rPr lang="ko-KR" altLang="en-US" dirty="0" smtClean="0"/>
              <a:t>가 </a:t>
            </a:r>
            <a:r>
              <a:rPr lang="en-US" altLang="ko-KR" dirty="0" smtClean="0"/>
              <a:t>1</a:t>
            </a:r>
            <a:r>
              <a:rPr lang="ko-KR" altLang="en-US" dirty="0" smtClean="0"/>
              <a:t>등을 하고 </a:t>
            </a:r>
            <a:r>
              <a:rPr lang="en-US" altLang="ko-KR" dirty="0" smtClean="0"/>
              <a:t>A</a:t>
            </a:r>
            <a:r>
              <a:rPr lang="ko-KR" altLang="en-US" dirty="0" smtClean="0"/>
              <a:t>가 </a:t>
            </a:r>
            <a:r>
              <a:rPr lang="en-US" altLang="ko-KR" dirty="0" smtClean="0"/>
              <a:t>2</a:t>
            </a:r>
            <a:r>
              <a:rPr lang="ko-KR" altLang="en-US" dirty="0" smtClean="0"/>
              <a:t>등을 하는 시나리오</a:t>
            </a:r>
            <a:endParaRPr lang="en-US" altLang="ko-KR" dirty="0" smtClean="0"/>
          </a:p>
          <a:p>
            <a:pPr lvl="1"/>
            <a:r>
              <a:rPr lang="ko-KR" altLang="en-US" dirty="0" smtClean="0">
                <a:solidFill>
                  <a:srgbClr val="FF0000"/>
                </a:solidFill>
              </a:rPr>
              <a:t>이처럼 역전을 노리기 위해서는 자신과 상대방의 </a:t>
            </a:r>
            <a:r>
              <a:rPr lang="ko-KR" altLang="en-US" dirty="0" err="1" smtClean="0">
                <a:solidFill>
                  <a:srgbClr val="FF0000"/>
                </a:solidFill>
              </a:rPr>
              <a:t>덱</a:t>
            </a:r>
            <a:r>
              <a:rPr lang="ko-KR" altLang="en-US" dirty="0" smtClean="0">
                <a:solidFill>
                  <a:srgbClr val="FF0000"/>
                </a:solidFill>
              </a:rPr>
              <a:t> 파워를 정확히 알고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비록 상대보다 약하더라도 </a:t>
            </a:r>
            <a:r>
              <a:rPr lang="ko-KR" altLang="en-US" dirty="0" err="1" smtClean="0">
                <a:solidFill>
                  <a:srgbClr val="FF0000"/>
                </a:solidFill>
              </a:rPr>
              <a:t>레벨업을</a:t>
            </a:r>
            <a:r>
              <a:rPr lang="ko-KR" altLang="en-US" dirty="0" smtClean="0">
                <a:solidFill>
                  <a:srgbClr val="FF0000"/>
                </a:solidFill>
              </a:rPr>
              <a:t> 하기 전까지는 버텨 줄 최소한의 구성을 꾸리는 실력이 필요함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게임은 실력이다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재반박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6217" y="2601606"/>
            <a:ext cx="1459566" cy="109160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2965"/>
          <a:stretch/>
        </p:blipFill>
        <p:spPr>
          <a:xfrm>
            <a:off x="7061741" y="2601607"/>
            <a:ext cx="1462461" cy="109160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0738" y="2601607"/>
            <a:ext cx="1515408" cy="109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36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여러분은 이 게임이 </a:t>
            </a:r>
            <a:r>
              <a:rPr lang="ko-KR" altLang="en-US" dirty="0" err="1" smtClean="0"/>
              <a:t>운빨이</a:t>
            </a:r>
            <a:r>
              <a:rPr lang="ko-KR" altLang="en-US" dirty="0" smtClean="0"/>
              <a:t> 중요하다고 생각하시나요</a:t>
            </a:r>
            <a:r>
              <a:rPr lang="en-US" altLang="ko-KR" dirty="0" smtClean="0"/>
              <a:t>? </a:t>
            </a:r>
            <a:r>
              <a:rPr lang="ko-KR" altLang="en-US" dirty="0" smtClean="0"/>
              <a:t>아니면 실력이 중요하다고 생각하시나요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저는 </a:t>
            </a:r>
            <a:r>
              <a:rPr lang="ko-KR" altLang="en-US" dirty="0" err="1" smtClean="0"/>
              <a:t>운빨망겜이라고</a:t>
            </a:r>
            <a:r>
              <a:rPr lang="ko-KR" altLang="en-US" dirty="0" smtClean="0"/>
              <a:t> 생각합니다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앞에서는 마치 토론이 되는 것처럼 써 놓았는데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사실 </a:t>
            </a:r>
            <a:r>
              <a:rPr lang="ko-KR" altLang="en-US" dirty="0" err="1" smtClean="0"/>
              <a:t>실력겜이라고</a:t>
            </a:r>
            <a:r>
              <a:rPr lang="ko-KR" altLang="en-US" dirty="0" smtClean="0"/>
              <a:t> 주장하는 근거를 반박하기 위해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그냥 운이 너무 좋아서 무조건 제일 강하고 비싼 </a:t>
            </a:r>
            <a:r>
              <a:rPr lang="ko-KR" altLang="en-US" dirty="0" err="1" smtClean="0"/>
              <a:t>덱을</a:t>
            </a:r>
            <a:r>
              <a:rPr lang="ko-KR" altLang="en-US" dirty="0" smtClean="0"/>
              <a:t> 맞출 수 있으면 되는데</a:t>
            </a:r>
            <a:r>
              <a:rPr lang="en-US" altLang="ko-KR" dirty="0" smtClean="0"/>
              <a:t>?’ </a:t>
            </a:r>
            <a:r>
              <a:rPr lang="ko-KR" altLang="en-US" dirty="0" smtClean="0"/>
              <a:t>라고 하면 할 말이 없어요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r>
              <a:rPr lang="ko-KR" altLang="en-US" dirty="0" smtClean="0"/>
              <a:t>그래도 이 게임의 </a:t>
            </a:r>
            <a:r>
              <a:rPr lang="ko-KR" altLang="en-US" dirty="0" err="1" smtClean="0"/>
              <a:t>티어가</a:t>
            </a:r>
            <a:r>
              <a:rPr lang="ko-KR" altLang="en-US" dirty="0" smtClean="0"/>
              <a:t> 의미가 있어지는 이유는 큰 수의 법칙 때문에 </a:t>
            </a:r>
            <a:r>
              <a:rPr lang="en-US" altLang="ko-KR" dirty="0" smtClean="0"/>
              <a:t>100</a:t>
            </a:r>
            <a:r>
              <a:rPr lang="ko-KR" altLang="en-US" dirty="0" smtClean="0"/>
              <a:t>판 </a:t>
            </a:r>
            <a:r>
              <a:rPr lang="en-US" altLang="ko-KR" dirty="0" smtClean="0"/>
              <a:t>200</a:t>
            </a:r>
            <a:r>
              <a:rPr lang="ko-KR" altLang="en-US" dirty="0" smtClean="0"/>
              <a:t>판 돌리면 </a:t>
            </a:r>
            <a:r>
              <a:rPr lang="ko-KR" altLang="en-US" dirty="0" err="1" smtClean="0"/>
              <a:t>운빨로</a:t>
            </a:r>
            <a:r>
              <a:rPr lang="ko-KR" altLang="en-US" dirty="0" smtClean="0"/>
              <a:t> 인한 편차는 줄어들고 점수는 실력의 영향을 많이 받기 때문이라고 생각합니다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그래서</a:t>
            </a:r>
            <a:r>
              <a:rPr lang="en-US" altLang="ko-KR" dirty="0" smtClean="0"/>
              <a:t>..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692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그래도 </a:t>
            </a:r>
            <a:r>
              <a:rPr lang="ko-KR" altLang="en-US" dirty="0" err="1" smtClean="0"/>
              <a:t>롤체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재밌어요</a:t>
            </a:r>
            <a:endParaRPr lang="en-US" altLang="ko-KR" dirty="0"/>
          </a:p>
          <a:p>
            <a:r>
              <a:rPr lang="ko-KR" altLang="en-US" dirty="0" smtClean="0"/>
              <a:t>정말 잘 만든 게임입니다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36678087"/>
      </p:ext>
    </p:extLst>
  </p:cSld>
  <p:clrMapOvr>
    <a:masterClrMapping/>
  </p:clrMapOvr>
</p:sld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UPnL 세미나 theme">
      <a:majorFont>
        <a:latin typeface="나눔바른고딕"/>
        <a:ea typeface="나눔바른고딕"/>
        <a:cs typeface=""/>
      </a:majorFont>
      <a:minorFont>
        <a:latin typeface="나눔바른고딕"/>
        <a:ea typeface="나눔바른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테마1" id="{47EE7DFE-DF82-47E2-B16C-678B1B13E4B0}" vid="{D3AC05CD-F701-41CD-89B6-7E9607ACE0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테마1</Template>
  <TotalTime>336</TotalTime>
  <Words>1328</Words>
  <Application>Microsoft Office PowerPoint</Application>
  <PresentationFormat>와이드스크린</PresentationFormat>
  <Paragraphs>204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7" baseType="lpstr">
      <vt:lpstr>나눔바른고딕</vt:lpstr>
      <vt:lpstr>Arial</vt:lpstr>
      <vt:lpstr>Wingdings</vt:lpstr>
      <vt:lpstr>테마1</vt:lpstr>
      <vt:lpstr>전략적 팀 전투(롤토체스) 운빨겜인가? 실력겜인가?</vt:lpstr>
      <vt:lpstr>목차</vt:lpstr>
      <vt:lpstr>발표자 소개</vt:lpstr>
      <vt:lpstr>게임 소개 - 개요</vt:lpstr>
      <vt:lpstr>게임 소개 – 인게임 화면</vt:lpstr>
      <vt:lpstr>게임 소개 - TMI</vt:lpstr>
      <vt:lpstr>이 게임은 운빨이다</vt:lpstr>
      <vt:lpstr>이 게임은 운빨이다</vt:lpstr>
      <vt:lpstr>이 게임은 운빨이다</vt:lpstr>
      <vt:lpstr>이 게임은 운빨이다</vt:lpstr>
      <vt:lpstr>이 게임은 실력이다</vt:lpstr>
      <vt:lpstr>이 게임은 실력이다</vt:lpstr>
      <vt:lpstr>이 게임은 실력이다</vt:lpstr>
      <vt:lpstr>이 게임은 운빨이다 - 반론</vt:lpstr>
      <vt:lpstr>이 게임은 운빨이다 - 반론</vt:lpstr>
      <vt:lpstr>이 게임은 운빨이다 - 반론</vt:lpstr>
      <vt:lpstr>이 게임은 운빨이다 - 반론</vt:lpstr>
      <vt:lpstr>이 게임은 운빨이다 - 반론</vt:lpstr>
      <vt:lpstr>이 게임은 실력이다 - 재반박</vt:lpstr>
      <vt:lpstr>이 게임은 실력이다 - 재반박</vt:lpstr>
      <vt:lpstr>이 게임은 실력이다 - 재반박</vt:lpstr>
      <vt:lpstr>그래서..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전략적 팀 전투(롤토체스) 실력겜인가? 운빨겜인가?</dc:title>
  <dc:creator>USER</dc:creator>
  <cp:lastModifiedBy>USER</cp:lastModifiedBy>
  <cp:revision>47</cp:revision>
  <dcterms:created xsi:type="dcterms:W3CDTF">2022-09-25T10:58:07Z</dcterms:created>
  <dcterms:modified xsi:type="dcterms:W3CDTF">2022-10-02T00:07:10Z</dcterms:modified>
</cp:coreProperties>
</file>