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327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</p:sldIdLst>
  <p:sldSz cx="9144000" cy="5143500" type="screen16x9"/>
  <p:notesSz cx="6858000" cy="9144000"/>
  <p:embeddedFontLst>
    <p:embeddedFont>
      <p:font typeface="Nanum Myeongjo" panose="02020603020101020101" pitchFamily="18" charset="-127"/>
      <p:regular r:id="rId75"/>
      <p:bold r:id="rId7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9"/>
  </p:normalViewPr>
  <p:slideViewPr>
    <p:cSldViewPr snapToGrid="0">
      <p:cViewPr varScale="1">
        <p:scale>
          <a:sx n="120" d="100"/>
          <a:sy n="120" d="100"/>
        </p:scale>
        <p:origin x="200" y="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2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146e1df0e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146e1df0e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146e1df249_1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146e1df249_1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146e1df0e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146e1df0e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146e1df0e5_1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146e1df0e5_1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146e1df0e5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146e1df0e5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146e1df0e5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146e1df0e5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146e1df0e5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146e1df0e5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146e1df0e5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146e1df0e5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146e1df0e5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146e1df0e5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146e1df249_1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146e1df249_1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146e1df249_1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146e1df249_1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146e1df249_1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146e1df249_1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3a2c0e85c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3a2c0e85c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3a2c0e85c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3a2c0e85c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146e1df249_1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146e1df249_1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3a2c0e85c6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3a2c0e85c6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3a2dd7781f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3a2dd7781f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146e1df249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146e1df249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3a2dd7781f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23a2dd7781f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3a2dd7781f_0_3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3a2dd7781f_0_3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23a2dd7781f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23a2dd7781f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146e1df249_2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146e1df249_2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3a2dd7781f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3a2dd7781f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23a2dd7781f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23a2dd7781f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23a2dd7781f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23a2dd7781f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23a2dd7781f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23a2dd7781f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3a2dd7781f_0_1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23a2dd7781f_0_1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23a2dd7781f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23a2dd7781f_0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2146e1df249_2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2146e1df249_2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23a2dd7781f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23a2dd7781f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23a2dd7781f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23a2dd7781f_0_2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23a2dd7781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7" name="Google Shape;417;g23a2dd7781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23a2dd7781f_0_3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23a2dd7781f_0_3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23a2dd7781f_0_6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23a2dd7781f_0_6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2146e1df249_2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2146e1df249_2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23a2dd7781f_0_3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23a2dd7781f_0_3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146e1df249_2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2146e1df249_2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23a2dd7781f_0_4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5" name="Google Shape;525;g23a2dd7781f_0_4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23a2dd7781f_0_4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5" name="Google Shape;525;g23a2dd7781f_0_4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3353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23a2dd7781f_0_4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23a2dd7781f_0_4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23a2dd7781f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7" name="Google Shape;557;g23a2dd7781f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23a2dd7781f_0_4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7" name="Google Shape;567;g23a2dd7781f_0_4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g23a2dd7781f_0_6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8" name="Google Shape;578;g23a2dd7781f_0_6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2146e1df249_2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8" name="Google Shape;588;g2146e1df249_2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g23a2dd7781f_0_5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5" name="Google Shape;595;g23a2dd7781f_0_5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g23a2dd7781f_0_5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2" name="Google Shape;602;g23a2dd7781f_0_5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g23a2dd7781f_0_5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8" name="Google Shape;608;g23a2dd7781f_0_5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g23a2dd7781f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5" name="Google Shape;615;g23a2dd7781f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g2146e1df249_2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1" name="Google Shape;621;g2146e1df249_2_2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g23a2dd7781f_0_5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1" name="Google Shape;631;g23a2dd7781f_0_5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23a2dd7781f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1" name="Google Shape;641;g23a2dd7781f_0_5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g2146e1df249_2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5" name="Google Shape;675;g2146e1df249_2_2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2146e1df249_1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1" name="Google Shape;681;g2146e1df249_1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22cc05efeca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6" name="Google Shape;686;g22cc05efeca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g22cc05efeca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2" name="Google Shape;692;g22cc05efeca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g22cc05efeca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8" name="Google Shape;698;g22cc05efeca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g22cc05efeca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5" name="Google Shape;705;g22cc05efeca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g22cc05efeca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1" name="Google Shape;711;g22cc05efeca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g22cc05efeca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8" name="Google Shape;718;g22cc05efeca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g22cc05efeca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5" name="Google Shape;725;g22cc05efeca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g22cc05efeca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2" name="Google Shape;732;g22cc05efeca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g22cc05efeca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0" name="Google Shape;740;g22cc05efeca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g22cc05efeca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6" name="Google Shape;746;g22cc05efeca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g22cc05efeca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2" name="Google Shape;752;g22cc05efeca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g22cc05efeca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8" name="Google Shape;758;g22cc05efeca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g22cc05efeca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5" name="Google Shape;765;g22cc05efeca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g22cc05efeca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1" name="Google Shape;771;g22cc05efeca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2184fb99ee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2184fb99ee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g23a2dd7781f_0_5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" name="Google Shape;783;g23a2dd7781f_0_5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g22cc05efeca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0" name="Google Shape;790;g22cc05efeca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g23a2dd7781f_0_6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5" name="Google Shape;795;g23a2dd7781f_0_6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inesweeper.online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esweeper.info/articles/MinesweeperIsNPComplete.pdf" TargetMode="External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content/pdf/10.1007/s00283-011-9256-x.pdf" TargetMode="External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s://web.mat.bham.ac.uk/R.W.Kaye/minesw/ordmsw.htm" TargetMode="External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Minesweeper</a:t>
            </a:r>
            <a:r>
              <a:rPr lang="ko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ism</a:t>
            </a:r>
            <a:endParaRPr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000" i="1">
                <a:latin typeface="Times New Roman"/>
                <a:ea typeface="Times New Roman"/>
                <a:cs typeface="Times New Roman"/>
                <a:sym typeface="Times New Roman"/>
              </a:rPr>
              <a:t>by</a:t>
            </a:r>
            <a:r>
              <a:rPr lang="ko" sz="2000">
                <a:latin typeface="NanumMyeongjo"/>
                <a:ea typeface="NanumMyeongjo"/>
                <a:cs typeface="NanumMyeongjo"/>
                <a:sym typeface="Nanum Myeongjo"/>
              </a:rPr>
              <a:t> 안중원</a:t>
            </a:r>
            <a:endParaRPr sz="2000">
              <a:latin typeface="NanumMyeongjo"/>
              <a:ea typeface="NanumMyeongjo"/>
              <a:cs typeface="NanumMyeongjo"/>
              <a:sym typeface="Nanum Myeongj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Contents</a:t>
            </a: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ko" sz="2400"/>
              <a:t>1부: 잘 하는 법 (오늘)</a:t>
            </a:r>
            <a:endParaRPr sz="24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지뢰찾기 소개</a:t>
            </a:r>
            <a:endParaRPr sz="30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수학</a:t>
            </a:r>
            <a:endParaRPr sz="20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백만장자</a:t>
            </a:r>
            <a:endParaRPr sz="20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ko" sz="2400"/>
              <a:t>2부: 재밌게 하는 법 (</a:t>
            </a:r>
            <a:r>
              <a:rPr lang="ko" sz="2400" i="1"/>
              <a:t>언젠가..?</a:t>
            </a:r>
            <a:r>
              <a:rPr lang="ko" sz="2400"/>
              <a:t>)</a:t>
            </a:r>
            <a:endParaRPr sz="24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부조리</a:t>
            </a:r>
            <a:endParaRPr sz="20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부조리한 인간</a:t>
            </a:r>
            <a:endParaRPr sz="2000"/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ko" sz="2000"/>
              <a:t>종교적 인간</a:t>
            </a:r>
            <a:endParaRPr sz="2000"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43225" y="3368300"/>
            <a:ext cx="1200575" cy="1200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NanumMyeongjo"/>
                <a:ea typeface="NanumMyeongjo"/>
                <a:cs typeface="NanumMyeongjo"/>
                <a:sym typeface="Nanum Myeongjo"/>
              </a:rPr>
              <a:t>지뢰찾기</a:t>
            </a:r>
            <a:endParaRPr>
              <a:latin typeface="NanumMyeongjo"/>
              <a:ea typeface="NanumMyeongjo"/>
              <a:cs typeface="NanumMyeongjo"/>
              <a:sym typeface="Nanum Myeongj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3300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</a:t>
            </a:r>
            <a:endParaRPr sz="3300"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소개</a:t>
            </a:r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Windows XP 시절에 많이 했던 게임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각각의 칸을 클릭하여 열 수 있다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지뢰가 아닌 칸을 모두 찾아서 열면 이긴다</a:t>
            </a:r>
            <a:endParaRPr/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89875" y="1152480"/>
            <a:ext cx="2242425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체험</a:t>
            </a:r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u="sng">
                <a:solidFill>
                  <a:schemeClr val="hlink"/>
                </a:solidFill>
                <a:hlinkClick r:id="rId3"/>
              </a:rPr>
              <a:t>https://minesweeper.online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30200" y="1713725"/>
            <a:ext cx="4186852" cy="2980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UI</a:t>
            </a:r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좌상단: 지뢰 개수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우상단: 플레이 시간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가운데 얼굴: 재시작 버튼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칸 좌클릭 → ‘열기’, ‘까기’, …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칸 우클릭 → 깃발 표시</a:t>
            </a:r>
            <a:endParaRPr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3548" y="445025"/>
            <a:ext cx="3370426" cy="4161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규칙</a:t>
            </a:r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ko"/>
              <a:t>열린 칸에는 숫자가 뜬다 → 주변 3X3칸에 있는 지뢰 개수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ko"/>
              <a:t>지뢰의 총 개수는 미리 설정된다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초급: 크기 9X9, 지뢰 10개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중급: 크기 16X16, 지뢰 40개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고급: 크기 30X16, 지뢰 99개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커스텀 가능한 경우도 있다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ko"/>
              <a:t>첫번째로 상호작용하는 칸은 지뢰가 아니다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편의 기능</a:t>
            </a:r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깃발 – 지뢰가 있는 칸을 깃발로 표시할 수 있다.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좌상단의 숫자를 통해 깃발을 꽂지 않은 지뢰 개수를 알 수 있다.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화음</a:t>
            </a:r>
            <a:r>
              <a:rPr lang="ko" sz="1500" i="1">
                <a:solidFill>
                  <a:schemeClr val="accent5"/>
                </a:solidFill>
              </a:rPr>
              <a:t>Chording</a:t>
            </a:r>
            <a:r>
              <a:rPr lang="ko"/>
              <a:t> – 주변 3X3칸을 한 번에 연다.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좌우 버튼을 한 번에 누른다. 따닥!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단, 깃발의 개수와 숫자가 맞아야 한다.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간보기 – 주변 3X3칸을 표시해준다.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기능이라기보다는 스킬?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깃발 개수가 안 맞는 칸에서 화음.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0</a:t>
            </a:r>
            <a:r>
              <a:rPr lang="ko" sz="1500" i="1">
                <a:solidFill>
                  <a:schemeClr val="accent5"/>
                </a:solidFill>
              </a:rPr>
              <a:t>Zero</a:t>
            </a:r>
            <a:r>
              <a:rPr lang="ko"/>
              <a:t> – 주변에 지뢰가 없으면 자동으로 열어준다.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목표</a:t>
            </a:r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퍼즐만 풀어도 재미있는 게임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또는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빨리 – Time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난이도 – 3BV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깃발 없이 – No Flag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효율적으로 – Efficiency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승률 – Mastery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연승 – Win Streak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NanumMyeongjo"/>
                <a:ea typeface="NanumMyeongjo"/>
                <a:cs typeface="NanumMyeongjo"/>
                <a:sym typeface="Nanum Myeongjo"/>
              </a:rPr>
              <a:t>수학</a:t>
            </a:r>
            <a:endParaRPr>
              <a:latin typeface="NanumMyeongjo"/>
              <a:ea typeface="NanumMyeongjo"/>
              <a:cs typeface="NanumMyeongjo"/>
              <a:sym typeface="Nanum Myeongj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3300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Mathematics</a:t>
            </a:r>
            <a:endParaRPr sz="3300"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휴리스틱</a:t>
            </a:r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집합</a:t>
            </a:r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지뢰찾기를 수학적으로 정의해보자(?)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W, H, N ∈ ℕ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⊂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(W, H) = { (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) ∈ ℕ² : 1 ≤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≤ W, 1 ≤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≤ H }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|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| = N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∃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' 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⊂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(W, H)</a:t>
            </a:r>
            <a:br>
              <a:rPr lang="ko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'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→ { 0, 1, …, 8 }, </a:t>
            </a:r>
            <a:br>
              <a:rPr lang="ko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) = |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|, where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) = {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p 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∈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(W, H) : |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-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| ≤ 1.5 }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W, H, N,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P'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ko"/>
              <a:t>가 주어질 때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/>
              <a:t>을 구하여라.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집합</a:t>
            </a:r>
            <a:endParaRPr/>
          </a:p>
        </p:txBody>
      </p:sp>
      <p:sp>
        <p:nvSpPr>
          <p:cNvPr id="129" name="Google Shape;129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대충 지뢰찾기는 집합으로 풀 수 있다</a:t>
            </a:r>
            <a:endParaRPr/>
          </a:p>
        </p:txBody>
      </p:sp>
      <p:sp>
        <p:nvSpPr>
          <p:cNvPr id="130" name="Google Shape;130;p25"/>
          <p:cNvSpPr txBox="1"/>
          <p:nvPr/>
        </p:nvSpPr>
        <p:spPr>
          <a:xfrm>
            <a:off x="3390025" y="1719925"/>
            <a:ext cx="51987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solve </a:t>
            </a:r>
            <a:r>
              <a:rPr lang="ko" sz="2800" b="1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 = { P, Q, R } </a:t>
            </a:r>
            <a:r>
              <a:rPr lang="ko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8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latin typeface="Times New Roman"/>
                <a:ea typeface="Times New Roman"/>
                <a:cs typeface="Times New Roman"/>
                <a:sym typeface="Times New Roman"/>
              </a:rPr>
              <a:t>X </a:t>
            </a: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⊂ { P, Q, R }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latin typeface="Times New Roman"/>
                <a:ea typeface="Times New Roman"/>
                <a:cs typeface="Times New Roman"/>
                <a:sym typeface="Times New Roman"/>
              </a:rPr>
              <a:t>X </a:t>
            </a: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| = 1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∴</a:t>
            </a:r>
            <a:r>
              <a:rPr lang="ko" sz="2800" b="1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 = { P } or { Q } or { R }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1" y="1825865"/>
            <a:ext cx="2594305" cy="2250022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5"/>
          <p:cNvSpPr/>
          <p:nvPr/>
        </p:nvSpPr>
        <p:spPr>
          <a:xfrm>
            <a:off x="1608896" y="2915562"/>
            <a:ext cx="770631" cy="704838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endParaRPr/>
          </a:p>
        </p:txBody>
      </p:sp>
      <p:sp>
        <p:nvSpPr>
          <p:cNvPr id="133" name="Google Shape;133;p25"/>
          <p:cNvSpPr/>
          <p:nvPr/>
        </p:nvSpPr>
        <p:spPr>
          <a:xfrm>
            <a:off x="1608896" y="2210725"/>
            <a:ext cx="770631" cy="704838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5"/>
          <p:cNvSpPr/>
          <p:nvPr/>
        </p:nvSpPr>
        <p:spPr>
          <a:xfrm>
            <a:off x="838265" y="2915562"/>
            <a:ext cx="770631" cy="704838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집합 –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Mental Model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지뢰찾기에서 주어진 힌트 → 주변 지뢰 개수가 태그된 칸 덩어리로 생각</a:t>
            </a:r>
            <a:endParaRPr/>
          </a:p>
        </p:txBody>
      </p:sp>
      <p:pic>
        <p:nvPicPr>
          <p:cNvPr id="141" name="Google Shape;14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1" y="1825865"/>
            <a:ext cx="2594305" cy="225002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2" name="Google Shape;142;p26"/>
          <p:cNvCxnSpPr/>
          <p:nvPr/>
        </p:nvCxnSpPr>
        <p:spPr>
          <a:xfrm>
            <a:off x="1568400" y="2554625"/>
            <a:ext cx="3315000" cy="123600"/>
          </a:xfrm>
          <a:prstGeom prst="straightConnector1">
            <a:avLst/>
          </a:prstGeom>
          <a:noFill/>
          <a:ln w="1143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43" name="Google Shape;143;p26"/>
          <p:cNvSpPr/>
          <p:nvPr/>
        </p:nvSpPr>
        <p:spPr>
          <a:xfrm>
            <a:off x="5239375" y="2165525"/>
            <a:ext cx="1568400" cy="1458800"/>
          </a:xfrm>
          <a:custGeom>
            <a:avLst/>
            <a:gdLst/>
            <a:ahLst/>
            <a:cxnLst/>
            <a:rect l="l" t="t" r="r" b="b"/>
            <a:pathLst>
              <a:path w="62736" h="58352" extrusionOk="0">
                <a:moveTo>
                  <a:pt x="31779" y="0"/>
                </a:moveTo>
                <a:lnTo>
                  <a:pt x="31779" y="28765"/>
                </a:lnTo>
                <a:lnTo>
                  <a:pt x="0" y="28765"/>
                </a:lnTo>
                <a:lnTo>
                  <a:pt x="548" y="58078"/>
                </a:lnTo>
                <a:lnTo>
                  <a:pt x="62736" y="58352"/>
                </a:lnTo>
                <a:lnTo>
                  <a:pt x="62462" y="273"/>
                </a:lnTo>
                <a:close/>
              </a:path>
            </a:pathLst>
          </a:cu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4" name="Google Shape;144;p26"/>
          <p:cNvSpPr txBox="1"/>
          <p:nvPr/>
        </p:nvSpPr>
        <p:spPr>
          <a:xfrm>
            <a:off x="6143450" y="2612450"/>
            <a:ext cx="404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4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480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예제와 풀어보는 지뢰찾기 공략 특강~</a:t>
            </a:r>
            <a:endParaRPr/>
          </a:p>
        </p:txBody>
      </p:sp>
      <p:pic>
        <p:nvPicPr>
          <p:cNvPr id="150" name="Google Shape;15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주변에 지뢰가 </a:t>
            </a:r>
            <a:r>
              <a:rPr lang="ko">
                <a:solidFill>
                  <a:schemeClr val="accent5"/>
                </a:solidFill>
              </a:rPr>
              <a:t>들어갈 수 있는</a:t>
            </a:r>
            <a:r>
              <a:rPr lang="ko"/>
              <a:t> 칸을 세어보자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조건이 [보기]와 같이 주어질 때,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/>
              <a:t>의 원소를 하나 이상 구하시오</a:t>
            </a:r>
            <a:endParaRPr/>
          </a:p>
        </p:txBody>
      </p:sp>
      <p:sp>
        <p:nvSpPr>
          <p:cNvPr id="157" name="Google Shape;157;p28"/>
          <p:cNvSpPr txBox="1"/>
          <p:nvPr/>
        </p:nvSpPr>
        <p:spPr>
          <a:xfrm>
            <a:off x="311700" y="2364725"/>
            <a:ext cx="2199000" cy="1046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>
                <a:latin typeface="Times New Roman"/>
                <a:ea typeface="Times New Roman"/>
                <a:cs typeface="Times New Roman"/>
                <a:sym typeface="Times New Roman"/>
              </a:rPr>
              <a:t> = { P, Q }</a:t>
            </a:r>
            <a:endParaRPr sz="28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2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8"/>
          <p:cNvSpPr txBox="1"/>
          <p:nvPr/>
        </p:nvSpPr>
        <p:spPr>
          <a:xfrm>
            <a:off x="966000" y="2027275"/>
            <a:ext cx="890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[보기]</a:t>
            </a:r>
            <a:endParaRPr/>
          </a:p>
        </p:txBody>
      </p:sp>
      <p:sp>
        <p:nvSpPr>
          <p:cNvPr id="159" name="Google Shape;159;p28"/>
          <p:cNvSpPr txBox="1"/>
          <p:nvPr/>
        </p:nvSpPr>
        <p:spPr>
          <a:xfrm>
            <a:off x="2649350" y="2048400"/>
            <a:ext cx="63432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⊂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≤ |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</a:t>
            </a:r>
            <a:r>
              <a:rPr lang="ko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sz="2000" b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lang="ko" sz="2000" b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000" b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일 때 등호 성립)</a:t>
            </a:r>
            <a:endParaRPr sz="20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= 2 = |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P, Q } ⊂ </a:t>
            </a:r>
            <a:r>
              <a:rPr lang="ko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∎</a:t>
            </a: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9"/>
          <p:cNvSpPr/>
          <p:nvPr/>
        </p:nvSpPr>
        <p:spPr>
          <a:xfrm>
            <a:off x="6547525" y="2650500"/>
            <a:ext cx="732825" cy="726000"/>
          </a:xfrm>
          <a:custGeom>
            <a:avLst/>
            <a:gdLst/>
            <a:ahLst/>
            <a:cxnLst/>
            <a:rect l="l" t="t" r="r" b="b"/>
            <a:pathLst>
              <a:path w="29313" h="29040" extrusionOk="0">
                <a:moveTo>
                  <a:pt x="0" y="548"/>
                </a:moveTo>
                <a:lnTo>
                  <a:pt x="0" y="14520"/>
                </a:lnTo>
                <a:lnTo>
                  <a:pt x="29039" y="14794"/>
                </a:lnTo>
                <a:lnTo>
                  <a:pt x="29313" y="29040"/>
                </a:lnTo>
                <a:lnTo>
                  <a:pt x="15067" y="29040"/>
                </a:lnTo>
                <a:lnTo>
                  <a:pt x="15067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7" name="Google Shape;167;p29"/>
          <p:cNvSpPr/>
          <p:nvPr/>
        </p:nvSpPr>
        <p:spPr>
          <a:xfrm>
            <a:off x="5438000" y="2650500"/>
            <a:ext cx="383700" cy="3699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29"/>
          <p:cNvSpPr/>
          <p:nvPr/>
        </p:nvSpPr>
        <p:spPr>
          <a:xfrm>
            <a:off x="426375" y="1255025"/>
            <a:ext cx="383700" cy="3699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9"/>
          <p:cNvSpPr/>
          <p:nvPr/>
        </p:nvSpPr>
        <p:spPr>
          <a:xfrm>
            <a:off x="1029050" y="1076975"/>
            <a:ext cx="732825" cy="726000"/>
          </a:xfrm>
          <a:custGeom>
            <a:avLst/>
            <a:gdLst/>
            <a:ahLst/>
            <a:cxnLst/>
            <a:rect l="l" t="t" r="r" b="b"/>
            <a:pathLst>
              <a:path w="29313" h="29040" extrusionOk="0">
                <a:moveTo>
                  <a:pt x="0" y="548"/>
                </a:moveTo>
                <a:lnTo>
                  <a:pt x="0" y="14520"/>
                </a:lnTo>
                <a:lnTo>
                  <a:pt x="29039" y="14794"/>
                </a:lnTo>
                <a:lnTo>
                  <a:pt x="29313" y="29040"/>
                </a:lnTo>
                <a:lnTo>
                  <a:pt x="15067" y="29040"/>
                </a:lnTo>
                <a:lnTo>
                  <a:pt x="15067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0" name="Google Shape;170;p29"/>
          <p:cNvSpPr txBox="1"/>
          <p:nvPr/>
        </p:nvSpPr>
        <p:spPr>
          <a:xfrm>
            <a:off x="810075" y="1239875"/>
            <a:ext cx="35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,</a:t>
            </a:r>
            <a:endParaRPr/>
          </a:p>
        </p:txBody>
      </p:sp>
      <p:sp>
        <p:nvSpPr>
          <p:cNvPr id="171" name="Google Shape;171;p29"/>
          <p:cNvSpPr txBox="1"/>
          <p:nvPr/>
        </p:nvSpPr>
        <p:spPr>
          <a:xfrm>
            <a:off x="1761875" y="1239875"/>
            <a:ext cx="283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에서 지뢰가 있는 칸을 찾아보자</a:t>
            </a:r>
            <a:endParaRPr/>
          </a:p>
        </p:txBody>
      </p:sp>
      <p:sp>
        <p:nvSpPr>
          <p:cNvPr id="172" name="Google Shape;172;p29"/>
          <p:cNvSpPr/>
          <p:nvPr/>
        </p:nvSpPr>
        <p:spPr>
          <a:xfrm>
            <a:off x="5826500" y="2679175"/>
            <a:ext cx="363000" cy="3630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9"/>
          <p:cNvSpPr/>
          <p:nvPr/>
        </p:nvSpPr>
        <p:spPr>
          <a:xfrm>
            <a:off x="6893450" y="2679175"/>
            <a:ext cx="363000" cy="3630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9"/>
          <p:cNvSpPr txBox="1"/>
          <p:nvPr/>
        </p:nvSpPr>
        <p:spPr>
          <a:xfrm>
            <a:off x="5427800" y="26046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9"/>
          <p:cNvSpPr txBox="1"/>
          <p:nvPr/>
        </p:nvSpPr>
        <p:spPr>
          <a:xfrm>
            <a:off x="6547525" y="26298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9"/>
          <p:cNvSpPr txBox="1"/>
          <p:nvPr/>
        </p:nvSpPr>
        <p:spPr>
          <a:xfrm>
            <a:off x="416175" y="12398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9"/>
          <p:cNvSpPr txBox="1"/>
          <p:nvPr/>
        </p:nvSpPr>
        <p:spPr>
          <a:xfrm>
            <a:off x="1029050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183" name="Google Shape;18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0"/>
          <p:cNvSpPr/>
          <p:nvPr/>
        </p:nvSpPr>
        <p:spPr>
          <a:xfrm>
            <a:off x="426375" y="1255025"/>
            <a:ext cx="383700" cy="3699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30"/>
          <p:cNvSpPr/>
          <p:nvPr/>
        </p:nvSpPr>
        <p:spPr>
          <a:xfrm>
            <a:off x="1029050" y="1076975"/>
            <a:ext cx="732825" cy="726000"/>
          </a:xfrm>
          <a:custGeom>
            <a:avLst/>
            <a:gdLst/>
            <a:ahLst/>
            <a:cxnLst/>
            <a:rect l="l" t="t" r="r" b="b"/>
            <a:pathLst>
              <a:path w="29313" h="29040" extrusionOk="0">
                <a:moveTo>
                  <a:pt x="0" y="548"/>
                </a:moveTo>
                <a:lnTo>
                  <a:pt x="0" y="14520"/>
                </a:lnTo>
                <a:lnTo>
                  <a:pt x="29039" y="14794"/>
                </a:lnTo>
                <a:lnTo>
                  <a:pt x="29313" y="29040"/>
                </a:lnTo>
                <a:lnTo>
                  <a:pt x="15067" y="29040"/>
                </a:lnTo>
                <a:lnTo>
                  <a:pt x="15067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6" name="Google Shape;186;p30"/>
          <p:cNvSpPr txBox="1"/>
          <p:nvPr/>
        </p:nvSpPr>
        <p:spPr>
          <a:xfrm>
            <a:off x="810075" y="1239875"/>
            <a:ext cx="35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,</a:t>
            </a:r>
            <a:endParaRPr/>
          </a:p>
        </p:txBody>
      </p:sp>
      <p:sp>
        <p:nvSpPr>
          <p:cNvPr id="187" name="Google Shape;187;p30"/>
          <p:cNvSpPr txBox="1"/>
          <p:nvPr/>
        </p:nvSpPr>
        <p:spPr>
          <a:xfrm>
            <a:off x="1761875" y="1239875"/>
            <a:ext cx="283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에서 지뢰가 있는 칸을 찾아보자</a:t>
            </a:r>
            <a:endParaRPr/>
          </a:p>
        </p:txBody>
      </p:sp>
      <p:pic>
        <p:nvPicPr>
          <p:cNvPr id="188" name="Google Shape;188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6300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23825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74850" y="30116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30"/>
          <p:cNvSpPr txBox="1"/>
          <p:nvPr/>
        </p:nvSpPr>
        <p:spPr>
          <a:xfrm>
            <a:off x="416175" y="12398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30"/>
          <p:cNvSpPr txBox="1"/>
          <p:nvPr/>
        </p:nvSpPr>
        <p:spPr>
          <a:xfrm>
            <a:off x="1029050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주변에 지뢰가 </a:t>
            </a:r>
            <a:r>
              <a:rPr lang="ko">
                <a:solidFill>
                  <a:schemeClr val="accent5"/>
                </a:solidFill>
              </a:rPr>
              <a:t>이미 들어간</a:t>
            </a:r>
            <a:r>
              <a:rPr lang="ko"/>
              <a:t> 칸은 제외하자. 지뢰가 없는 영역이 생긴다.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조건이 [보기]와 같이 주어질 때,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{ Q, R, S } ∩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r>
              <a:rPr lang="ko"/>
              <a:t>의 값을 구하시오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99" name="Google Shape;199;p31"/>
          <p:cNvSpPr txBox="1"/>
          <p:nvPr/>
        </p:nvSpPr>
        <p:spPr>
          <a:xfrm>
            <a:off x="1246225" y="2027275"/>
            <a:ext cx="890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[보기]</a:t>
            </a:r>
            <a:endParaRPr/>
          </a:p>
        </p:txBody>
      </p:sp>
      <p:sp>
        <p:nvSpPr>
          <p:cNvPr id="200" name="Google Shape;200;p31"/>
          <p:cNvSpPr txBox="1"/>
          <p:nvPr/>
        </p:nvSpPr>
        <p:spPr>
          <a:xfrm>
            <a:off x="3338250" y="2229175"/>
            <a:ext cx="4633800" cy="27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{ P }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 } ⊂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4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{ Q, R, S }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= | (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{ P })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= | (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– ({ P }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|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= |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– | { P } ∩ </a:t>
            </a:r>
            <a:r>
              <a:rPr lang="ko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|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= 2 – 1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= 1 ∎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31"/>
          <p:cNvSpPr txBox="1"/>
          <p:nvPr/>
        </p:nvSpPr>
        <p:spPr>
          <a:xfrm>
            <a:off x="311700" y="2364725"/>
            <a:ext cx="2759400" cy="1477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P, Q, R, S }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{ P } ⊂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2 </a:t>
            </a:r>
            <a:endParaRPr sz="2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07" name="Google Shape;20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2"/>
          <p:cNvSpPr txBox="1"/>
          <p:nvPr/>
        </p:nvSpPr>
        <p:spPr>
          <a:xfrm>
            <a:off x="1576975" y="1239888"/>
            <a:ext cx="283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에서 지뢰가 </a:t>
            </a:r>
            <a:r>
              <a:rPr lang="ko">
                <a:solidFill>
                  <a:srgbClr val="FF0000"/>
                </a:solidFill>
              </a:rPr>
              <a:t>없는</a:t>
            </a:r>
            <a:r>
              <a:rPr lang="ko"/>
              <a:t> 칸을 찾아보자</a:t>
            </a:r>
            <a:endParaRPr/>
          </a:p>
        </p:txBody>
      </p:sp>
      <p:pic>
        <p:nvPicPr>
          <p:cNvPr id="209" name="Google Shape;20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6300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23825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74850" y="30116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32"/>
          <p:cNvSpPr/>
          <p:nvPr/>
        </p:nvSpPr>
        <p:spPr>
          <a:xfrm>
            <a:off x="6910500" y="3020350"/>
            <a:ext cx="1082125" cy="725975"/>
          </a:xfrm>
          <a:custGeom>
            <a:avLst/>
            <a:gdLst/>
            <a:ahLst/>
            <a:cxnLst/>
            <a:rect l="l" t="t" r="r" b="b"/>
            <a:pathLst>
              <a:path w="43285" h="29039" extrusionOk="0">
                <a:moveTo>
                  <a:pt x="0" y="548"/>
                </a:moveTo>
                <a:lnTo>
                  <a:pt x="274" y="28217"/>
                </a:lnTo>
                <a:lnTo>
                  <a:pt x="43285" y="29039"/>
                </a:lnTo>
                <a:lnTo>
                  <a:pt x="43285" y="15341"/>
                </a:lnTo>
                <a:lnTo>
                  <a:pt x="15068" y="14794"/>
                </a:lnTo>
                <a:lnTo>
                  <a:pt x="14520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3" name="Google Shape;213;p32"/>
          <p:cNvSpPr/>
          <p:nvPr/>
        </p:nvSpPr>
        <p:spPr>
          <a:xfrm>
            <a:off x="441825" y="1076988"/>
            <a:ext cx="1082125" cy="725975"/>
          </a:xfrm>
          <a:custGeom>
            <a:avLst/>
            <a:gdLst/>
            <a:ahLst/>
            <a:cxnLst/>
            <a:rect l="l" t="t" r="r" b="b"/>
            <a:pathLst>
              <a:path w="43285" h="29039" extrusionOk="0">
                <a:moveTo>
                  <a:pt x="0" y="548"/>
                </a:moveTo>
                <a:lnTo>
                  <a:pt x="274" y="28217"/>
                </a:lnTo>
                <a:lnTo>
                  <a:pt x="43285" y="29039"/>
                </a:lnTo>
                <a:lnTo>
                  <a:pt x="43285" y="15341"/>
                </a:lnTo>
                <a:lnTo>
                  <a:pt x="15068" y="14794"/>
                </a:lnTo>
                <a:lnTo>
                  <a:pt x="14520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4" name="Google Shape;214;p32"/>
          <p:cNvSpPr/>
          <p:nvPr/>
        </p:nvSpPr>
        <p:spPr>
          <a:xfrm>
            <a:off x="7270063" y="3060775"/>
            <a:ext cx="363000" cy="3630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32"/>
          <p:cNvSpPr txBox="1"/>
          <p:nvPr/>
        </p:nvSpPr>
        <p:spPr>
          <a:xfrm>
            <a:off x="484675" y="13015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32"/>
          <p:cNvSpPr txBox="1"/>
          <p:nvPr/>
        </p:nvSpPr>
        <p:spPr>
          <a:xfrm>
            <a:off x="6965425" y="32846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22" name="Google Shape;22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3"/>
          <p:cNvSpPr txBox="1"/>
          <p:nvPr/>
        </p:nvSpPr>
        <p:spPr>
          <a:xfrm>
            <a:off x="1576975" y="1239888"/>
            <a:ext cx="283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에서 지뢰가 </a:t>
            </a:r>
            <a:r>
              <a:rPr lang="ko">
                <a:solidFill>
                  <a:srgbClr val="FF0000"/>
                </a:solidFill>
              </a:rPr>
              <a:t>없는</a:t>
            </a:r>
            <a:r>
              <a:rPr lang="ko"/>
              <a:t> 칸을 찾아보자</a:t>
            </a:r>
            <a:endParaRPr/>
          </a:p>
        </p:txBody>
      </p:sp>
      <p:pic>
        <p:nvPicPr>
          <p:cNvPr id="224" name="Google Shape;22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6300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23825" y="2660575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74850" y="30116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33"/>
          <p:cNvSpPr/>
          <p:nvPr/>
        </p:nvSpPr>
        <p:spPr>
          <a:xfrm>
            <a:off x="441825" y="1076988"/>
            <a:ext cx="1082125" cy="725975"/>
          </a:xfrm>
          <a:custGeom>
            <a:avLst/>
            <a:gdLst/>
            <a:ahLst/>
            <a:cxnLst/>
            <a:rect l="l" t="t" r="r" b="b"/>
            <a:pathLst>
              <a:path w="43285" h="29039" extrusionOk="0">
                <a:moveTo>
                  <a:pt x="0" y="548"/>
                </a:moveTo>
                <a:lnTo>
                  <a:pt x="274" y="28217"/>
                </a:lnTo>
                <a:lnTo>
                  <a:pt x="43285" y="29039"/>
                </a:lnTo>
                <a:lnTo>
                  <a:pt x="43285" y="15341"/>
                </a:lnTo>
                <a:lnTo>
                  <a:pt x="15068" y="14794"/>
                </a:lnTo>
                <a:lnTo>
                  <a:pt x="14520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8" name="Google Shape;228;p33"/>
          <p:cNvSpPr txBox="1"/>
          <p:nvPr/>
        </p:nvSpPr>
        <p:spPr>
          <a:xfrm>
            <a:off x="484675" y="13015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3"/>
          <p:cNvSpPr/>
          <p:nvPr/>
        </p:nvSpPr>
        <p:spPr>
          <a:xfrm>
            <a:off x="6910525" y="3383325"/>
            <a:ext cx="1082100" cy="3630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33"/>
          <p:cNvSpPr txBox="1"/>
          <p:nvPr/>
        </p:nvSpPr>
        <p:spPr>
          <a:xfrm>
            <a:off x="6965425" y="32846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36" name="Google Shape;23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4"/>
          <p:cNvSpPr txBox="1"/>
          <p:nvPr/>
        </p:nvSpPr>
        <p:spPr>
          <a:xfrm>
            <a:off x="1576975" y="1239888"/>
            <a:ext cx="283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에서 지뢰가 </a:t>
            </a:r>
            <a:r>
              <a:rPr lang="ko">
                <a:solidFill>
                  <a:srgbClr val="FF0000"/>
                </a:solidFill>
              </a:rPr>
              <a:t>없는</a:t>
            </a:r>
            <a:r>
              <a:rPr lang="ko"/>
              <a:t> 칸을 찾아보자</a:t>
            </a:r>
            <a:endParaRPr/>
          </a:p>
        </p:txBody>
      </p:sp>
      <p:pic>
        <p:nvPicPr>
          <p:cNvPr id="238" name="Google Shape;23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34"/>
          <p:cNvSpPr/>
          <p:nvPr/>
        </p:nvSpPr>
        <p:spPr>
          <a:xfrm>
            <a:off x="441825" y="1076988"/>
            <a:ext cx="1082125" cy="725975"/>
          </a:xfrm>
          <a:custGeom>
            <a:avLst/>
            <a:gdLst/>
            <a:ahLst/>
            <a:cxnLst/>
            <a:rect l="l" t="t" r="r" b="b"/>
            <a:pathLst>
              <a:path w="43285" h="29039" extrusionOk="0">
                <a:moveTo>
                  <a:pt x="0" y="548"/>
                </a:moveTo>
                <a:lnTo>
                  <a:pt x="274" y="28217"/>
                </a:lnTo>
                <a:lnTo>
                  <a:pt x="43285" y="29039"/>
                </a:lnTo>
                <a:lnTo>
                  <a:pt x="43285" y="15341"/>
                </a:lnTo>
                <a:lnTo>
                  <a:pt x="15068" y="14794"/>
                </a:lnTo>
                <a:lnTo>
                  <a:pt x="14520" y="0"/>
                </a:lnTo>
                <a:close/>
              </a:path>
            </a:pathLst>
          </a:cu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240" name="Google Shape;240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34"/>
          <p:cNvSpPr txBox="1"/>
          <p:nvPr/>
        </p:nvSpPr>
        <p:spPr>
          <a:xfrm>
            <a:off x="484675" y="13015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ko" b="1">
                <a:solidFill>
                  <a:schemeClr val="accent5"/>
                </a:solidFill>
              </a:rPr>
              <a:t>A</a:t>
            </a:r>
            <a:r>
              <a:rPr lang="ko">
                <a:solidFill>
                  <a:schemeClr val="accent5"/>
                </a:solidFill>
              </a:rPr>
              <a:t>가 덮는 칸</a:t>
            </a:r>
            <a:r>
              <a:rPr lang="ko">
                <a:solidFill>
                  <a:schemeClr val="dk1"/>
                </a:solidFill>
              </a:rPr>
              <a:t>의 개수</a:t>
            </a:r>
            <a:r>
              <a:rPr lang="ko"/>
              <a:t>와</a:t>
            </a:r>
            <a:br>
              <a:rPr lang="ko"/>
            </a:br>
            <a:r>
              <a:rPr lang="ko" b="1">
                <a:solidFill>
                  <a:schemeClr val="accent4"/>
                </a:solidFill>
              </a:rPr>
              <a:t>A</a:t>
            </a:r>
            <a:r>
              <a:rPr lang="ko">
                <a:solidFill>
                  <a:schemeClr val="accent4"/>
                </a:solidFill>
              </a:rPr>
              <a:t>에 들어있는 지뢰</a:t>
            </a:r>
            <a:r>
              <a:rPr lang="ko">
                <a:solidFill>
                  <a:schemeClr val="dk1"/>
                </a:solidFill>
              </a:rPr>
              <a:t>의 개수</a:t>
            </a:r>
            <a:r>
              <a:rPr lang="ko"/>
              <a:t>가 같으면</a:t>
            </a:r>
            <a:br>
              <a:rPr lang="ko"/>
            </a:br>
            <a:r>
              <a:rPr lang="ko" b="1">
                <a:solidFill>
                  <a:srgbClr val="FF0000"/>
                </a:solidFill>
              </a:rPr>
              <a:t>A</a:t>
            </a:r>
            <a:r>
              <a:rPr lang="ko">
                <a:solidFill>
                  <a:srgbClr val="FF0000"/>
                </a:solidFill>
              </a:rPr>
              <a:t>가 덮는 칸</a:t>
            </a:r>
            <a:r>
              <a:rPr lang="ko"/>
              <a:t>들은 모두 </a:t>
            </a:r>
            <a:r>
              <a:rPr lang="ko" u="sng">
                <a:solidFill>
                  <a:schemeClr val="dk1"/>
                </a:solidFill>
              </a:rPr>
              <a:t>지뢰</a:t>
            </a:r>
            <a:r>
              <a:rPr lang="ko"/>
              <a:t>다.</a:t>
            </a:r>
            <a:b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= | 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⇒ </a:t>
            </a:r>
            <a:r>
              <a:rPr lang="ko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⊂ </a:t>
            </a:r>
            <a:r>
              <a:rPr lang="ko" b="1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ko" b="1">
                <a:solidFill>
                  <a:schemeClr val="accent5"/>
                </a:solidFill>
              </a:rPr>
              <a:t>A</a:t>
            </a:r>
            <a:r>
              <a:rPr lang="ko">
                <a:solidFill>
                  <a:schemeClr val="accent5"/>
                </a:solidFill>
              </a:rPr>
              <a:t>가 덮는 칸 중 아직 모르는 칸</a:t>
            </a:r>
            <a:r>
              <a:rPr lang="ko"/>
              <a:t>의 지뢰 개수는</a:t>
            </a:r>
            <a:br>
              <a:rPr lang="ko"/>
            </a:br>
            <a:r>
              <a:rPr lang="ko" b="1">
                <a:solidFill>
                  <a:schemeClr val="accent4"/>
                </a:solidFill>
              </a:rPr>
              <a:t>A</a:t>
            </a:r>
            <a:r>
              <a:rPr lang="ko">
                <a:solidFill>
                  <a:schemeClr val="accent4"/>
                </a:solidFill>
              </a:rPr>
              <a:t>에 들어있는 지뢰</a:t>
            </a:r>
            <a:r>
              <a:rPr lang="ko"/>
              <a:t> 개수에서</a:t>
            </a:r>
            <a:br>
              <a:rPr lang="ko"/>
            </a:br>
            <a:r>
              <a:rPr lang="ko">
                <a:solidFill>
                  <a:srgbClr val="FF0000"/>
                </a:solidFill>
              </a:rPr>
              <a:t>이미 발견된 지뢰</a:t>
            </a:r>
            <a:r>
              <a:rPr lang="ko"/>
              <a:t> 개수를 뺀 값과 같다.</a:t>
            </a:r>
            <a:br>
              <a:rPr lang="ko"/>
            </a:br>
            <a:r>
              <a:rPr lang="ko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b="1" baseline="-2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dk1"/>
                </a:solidFill>
              </a:rPr>
              <a:t> 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⊂ </a:t>
            </a:r>
            <a:r>
              <a:rPr lang="ko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 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⇒ | (</a:t>
            </a:r>
            <a:r>
              <a:rPr lang="ko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b="1" baseline="-250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= | 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– | </a:t>
            </a:r>
            <a:r>
              <a:rPr lang="ko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b="1" baseline="-2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57" name="Google Shape;257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36"/>
          <p:cNvSpPr/>
          <p:nvPr/>
        </p:nvSpPr>
        <p:spPr>
          <a:xfrm>
            <a:off x="7978925" y="3369650"/>
            <a:ext cx="351600" cy="3552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36"/>
          <p:cNvSpPr txBox="1"/>
          <p:nvPr/>
        </p:nvSpPr>
        <p:spPr>
          <a:xfrm>
            <a:off x="311700" y="1108075"/>
            <a:ext cx="320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r>
              <a:rPr lang="ko"/>
              <a:t> 규칙을 계속 적용해보자…</a:t>
            </a:r>
            <a:endParaRPr/>
          </a:p>
        </p:txBody>
      </p:sp>
      <p:sp>
        <p:nvSpPr>
          <p:cNvPr id="266" name="Google Shape;266;p36"/>
          <p:cNvSpPr txBox="1"/>
          <p:nvPr/>
        </p:nvSpPr>
        <p:spPr>
          <a:xfrm>
            <a:off x="8034913" y="33310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6"/>
          <p:cNvSpPr/>
          <p:nvPr/>
        </p:nvSpPr>
        <p:spPr>
          <a:xfrm>
            <a:off x="6547525" y="2657350"/>
            <a:ext cx="739675" cy="1095825"/>
          </a:xfrm>
          <a:custGeom>
            <a:avLst/>
            <a:gdLst/>
            <a:ahLst/>
            <a:cxnLst/>
            <a:rect l="l" t="t" r="r" b="b"/>
            <a:pathLst>
              <a:path w="29587" h="43833" extrusionOk="0">
                <a:moveTo>
                  <a:pt x="0" y="0"/>
                </a:moveTo>
                <a:lnTo>
                  <a:pt x="0" y="14794"/>
                </a:lnTo>
                <a:lnTo>
                  <a:pt x="29313" y="15068"/>
                </a:lnTo>
                <a:lnTo>
                  <a:pt x="29587" y="29040"/>
                </a:lnTo>
                <a:lnTo>
                  <a:pt x="548" y="29314"/>
                </a:lnTo>
                <a:lnTo>
                  <a:pt x="822" y="43559"/>
                </a:lnTo>
                <a:lnTo>
                  <a:pt x="13697" y="43833"/>
                </a:lnTo>
                <a:lnTo>
                  <a:pt x="14793" y="822"/>
                </a:lnTo>
                <a:close/>
              </a:path>
            </a:pathLst>
          </a:cu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8" name="Google Shape;268;p36"/>
          <p:cNvSpPr txBox="1"/>
          <p:nvPr/>
        </p:nvSpPr>
        <p:spPr>
          <a:xfrm>
            <a:off x="6537113" y="33164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sz="180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" grpId="0" animBg="1"/>
      <p:bldP spid="266" grpId="0"/>
      <p:bldP spid="2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74" name="Google Shape;27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50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8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7"/>
          <p:cNvSpPr/>
          <p:nvPr/>
        </p:nvSpPr>
        <p:spPr>
          <a:xfrm>
            <a:off x="5835075" y="3377025"/>
            <a:ext cx="351600" cy="3552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37"/>
          <p:cNvSpPr txBox="1"/>
          <p:nvPr/>
        </p:nvSpPr>
        <p:spPr>
          <a:xfrm>
            <a:off x="311700" y="1108075"/>
            <a:ext cx="320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r>
              <a:rPr lang="ko"/>
              <a:t> 규칙을 계속 적용해보자…</a:t>
            </a:r>
            <a:endParaRPr/>
          </a:p>
        </p:txBody>
      </p:sp>
      <p:sp>
        <p:nvSpPr>
          <p:cNvPr id="285" name="Google Shape;285;p37"/>
          <p:cNvSpPr txBox="1"/>
          <p:nvPr/>
        </p:nvSpPr>
        <p:spPr>
          <a:xfrm>
            <a:off x="5808825" y="33237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7"/>
          <p:cNvSpPr/>
          <p:nvPr/>
        </p:nvSpPr>
        <p:spPr>
          <a:xfrm>
            <a:off x="6555063" y="3377025"/>
            <a:ext cx="351600" cy="3552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" grpId="0" animBg="1"/>
      <p:bldP spid="285" grpId="0"/>
      <p:bldP spid="28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292" name="Google Shape;29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50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8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38"/>
          <p:cNvSpPr/>
          <p:nvPr/>
        </p:nvSpPr>
        <p:spPr>
          <a:xfrm>
            <a:off x="5469263" y="3384313"/>
            <a:ext cx="351600" cy="3552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2" name="Google Shape;302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87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8"/>
          <p:cNvSpPr/>
          <p:nvPr/>
        </p:nvSpPr>
        <p:spPr>
          <a:xfrm>
            <a:off x="5818800" y="4098325"/>
            <a:ext cx="1087800" cy="3552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38"/>
          <p:cNvSpPr txBox="1"/>
          <p:nvPr/>
        </p:nvSpPr>
        <p:spPr>
          <a:xfrm>
            <a:off x="311700" y="1108075"/>
            <a:ext cx="320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r>
              <a:rPr lang="ko"/>
              <a:t> 규칙을 계속 적용해보자…</a:t>
            </a:r>
            <a:endParaRPr/>
          </a:p>
        </p:txBody>
      </p:sp>
      <p:sp>
        <p:nvSpPr>
          <p:cNvPr id="305" name="Google Shape;305;p38"/>
          <p:cNvSpPr txBox="1"/>
          <p:nvPr/>
        </p:nvSpPr>
        <p:spPr>
          <a:xfrm>
            <a:off x="5443025" y="33310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8"/>
          <p:cNvSpPr/>
          <p:nvPr/>
        </p:nvSpPr>
        <p:spPr>
          <a:xfrm>
            <a:off x="5469263" y="2670313"/>
            <a:ext cx="351600" cy="3552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8"/>
          <p:cNvSpPr txBox="1"/>
          <p:nvPr/>
        </p:nvSpPr>
        <p:spPr>
          <a:xfrm>
            <a:off x="6160650" y="40450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38"/>
          <p:cNvSpPr/>
          <p:nvPr/>
        </p:nvSpPr>
        <p:spPr>
          <a:xfrm>
            <a:off x="6534749" y="3389825"/>
            <a:ext cx="351600" cy="3552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" grpId="0" animBg="1"/>
      <p:bldP spid="303" grpId="0" animBg="1"/>
      <p:bldP spid="305" grpId="0"/>
      <p:bldP spid="306" grpId="0" animBg="1"/>
      <p:bldP spid="307" grpId="0"/>
      <p:bldP spid="30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314" name="Google Shape;31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50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8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87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74928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8749" y="408732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91020" y="408732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54999" y="4102525"/>
            <a:ext cx="351725" cy="35510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39"/>
          <p:cNvSpPr txBox="1"/>
          <p:nvPr/>
        </p:nvSpPr>
        <p:spPr>
          <a:xfrm>
            <a:off x="311700" y="1108075"/>
            <a:ext cx="320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r>
              <a:rPr lang="ko"/>
              <a:t> 규칙을 계속 적용해보자…</a:t>
            </a:r>
            <a:endParaRPr/>
          </a:p>
        </p:txBody>
      </p:sp>
      <p:sp>
        <p:nvSpPr>
          <p:cNvPr id="329" name="Google Shape;329;p39"/>
          <p:cNvSpPr/>
          <p:nvPr/>
        </p:nvSpPr>
        <p:spPr>
          <a:xfrm>
            <a:off x="5458900" y="3384375"/>
            <a:ext cx="363000" cy="10734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39"/>
          <p:cNvSpPr txBox="1"/>
          <p:nvPr/>
        </p:nvSpPr>
        <p:spPr>
          <a:xfrm>
            <a:off x="5422538" y="36408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0" animBg="1"/>
      <p:bldP spid="3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pic>
        <p:nvPicPr>
          <p:cNvPr id="336" name="Google Shape;33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1363" y="1108075"/>
            <a:ext cx="3590925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503" y="3025298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507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750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024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633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9203" y="268481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50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803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8749" y="33843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74928" y="3386060"/>
            <a:ext cx="351725" cy="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8749" y="408732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91020" y="408732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54999" y="4102525"/>
            <a:ext cx="351725" cy="355100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40"/>
          <p:cNvSpPr txBox="1"/>
          <p:nvPr/>
        </p:nvSpPr>
        <p:spPr>
          <a:xfrm>
            <a:off x="311700" y="1108075"/>
            <a:ext cx="320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r>
              <a:rPr lang="ko"/>
              <a:t> 규칙을 계속 적용해보자…</a:t>
            </a:r>
            <a:endParaRPr/>
          </a:p>
        </p:txBody>
      </p:sp>
      <p:pic>
        <p:nvPicPr>
          <p:cNvPr id="351" name="Google Shape;351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6474" y="3739475"/>
            <a:ext cx="351725" cy="35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69199" y="4087325"/>
            <a:ext cx="351725" cy="35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/>
          </a:p>
        </p:txBody>
      </p:sp>
      <p:sp>
        <p:nvSpPr>
          <p:cNvPr id="358" name="Google Shape;358;p41"/>
          <p:cNvSpPr txBox="1"/>
          <p:nvPr/>
        </p:nvSpPr>
        <p:spPr>
          <a:xfrm>
            <a:off x="311700" y="1108075"/>
            <a:ext cx="3270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더 적용할 곳이 없다! 찍어야 되나?</a:t>
            </a:r>
            <a:endParaRPr/>
          </a:p>
        </p:txBody>
      </p:sp>
      <p:pic>
        <p:nvPicPr>
          <p:cNvPr id="359" name="Google Shape;359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5750" y="1108075"/>
            <a:ext cx="4936561" cy="3202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포함관계를 찾아 집합을 쪼개보자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조건이 [보기]와 같이 주어질 때, </a:t>
            </a:r>
            <a:r>
              <a:rPr lang="ko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ko"/>
              <a:t>의 원소를 하나 이상 구하시오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366" name="Google Shape;366;p42"/>
          <p:cNvSpPr txBox="1"/>
          <p:nvPr/>
        </p:nvSpPr>
        <p:spPr>
          <a:xfrm>
            <a:off x="1339300" y="2047825"/>
            <a:ext cx="890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[보기]</a:t>
            </a:r>
            <a:endParaRPr/>
          </a:p>
        </p:txBody>
      </p:sp>
      <p:sp>
        <p:nvSpPr>
          <p:cNvPr id="367" name="Google Shape;367;p42"/>
          <p:cNvSpPr txBox="1"/>
          <p:nvPr/>
        </p:nvSpPr>
        <p:spPr>
          <a:xfrm>
            <a:off x="404775" y="2385275"/>
            <a:ext cx="2759400" cy="1908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P, Q, R, S }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P, Q }</a:t>
            </a:r>
            <a:endParaRPr sz="2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1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1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2"/>
          <p:cNvSpPr txBox="1"/>
          <p:nvPr/>
        </p:nvSpPr>
        <p:spPr>
          <a:xfrm>
            <a:off x="3310850" y="2047825"/>
            <a:ext cx="4948800" cy="29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⊂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sz="2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⊂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≤ |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</a:t>
            </a:r>
            <a:r>
              <a:rPr lang="ko" sz="17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sz="17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17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17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17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lang="ko" sz="17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17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17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17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일 때 등호 성립)</a:t>
            </a:r>
            <a:endParaRPr sz="17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R, S } ∩ </a:t>
            </a:r>
            <a:r>
              <a:rPr lang="ko" sz="2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∅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{ R, S } ⊂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8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ko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∎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/>
          </a:p>
        </p:txBody>
      </p:sp>
      <p:pic>
        <p:nvPicPr>
          <p:cNvPr id="374" name="Google Shape;374;p43"/>
          <p:cNvPicPr preferRelativeResize="0"/>
          <p:nvPr/>
        </p:nvPicPr>
        <p:blipFill rotWithShape="1">
          <a:blip r:embed="rId3">
            <a:alphaModFix/>
          </a:blip>
          <a:srcRect l="39009" t="13519" r="46006" b="40070"/>
          <a:stretch/>
        </p:blipFill>
        <p:spPr>
          <a:xfrm>
            <a:off x="6083425" y="650650"/>
            <a:ext cx="2203724" cy="4427824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43"/>
          <p:cNvSpPr/>
          <p:nvPr/>
        </p:nvSpPr>
        <p:spPr>
          <a:xfrm>
            <a:off x="7458350" y="945150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43"/>
          <p:cNvSpPr/>
          <p:nvPr/>
        </p:nvSpPr>
        <p:spPr>
          <a:xfrm>
            <a:off x="7513200" y="90405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43"/>
          <p:cNvSpPr/>
          <p:nvPr/>
        </p:nvSpPr>
        <p:spPr>
          <a:xfrm>
            <a:off x="453675" y="1017725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43"/>
          <p:cNvSpPr/>
          <p:nvPr/>
        </p:nvSpPr>
        <p:spPr>
          <a:xfrm>
            <a:off x="1522150" y="1017725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43"/>
          <p:cNvSpPr txBox="1"/>
          <p:nvPr/>
        </p:nvSpPr>
        <p:spPr>
          <a:xfrm>
            <a:off x="1061575" y="1472500"/>
            <a:ext cx="289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–</a:t>
            </a:r>
            <a:endParaRPr/>
          </a:p>
        </p:txBody>
      </p:sp>
      <p:sp>
        <p:nvSpPr>
          <p:cNvPr id="380" name="Google Shape;380;p43"/>
          <p:cNvSpPr txBox="1"/>
          <p:nvPr/>
        </p:nvSpPr>
        <p:spPr>
          <a:xfrm>
            <a:off x="2212175" y="1472500"/>
            <a:ext cx="349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=</a:t>
            </a:r>
            <a:endParaRPr/>
          </a:p>
        </p:txBody>
      </p:sp>
      <p:sp>
        <p:nvSpPr>
          <p:cNvPr id="381" name="Google Shape;381;p43"/>
          <p:cNvSpPr txBox="1"/>
          <p:nvPr/>
        </p:nvSpPr>
        <p:spPr>
          <a:xfrm>
            <a:off x="7482338" y="18217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3"/>
          <p:cNvSpPr txBox="1"/>
          <p:nvPr/>
        </p:nvSpPr>
        <p:spPr>
          <a:xfrm>
            <a:off x="7537188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3"/>
          <p:cNvSpPr txBox="1"/>
          <p:nvPr/>
        </p:nvSpPr>
        <p:spPr>
          <a:xfrm>
            <a:off x="1506863" y="1245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4" name="Google Shape;384;p43"/>
          <p:cNvSpPr txBox="1"/>
          <p:nvPr/>
        </p:nvSpPr>
        <p:spPr>
          <a:xfrm>
            <a:off x="453663" y="19354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3"/>
          <p:cNvSpPr/>
          <p:nvPr/>
        </p:nvSpPr>
        <p:spPr>
          <a:xfrm>
            <a:off x="2455275" y="2010775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43"/>
          <p:cNvSpPr txBox="1"/>
          <p:nvPr/>
        </p:nvSpPr>
        <p:spPr>
          <a:xfrm>
            <a:off x="2479263" y="20107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43"/>
          <p:cNvSpPr/>
          <p:nvPr/>
        </p:nvSpPr>
        <p:spPr>
          <a:xfrm>
            <a:off x="6578300" y="3649400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43"/>
          <p:cNvSpPr txBox="1"/>
          <p:nvPr/>
        </p:nvSpPr>
        <p:spPr>
          <a:xfrm>
            <a:off x="6578288" y="45671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3"/>
          <p:cNvSpPr/>
          <p:nvPr/>
        </p:nvSpPr>
        <p:spPr>
          <a:xfrm>
            <a:off x="6639975" y="364940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43"/>
          <p:cNvSpPr txBox="1"/>
          <p:nvPr/>
        </p:nvSpPr>
        <p:spPr>
          <a:xfrm>
            <a:off x="6624688" y="38774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/>
          </a:p>
        </p:txBody>
      </p:sp>
      <p:pic>
        <p:nvPicPr>
          <p:cNvPr id="396" name="Google Shape;396;p44"/>
          <p:cNvPicPr preferRelativeResize="0"/>
          <p:nvPr/>
        </p:nvPicPr>
        <p:blipFill rotWithShape="1">
          <a:blip r:embed="rId3">
            <a:alphaModFix/>
          </a:blip>
          <a:srcRect l="39009" t="13519" r="46006" b="40070"/>
          <a:stretch/>
        </p:blipFill>
        <p:spPr>
          <a:xfrm>
            <a:off x="6083425" y="650650"/>
            <a:ext cx="2203724" cy="4427824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44"/>
          <p:cNvSpPr/>
          <p:nvPr/>
        </p:nvSpPr>
        <p:spPr>
          <a:xfrm>
            <a:off x="7513200" y="90405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44"/>
          <p:cNvSpPr/>
          <p:nvPr/>
        </p:nvSpPr>
        <p:spPr>
          <a:xfrm>
            <a:off x="453675" y="1017725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44"/>
          <p:cNvSpPr txBox="1"/>
          <p:nvPr/>
        </p:nvSpPr>
        <p:spPr>
          <a:xfrm>
            <a:off x="1061575" y="1472500"/>
            <a:ext cx="289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–</a:t>
            </a:r>
            <a:endParaRPr/>
          </a:p>
        </p:txBody>
      </p:sp>
      <p:sp>
        <p:nvSpPr>
          <p:cNvPr id="400" name="Google Shape;400;p44"/>
          <p:cNvSpPr txBox="1"/>
          <p:nvPr/>
        </p:nvSpPr>
        <p:spPr>
          <a:xfrm>
            <a:off x="2212175" y="1472500"/>
            <a:ext cx="349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=</a:t>
            </a:r>
            <a:endParaRPr/>
          </a:p>
        </p:txBody>
      </p:sp>
      <p:sp>
        <p:nvSpPr>
          <p:cNvPr id="401" name="Google Shape;401;p44"/>
          <p:cNvSpPr txBox="1"/>
          <p:nvPr/>
        </p:nvSpPr>
        <p:spPr>
          <a:xfrm>
            <a:off x="7537188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4"/>
          <p:cNvSpPr txBox="1"/>
          <p:nvPr/>
        </p:nvSpPr>
        <p:spPr>
          <a:xfrm>
            <a:off x="453663" y="19354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44"/>
          <p:cNvSpPr/>
          <p:nvPr/>
        </p:nvSpPr>
        <p:spPr>
          <a:xfrm>
            <a:off x="1469175" y="1017725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4"/>
          <p:cNvSpPr txBox="1"/>
          <p:nvPr/>
        </p:nvSpPr>
        <p:spPr>
          <a:xfrm>
            <a:off x="1493163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4"/>
          <p:cNvSpPr/>
          <p:nvPr/>
        </p:nvSpPr>
        <p:spPr>
          <a:xfrm>
            <a:off x="7568000" y="1882050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44"/>
          <p:cNvSpPr txBox="1"/>
          <p:nvPr/>
        </p:nvSpPr>
        <p:spPr>
          <a:xfrm>
            <a:off x="7567988" y="27997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4"/>
          <p:cNvSpPr/>
          <p:nvPr/>
        </p:nvSpPr>
        <p:spPr>
          <a:xfrm>
            <a:off x="7513200" y="18217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44"/>
          <p:cNvSpPr txBox="1"/>
          <p:nvPr/>
        </p:nvSpPr>
        <p:spPr>
          <a:xfrm>
            <a:off x="7537188" y="18217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4"/>
          <p:cNvSpPr/>
          <p:nvPr/>
        </p:nvSpPr>
        <p:spPr>
          <a:xfrm>
            <a:off x="2604275" y="1472500"/>
            <a:ext cx="452100" cy="917700"/>
          </a:xfrm>
          <a:prstGeom prst="rect">
            <a:avLst/>
          </a:prstGeom>
          <a:solidFill>
            <a:srgbClr val="5C40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44"/>
          <p:cNvSpPr txBox="1"/>
          <p:nvPr/>
        </p:nvSpPr>
        <p:spPr>
          <a:xfrm>
            <a:off x="2628263" y="158617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/>
          <p:nvPr/>
        </p:nvSpPr>
        <p:spPr>
          <a:xfrm>
            <a:off x="6607925" y="45393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44"/>
          <p:cNvSpPr txBox="1"/>
          <p:nvPr/>
        </p:nvSpPr>
        <p:spPr>
          <a:xfrm>
            <a:off x="6631913" y="45393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3" name="Google Shape;413;p44"/>
          <p:cNvSpPr/>
          <p:nvPr/>
        </p:nvSpPr>
        <p:spPr>
          <a:xfrm>
            <a:off x="6607925" y="364910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44"/>
          <p:cNvSpPr txBox="1"/>
          <p:nvPr/>
        </p:nvSpPr>
        <p:spPr>
          <a:xfrm>
            <a:off x="6631913" y="38771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/>
          </a:p>
        </p:txBody>
      </p:sp>
      <p:pic>
        <p:nvPicPr>
          <p:cNvPr id="420" name="Google Shape;420;p45"/>
          <p:cNvPicPr preferRelativeResize="0"/>
          <p:nvPr/>
        </p:nvPicPr>
        <p:blipFill rotWithShape="1">
          <a:blip r:embed="rId3">
            <a:alphaModFix/>
          </a:blip>
          <a:srcRect l="39009" t="13519" r="46006" b="40070"/>
          <a:stretch/>
        </p:blipFill>
        <p:spPr>
          <a:xfrm>
            <a:off x="6083425" y="650650"/>
            <a:ext cx="2203724" cy="442782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5"/>
          <p:cNvSpPr/>
          <p:nvPr/>
        </p:nvSpPr>
        <p:spPr>
          <a:xfrm>
            <a:off x="7513200" y="90405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45"/>
          <p:cNvSpPr/>
          <p:nvPr/>
        </p:nvSpPr>
        <p:spPr>
          <a:xfrm>
            <a:off x="453675" y="1017725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45"/>
          <p:cNvSpPr txBox="1"/>
          <p:nvPr/>
        </p:nvSpPr>
        <p:spPr>
          <a:xfrm>
            <a:off x="1061575" y="1472500"/>
            <a:ext cx="289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–</a:t>
            </a:r>
            <a:endParaRPr/>
          </a:p>
        </p:txBody>
      </p:sp>
      <p:sp>
        <p:nvSpPr>
          <p:cNvPr id="424" name="Google Shape;424;p45"/>
          <p:cNvSpPr txBox="1"/>
          <p:nvPr/>
        </p:nvSpPr>
        <p:spPr>
          <a:xfrm>
            <a:off x="2212175" y="1472500"/>
            <a:ext cx="349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=</a:t>
            </a:r>
            <a:endParaRPr/>
          </a:p>
        </p:txBody>
      </p:sp>
      <p:sp>
        <p:nvSpPr>
          <p:cNvPr id="425" name="Google Shape;425;p45"/>
          <p:cNvSpPr txBox="1"/>
          <p:nvPr/>
        </p:nvSpPr>
        <p:spPr>
          <a:xfrm>
            <a:off x="7537188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453663" y="19354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/>
          <p:nvPr/>
        </p:nvSpPr>
        <p:spPr>
          <a:xfrm>
            <a:off x="7513200" y="18217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45"/>
          <p:cNvSpPr txBox="1"/>
          <p:nvPr/>
        </p:nvSpPr>
        <p:spPr>
          <a:xfrm>
            <a:off x="7537188" y="18217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5"/>
          <p:cNvSpPr/>
          <p:nvPr/>
        </p:nvSpPr>
        <p:spPr>
          <a:xfrm>
            <a:off x="7513200" y="2283450"/>
            <a:ext cx="452100" cy="917700"/>
          </a:xfrm>
          <a:prstGeom prst="rect">
            <a:avLst/>
          </a:prstGeom>
          <a:solidFill>
            <a:srgbClr val="5C40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45"/>
          <p:cNvSpPr txBox="1"/>
          <p:nvPr/>
        </p:nvSpPr>
        <p:spPr>
          <a:xfrm>
            <a:off x="7537188" y="23971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1" name="Google Shape;431;p45"/>
          <p:cNvSpPr/>
          <p:nvPr/>
        </p:nvSpPr>
        <p:spPr>
          <a:xfrm>
            <a:off x="1453675" y="1017725"/>
            <a:ext cx="452100" cy="917700"/>
          </a:xfrm>
          <a:prstGeom prst="rect">
            <a:avLst/>
          </a:prstGeom>
          <a:solidFill>
            <a:srgbClr val="5C40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45"/>
          <p:cNvSpPr txBox="1"/>
          <p:nvPr/>
        </p:nvSpPr>
        <p:spPr>
          <a:xfrm>
            <a:off x="1477663" y="11314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3" name="Google Shape;433;p45"/>
          <p:cNvSpPr/>
          <p:nvPr/>
        </p:nvSpPr>
        <p:spPr>
          <a:xfrm>
            <a:off x="7585075" y="2334425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45"/>
          <p:cNvSpPr txBox="1"/>
          <p:nvPr/>
        </p:nvSpPr>
        <p:spPr>
          <a:xfrm>
            <a:off x="7585063" y="32521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5"/>
          <p:cNvSpPr/>
          <p:nvPr/>
        </p:nvSpPr>
        <p:spPr>
          <a:xfrm>
            <a:off x="2823450" y="187270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45"/>
          <p:cNvSpPr txBox="1"/>
          <p:nvPr/>
        </p:nvSpPr>
        <p:spPr>
          <a:xfrm>
            <a:off x="2847438" y="18727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5"/>
          <p:cNvSpPr/>
          <p:nvPr/>
        </p:nvSpPr>
        <p:spPr>
          <a:xfrm>
            <a:off x="6607925" y="45393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45"/>
          <p:cNvSpPr txBox="1"/>
          <p:nvPr/>
        </p:nvSpPr>
        <p:spPr>
          <a:xfrm>
            <a:off x="6631913" y="45393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5"/>
          <p:cNvSpPr/>
          <p:nvPr/>
        </p:nvSpPr>
        <p:spPr>
          <a:xfrm>
            <a:off x="6607925" y="364910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45"/>
          <p:cNvSpPr txBox="1"/>
          <p:nvPr/>
        </p:nvSpPr>
        <p:spPr>
          <a:xfrm>
            <a:off x="6631913" y="38771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/>
          </a:p>
        </p:txBody>
      </p:sp>
      <p:pic>
        <p:nvPicPr>
          <p:cNvPr id="446" name="Google Shape;446;p46"/>
          <p:cNvPicPr preferRelativeResize="0"/>
          <p:nvPr/>
        </p:nvPicPr>
        <p:blipFill rotWithShape="1">
          <a:blip r:embed="rId3">
            <a:alphaModFix/>
          </a:blip>
          <a:srcRect l="39009" t="13519" r="46006" b="40070"/>
          <a:stretch/>
        </p:blipFill>
        <p:spPr>
          <a:xfrm>
            <a:off x="6083425" y="650650"/>
            <a:ext cx="2203724" cy="4427824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46"/>
          <p:cNvSpPr/>
          <p:nvPr/>
        </p:nvSpPr>
        <p:spPr>
          <a:xfrm>
            <a:off x="7513200" y="90405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46"/>
          <p:cNvSpPr/>
          <p:nvPr/>
        </p:nvSpPr>
        <p:spPr>
          <a:xfrm>
            <a:off x="453675" y="1017725"/>
            <a:ext cx="452100" cy="1369800"/>
          </a:xfrm>
          <a:prstGeom prst="rect">
            <a:avLst/>
          </a:prstGeom>
          <a:solidFill>
            <a:srgbClr val="4CFF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46"/>
          <p:cNvSpPr txBox="1"/>
          <p:nvPr/>
        </p:nvSpPr>
        <p:spPr>
          <a:xfrm>
            <a:off x="1061575" y="1472500"/>
            <a:ext cx="289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–</a:t>
            </a:r>
            <a:endParaRPr/>
          </a:p>
        </p:txBody>
      </p:sp>
      <p:sp>
        <p:nvSpPr>
          <p:cNvPr id="450" name="Google Shape;450;p46"/>
          <p:cNvSpPr txBox="1"/>
          <p:nvPr/>
        </p:nvSpPr>
        <p:spPr>
          <a:xfrm>
            <a:off x="2212175" y="1472500"/>
            <a:ext cx="349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=</a:t>
            </a:r>
            <a:endParaRPr/>
          </a:p>
        </p:txBody>
      </p:sp>
      <p:sp>
        <p:nvSpPr>
          <p:cNvPr id="451" name="Google Shape;451;p46"/>
          <p:cNvSpPr txBox="1"/>
          <p:nvPr/>
        </p:nvSpPr>
        <p:spPr>
          <a:xfrm>
            <a:off x="7537188" y="10177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6"/>
          <p:cNvSpPr txBox="1"/>
          <p:nvPr/>
        </p:nvSpPr>
        <p:spPr>
          <a:xfrm>
            <a:off x="453663" y="19354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6"/>
          <p:cNvSpPr/>
          <p:nvPr/>
        </p:nvSpPr>
        <p:spPr>
          <a:xfrm>
            <a:off x="7513200" y="18217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46"/>
          <p:cNvSpPr txBox="1"/>
          <p:nvPr/>
        </p:nvSpPr>
        <p:spPr>
          <a:xfrm>
            <a:off x="7537188" y="18217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6"/>
          <p:cNvSpPr/>
          <p:nvPr/>
        </p:nvSpPr>
        <p:spPr>
          <a:xfrm>
            <a:off x="7513200" y="2283450"/>
            <a:ext cx="452100" cy="917700"/>
          </a:xfrm>
          <a:prstGeom prst="rect">
            <a:avLst/>
          </a:prstGeom>
          <a:solidFill>
            <a:srgbClr val="5C40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46"/>
          <p:cNvSpPr txBox="1"/>
          <p:nvPr/>
        </p:nvSpPr>
        <p:spPr>
          <a:xfrm>
            <a:off x="7537188" y="2397125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6"/>
          <p:cNvSpPr/>
          <p:nvPr/>
        </p:nvSpPr>
        <p:spPr>
          <a:xfrm>
            <a:off x="1453675" y="1017725"/>
            <a:ext cx="452100" cy="917700"/>
          </a:xfrm>
          <a:prstGeom prst="rect">
            <a:avLst/>
          </a:prstGeom>
          <a:solidFill>
            <a:srgbClr val="5C40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46"/>
          <p:cNvSpPr txBox="1"/>
          <p:nvPr/>
        </p:nvSpPr>
        <p:spPr>
          <a:xfrm>
            <a:off x="1477663" y="11314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/>
          <p:nvPr/>
        </p:nvSpPr>
        <p:spPr>
          <a:xfrm>
            <a:off x="7513200" y="32011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46"/>
          <p:cNvSpPr txBox="1"/>
          <p:nvPr/>
        </p:nvSpPr>
        <p:spPr>
          <a:xfrm>
            <a:off x="7537188" y="32011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1" name="Google Shape;461;p46"/>
          <p:cNvSpPr/>
          <p:nvPr/>
        </p:nvSpPr>
        <p:spPr>
          <a:xfrm>
            <a:off x="6607925" y="453935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46"/>
          <p:cNvSpPr txBox="1"/>
          <p:nvPr/>
        </p:nvSpPr>
        <p:spPr>
          <a:xfrm>
            <a:off x="6631913" y="453935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3" name="Google Shape;463;p46"/>
          <p:cNvSpPr/>
          <p:nvPr/>
        </p:nvSpPr>
        <p:spPr>
          <a:xfrm>
            <a:off x="6607925" y="3649100"/>
            <a:ext cx="452100" cy="917700"/>
          </a:xfrm>
          <a:prstGeom prst="rect">
            <a:avLst/>
          </a:prstGeom>
          <a:solidFill>
            <a:srgbClr val="FFAB40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46"/>
          <p:cNvSpPr txBox="1"/>
          <p:nvPr/>
        </p:nvSpPr>
        <p:spPr>
          <a:xfrm>
            <a:off x="6631913" y="38771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6"/>
          <p:cNvSpPr/>
          <p:nvPr/>
        </p:nvSpPr>
        <p:spPr>
          <a:xfrm>
            <a:off x="2823450" y="1872700"/>
            <a:ext cx="452100" cy="461700"/>
          </a:xfrm>
          <a:prstGeom prst="rect">
            <a:avLst/>
          </a:prstGeom>
          <a:solidFill>
            <a:srgbClr val="40DBFF">
              <a:alpha val="7818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46"/>
          <p:cNvSpPr txBox="1"/>
          <p:nvPr/>
        </p:nvSpPr>
        <p:spPr>
          <a:xfrm>
            <a:off x="2847438" y="1872700"/>
            <a:ext cx="40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endParaRPr sz="1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/>
          </a:p>
        </p:txBody>
      </p:sp>
      <p:pic>
        <p:nvPicPr>
          <p:cNvPr id="472" name="Google Shape;472;p47"/>
          <p:cNvPicPr preferRelativeResize="0"/>
          <p:nvPr/>
        </p:nvPicPr>
        <p:blipFill rotWithShape="1">
          <a:blip r:embed="rId3">
            <a:alphaModFix/>
          </a:blip>
          <a:srcRect l="39009" t="13519" r="46006" b="40070"/>
          <a:stretch/>
        </p:blipFill>
        <p:spPr>
          <a:xfrm>
            <a:off x="6083425" y="650650"/>
            <a:ext cx="2203724" cy="4427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3525" y="4563025"/>
            <a:ext cx="437725" cy="44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06000" y="1830525"/>
            <a:ext cx="437725" cy="44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06000" y="3188975"/>
            <a:ext cx="437725" cy="44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두번째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1" name="Google Shape;481;p4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accent5"/>
                </a:solidFill>
              </a:rPr>
              <a:t>A가 B를 완전히 덮는다면</a:t>
            </a:r>
            <a:r>
              <a:rPr lang="ko"/>
              <a:t>,</a:t>
            </a:r>
            <a:br>
              <a:rPr lang="ko"/>
            </a:br>
            <a:r>
              <a:rPr lang="ko">
                <a:solidFill>
                  <a:schemeClr val="accent4"/>
                </a:solidFill>
              </a:rPr>
              <a:t>A – B에 들어있는 지뢰</a:t>
            </a:r>
            <a:r>
              <a:rPr lang="ko"/>
              <a:t>의 개수는</a:t>
            </a:r>
            <a:br>
              <a:rPr lang="ko"/>
            </a:br>
            <a:r>
              <a:rPr lang="ko">
                <a:solidFill>
                  <a:srgbClr val="9900FF"/>
                </a:solidFill>
              </a:rPr>
              <a:t>A의 지뢰 </a:t>
            </a:r>
            <a:r>
              <a:rPr lang="ko"/>
              <a:t>개수에서 </a:t>
            </a:r>
            <a:r>
              <a:rPr lang="ko">
                <a:solidFill>
                  <a:srgbClr val="FF00FF"/>
                </a:solidFill>
              </a:rPr>
              <a:t>B의 지뢰 </a:t>
            </a:r>
            <a:r>
              <a:rPr lang="ko"/>
              <a:t>개수를 뺀 것과 같다.</a:t>
            </a:r>
            <a:br>
              <a:rPr lang="ko"/>
            </a:br>
            <a:r>
              <a:rPr lang="ko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⊂ </a:t>
            </a:r>
            <a:r>
              <a:rPr lang="ko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⇒ | </a:t>
            </a:r>
            <a:r>
              <a:rPr lang="ko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| = | </a:t>
            </a:r>
            <a:r>
              <a:rPr lang="ko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| – | </a:t>
            </a:r>
            <a:r>
              <a:rPr lang="ko" b="1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b="1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⇒ 추론에 사용할 집합을 추가할 수 있다!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Cardinality + Subset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7" name="Google Shape;487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두가지 전략을 쓰다보니 여기까지 이르렀다.</a:t>
            </a:r>
            <a:br>
              <a:rPr lang="ko"/>
            </a:br>
            <a:r>
              <a:rPr lang="ko"/>
              <a:t>모든 덩어리를 나누어보아도</a:t>
            </a:r>
            <a:br>
              <a:rPr lang="ko"/>
            </a:br>
            <a:r>
              <a:rPr lang="ko"/>
              <a:t>풀리지 않는다…</a:t>
            </a:r>
            <a:br>
              <a:rPr lang="ko"/>
            </a:br>
            <a:r>
              <a:rPr lang="ko"/>
              <a:t>다시 한 번 찍어야 할까?</a:t>
            </a:r>
            <a:endParaRPr/>
          </a:p>
        </p:txBody>
      </p:sp>
      <p:pic>
        <p:nvPicPr>
          <p:cNvPr id="488" name="Google Shape;48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0675" y="1592900"/>
            <a:ext cx="5266779" cy="3416400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9"/>
          <p:cNvSpPr/>
          <p:nvPr/>
        </p:nvSpPr>
        <p:spPr>
          <a:xfrm>
            <a:off x="5036575" y="4104650"/>
            <a:ext cx="3324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49"/>
          <p:cNvSpPr/>
          <p:nvPr/>
        </p:nvSpPr>
        <p:spPr>
          <a:xfrm>
            <a:off x="5202675" y="4069565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49"/>
          <p:cNvSpPr/>
          <p:nvPr/>
        </p:nvSpPr>
        <p:spPr>
          <a:xfrm>
            <a:off x="5529825" y="4104650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49"/>
          <p:cNvSpPr/>
          <p:nvPr/>
        </p:nvSpPr>
        <p:spPr>
          <a:xfrm>
            <a:off x="5680575" y="4272650"/>
            <a:ext cx="174900" cy="4761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49"/>
          <p:cNvSpPr/>
          <p:nvPr/>
        </p:nvSpPr>
        <p:spPr>
          <a:xfrm>
            <a:off x="6185875" y="3777475"/>
            <a:ext cx="174900" cy="3273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49"/>
          <p:cNvSpPr/>
          <p:nvPr/>
        </p:nvSpPr>
        <p:spPr>
          <a:xfrm>
            <a:off x="6360775" y="4104650"/>
            <a:ext cx="3066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49"/>
          <p:cNvSpPr/>
          <p:nvPr/>
        </p:nvSpPr>
        <p:spPr>
          <a:xfrm>
            <a:off x="6513175" y="4104650"/>
            <a:ext cx="174900" cy="3273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49"/>
          <p:cNvSpPr/>
          <p:nvPr/>
        </p:nvSpPr>
        <p:spPr>
          <a:xfrm>
            <a:off x="6513175" y="4431950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49"/>
          <p:cNvSpPr/>
          <p:nvPr/>
        </p:nvSpPr>
        <p:spPr>
          <a:xfrm>
            <a:off x="6688075" y="4457536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49"/>
          <p:cNvSpPr/>
          <p:nvPr/>
        </p:nvSpPr>
        <p:spPr>
          <a:xfrm>
            <a:off x="7004950" y="4402716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9" name="Google Shape;499;p49"/>
          <p:cNvSpPr/>
          <p:nvPr/>
        </p:nvSpPr>
        <p:spPr>
          <a:xfrm>
            <a:off x="7328675" y="4426700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49"/>
          <p:cNvSpPr/>
          <p:nvPr/>
        </p:nvSpPr>
        <p:spPr>
          <a:xfrm>
            <a:off x="7496725" y="4452508"/>
            <a:ext cx="4779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49"/>
          <p:cNvSpPr/>
          <p:nvPr/>
        </p:nvSpPr>
        <p:spPr>
          <a:xfrm>
            <a:off x="7974625" y="3446850"/>
            <a:ext cx="174900" cy="4761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49"/>
          <p:cNvSpPr/>
          <p:nvPr/>
        </p:nvSpPr>
        <p:spPr>
          <a:xfrm>
            <a:off x="8002035" y="3628550"/>
            <a:ext cx="174900" cy="4761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49"/>
          <p:cNvSpPr/>
          <p:nvPr/>
        </p:nvSpPr>
        <p:spPr>
          <a:xfrm>
            <a:off x="8473075" y="2156900"/>
            <a:ext cx="161100" cy="3273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49"/>
          <p:cNvSpPr/>
          <p:nvPr/>
        </p:nvSpPr>
        <p:spPr>
          <a:xfrm>
            <a:off x="8491850" y="2305875"/>
            <a:ext cx="161100" cy="4761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" name="Google Shape;505;p49"/>
          <p:cNvSpPr/>
          <p:nvPr/>
        </p:nvSpPr>
        <p:spPr>
          <a:xfrm>
            <a:off x="8464440" y="2484200"/>
            <a:ext cx="161100" cy="4761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6" name="Google Shape;506;p49"/>
          <p:cNvSpPr/>
          <p:nvPr/>
        </p:nvSpPr>
        <p:spPr>
          <a:xfrm>
            <a:off x="6026500" y="3777475"/>
            <a:ext cx="332400" cy="1680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49"/>
          <p:cNvSpPr/>
          <p:nvPr/>
        </p:nvSpPr>
        <p:spPr>
          <a:xfrm>
            <a:off x="6026500" y="3777475"/>
            <a:ext cx="161100" cy="3273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49"/>
          <p:cNvSpPr/>
          <p:nvPr/>
        </p:nvSpPr>
        <p:spPr>
          <a:xfrm>
            <a:off x="6023347" y="3964180"/>
            <a:ext cx="465950" cy="472825"/>
          </a:xfrm>
          <a:custGeom>
            <a:avLst/>
            <a:gdLst/>
            <a:ahLst/>
            <a:cxnLst/>
            <a:rect l="l" t="t" r="r" b="b"/>
            <a:pathLst>
              <a:path w="18638" h="18913" extrusionOk="0">
                <a:moveTo>
                  <a:pt x="12745" y="0"/>
                </a:moveTo>
                <a:lnTo>
                  <a:pt x="12608" y="12882"/>
                </a:lnTo>
                <a:lnTo>
                  <a:pt x="6304" y="12882"/>
                </a:lnTo>
                <a:lnTo>
                  <a:pt x="6304" y="6715"/>
                </a:lnTo>
                <a:lnTo>
                  <a:pt x="18638" y="6715"/>
                </a:lnTo>
                <a:lnTo>
                  <a:pt x="18638" y="18913"/>
                </a:lnTo>
                <a:lnTo>
                  <a:pt x="0" y="18913"/>
                </a:lnTo>
                <a:lnTo>
                  <a:pt x="0" y="274"/>
                </a:lnTo>
                <a:close/>
              </a:path>
            </a:pathLst>
          </a:cu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9" name="Google Shape;509;p49"/>
          <p:cNvSpPr/>
          <p:nvPr/>
        </p:nvSpPr>
        <p:spPr>
          <a:xfrm>
            <a:off x="6850775" y="4443200"/>
            <a:ext cx="477900" cy="1866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49"/>
          <p:cNvSpPr/>
          <p:nvPr/>
        </p:nvSpPr>
        <p:spPr>
          <a:xfrm>
            <a:off x="7972875" y="3292625"/>
            <a:ext cx="322075" cy="315225"/>
          </a:xfrm>
          <a:custGeom>
            <a:avLst/>
            <a:gdLst/>
            <a:ahLst/>
            <a:cxnLst/>
            <a:rect l="l" t="t" r="r" b="b"/>
            <a:pathLst>
              <a:path w="12883" h="12609" extrusionOk="0">
                <a:moveTo>
                  <a:pt x="6716" y="0"/>
                </a:moveTo>
                <a:lnTo>
                  <a:pt x="6716" y="6578"/>
                </a:lnTo>
                <a:lnTo>
                  <a:pt x="0" y="6578"/>
                </a:lnTo>
                <a:lnTo>
                  <a:pt x="0" y="12609"/>
                </a:lnTo>
                <a:lnTo>
                  <a:pt x="12883" y="12609"/>
                </a:lnTo>
                <a:lnTo>
                  <a:pt x="12883" y="137"/>
                </a:lnTo>
                <a:close/>
              </a:path>
            </a:pathLst>
          </a:custGeom>
          <a:solidFill>
            <a:srgbClr val="0000FF">
              <a:alpha val="60000"/>
            </a:srgbClr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1" name="Google Shape;511;p49"/>
          <p:cNvSpPr/>
          <p:nvPr/>
        </p:nvSpPr>
        <p:spPr>
          <a:xfrm>
            <a:off x="8154475" y="2956850"/>
            <a:ext cx="301500" cy="486525"/>
          </a:xfrm>
          <a:custGeom>
            <a:avLst/>
            <a:gdLst/>
            <a:ahLst/>
            <a:cxnLst/>
            <a:rect l="l" t="t" r="r" b="b"/>
            <a:pathLst>
              <a:path w="12060" h="19461" extrusionOk="0">
                <a:moveTo>
                  <a:pt x="5893" y="0"/>
                </a:moveTo>
                <a:lnTo>
                  <a:pt x="12060" y="0"/>
                </a:lnTo>
                <a:lnTo>
                  <a:pt x="12060" y="19461"/>
                </a:lnTo>
                <a:lnTo>
                  <a:pt x="0" y="19461"/>
                </a:lnTo>
                <a:lnTo>
                  <a:pt x="0" y="13157"/>
                </a:lnTo>
                <a:lnTo>
                  <a:pt x="5893" y="13157"/>
                </a:lnTo>
                <a:close/>
              </a:path>
            </a:pathLst>
          </a:custGeom>
          <a:solidFill>
            <a:srgbClr val="00AB00">
              <a:alpha val="70000"/>
            </a:srgbClr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" name="Google Shape;512;p49"/>
          <p:cNvSpPr/>
          <p:nvPr/>
        </p:nvSpPr>
        <p:spPr>
          <a:xfrm>
            <a:off x="8318925" y="2651900"/>
            <a:ext cx="308375" cy="476250"/>
          </a:xfrm>
          <a:custGeom>
            <a:avLst/>
            <a:gdLst/>
            <a:ahLst/>
            <a:cxnLst/>
            <a:rect l="l" t="t" r="r" b="b"/>
            <a:pathLst>
              <a:path w="12335" h="19050" extrusionOk="0">
                <a:moveTo>
                  <a:pt x="6168" y="0"/>
                </a:moveTo>
                <a:lnTo>
                  <a:pt x="12335" y="0"/>
                </a:lnTo>
                <a:lnTo>
                  <a:pt x="12335" y="19050"/>
                </a:lnTo>
                <a:lnTo>
                  <a:pt x="0" y="19050"/>
                </a:lnTo>
                <a:lnTo>
                  <a:pt x="0" y="12609"/>
                </a:lnTo>
                <a:lnTo>
                  <a:pt x="5893" y="12609"/>
                </a:lnTo>
                <a:close/>
              </a:path>
            </a:pathLst>
          </a:custGeom>
          <a:solidFill>
            <a:srgbClr val="00AB00">
              <a:alpha val="70000"/>
            </a:srgbClr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3" name="Google Shape;513;p49"/>
          <p:cNvSpPr/>
          <p:nvPr/>
        </p:nvSpPr>
        <p:spPr>
          <a:xfrm>
            <a:off x="7967783" y="3792125"/>
            <a:ext cx="174900" cy="4761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9" name="Google Shape;519;p5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서로 완전히 포함하지 않더라도 가끔은 알 수 있는 것이 있다.</a:t>
            </a:r>
            <a:endParaRPr b="1"/>
          </a:p>
        </p:txBody>
      </p:sp>
      <p:sp>
        <p:nvSpPr>
          <p:cNvPr id="520" name="Google Shape;520;p50"/>
          <p:cNvSpPr txBox="1"/>
          <p:nvPr/>
        </p:nvSpPr>
        <p:spPr>
          <a:xfrm>
            <a:off x="4206825" y="1538425"/>
            <a:ext cx="45807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 A 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 ⊂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endParaRPr sz="2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⊂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sz="2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≤ |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= 1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≤ |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= 1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= 2 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= 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+ 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≤ 2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1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1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50"/>
          <p:cNvSpPr txBox="1"/>
          <p:nvPr/>
        </p:nvSpPr>
        <p:spPr>
          <a:xfrm>
            <a:off x="1339300" y="2047825"/>
            <a:ext cx="890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[보기]</a:t>
            </a:r>
            <a:endParaRPr/>
          </a:p>
        </p:txBody>
      </p:sp>
      <p:sp>
        <p:nvSpPr>
          <p:cNvPr id="522" name="Google Shape;522;p50"/>
          <p:cNvSpPr txBox="1"/>
          <p:nvPr/>
        </p:nvSpPr>
        <p:spPr>
          <a:xfrm>
            <a:off x="404775" y="2385275"/>
            <a:ext cx="2759400" cy="1908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P, Q, R }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{ Q, R, S }</a:t>
            </a:r>
            <a:endParaRPr sz="2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1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2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8" name="Google Shape;528;p51"/>
          <p:cNvPicPr preferRelativeResize="0"/>
          <p:nvPr/>
        </p:nvPicPr>
        <p:blipFill rotWithShape="1">
          <a:blip r:embed="rId3">
            <a:alphaModFix/>
          </a:blip>
          <a:srcRect l="52728" t="52661" r="15524" b="10834"/>
          <a:stretch/>
        </p:blipFill>
        <p:spPr>
          <a:xfrm>
            <a:off x="4976274" y="1886725"/>
            <a:ext cx="3651025" cy="2723275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51"/>
          <p:cNvSpPr/>
          <p:nvPr/>
        </p:nvSpPr>
        <p:spPr>
          <a:xfrm>
            <a:off x="5207925" y="4132075"/>
            <a:ext cx="1089600" cy="3768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0" name="Google Shape;530;p51"/>
          <p:cNvSpPr/>
          <p:nvPr/>
        </p:nvSpPr>
        <p:spPr>
          <a:xfrm>
            <a:off x="5565900" y="4159485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" grpId="0" animBg="1"/>
      <p:bldP spid="53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8" name="Google Shape;528;p51"/>
          <p:cNvPicPr preferRelativeResize="0"/>
          <p:nvPr/>
        </p:nvPicPr>
        <p:blipFill rotWithShape="1">
          <a:blip r:embed="rId3">
            <a:alphaModFix/>
          </a:blip>
          <a:srcRect l="52728" t="52661" r="15524" b="10834"/>
          <a:stretch/>
        </p:blipFill>
        <p:spPr>
          <a:xfrm>
            <a:off x="4976274" y="1886725"/>
            <a:ext cx="3651025" cy="2723275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51"/>
          <p:cNvSpPr/>
          <p:nvPr/>
        </p:nvSpPr>
        <p:spPr>
          <a:xfrm>
            <a:off x="5207925" y="4132075"/>
            <a:ext cx="1089600" cy="3768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0" name="Google Shape;530;p51"/>
          <p:cNvSpPr/>
          <p:nvPr/>
        </p:nvSpPr>
        <p:spPr>
          <a:xfrm>
            <a:off x="5565900" y="4159485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1" name="Google Shape;531;p51"/>
          <p:cNvSpPr/>
          <p:nvPr/>
        </p:nvSpPr>
        <p:spPr>
          <a:xfrm>
            <a:off x="433375" y="1146025"/>
            <a:ext cx="1089600" cy="3768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51"/>
          <p:cNvSpPr txBox="1"/>
          <p:nvPr/>
        </p:nvSpPr>
        <p:spPr>
          <a:xfrm>
            <a:off x="1522975" y="1134325"/>
            <a:ext cx="376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와</a:t>
            </a:r>
            <a:endParaRPr/>
          </a:p>
        </p:txBody>
      </p:sp>
      <p:sp>
        <p:nvSpPr>
          <p:cNvPr id="533" name="Google Shape;533;p51"/>
          <p:cNvSpPr/>
          <p:nvPr/>
        </p:nvSpPr>
        <p:spPr>
          <a:xfrm>
            <a:off x="1963100" y="1146035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51"/>
          <p:cNvSpPr txBox="1"/>
          <p:nvPr/>
        </p:nvSpPr>
        <p:spPr>
          <a:xfrm>
            <a:off x="3052700" y="1134325"/>
            <a:ext cx="186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 지뢰를 나눠가진다.</a:t>
            </a:r>
            <a:endParaRPr/>
          </a:p>
        </p:txBody>
      </p:sp>
      <p:sp>
        <p:nvSpPr>
          <p:cNvPr id="535" name="Google Shape;535;p51"/>
          <p:cNvSpPr txBox="1"/>
          <p:nvPr/>
        </p:nvSpPr>
        <p:spPr>
          <a:xfrm>
            <a:off x="433375" y="1651125"/>
            <a:ext cx="4138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둘 다 지뢰를 떠맡는 삶이 팍팍한 것은 마찬가지.</a:t>
            </a:r>
            <a:endParaRPr/>
          </a:p>
        </p:txBody>
      </p:sp>
      <p:sp>
        <p:nvSpPr>
          <p:cNvPr id="536" name="Google Shape;536;p51"/>
          <p:cNvSpPr txBox="1"/>
          <p:nvPr/>
        </p:nvSpPr>
        <p:spPr>
          <a:xfrm>
            <a:off x="433375" y="2051325"/>
            <a:ext cx="4138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하지만 아무래도 더 많은 지뢰를 감당할 수 있는</a:t>
            </a:r>
            <a:endParaRPr/>
          </a:p>
        </p:txBody>
      </p:sp>
      <p:sp>
        <p:nvSpPr>
          <p:cNvPr id="537" name="Google Shape;537;p51"/>
          <p:cNvSpPr/>
          <p:nvPr/>
        </p:nvSpPr>
        <p:spPr>
          <a:xfrm>
            <a:off x="433375" y="2451535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8" name="Google Shape;538;p51"/>
          <p:cNvSpPr txBox="1"/>
          <p:nvPr/>
        </p:nvSpPr>
        <p:spPr>
          <a:xfrm>
            <a:off x="1522975" y="2439825"/>
            <a:ext cx="335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 가능한 지뢰를 가져가는 게 좋지 않을까.</a:t>
            </a:r>
            <a:endParaRPr/>
          </a:p>
        </p:txBody>
      </p:sp>
      <p:sp>
        <p:nvSpPr>
          <p:cNvPr id="539" name="Google Shape;539;p51"/>
          <p:cNvSpPr txBox="1"/>
          <p:nvPr/>
        </p:nvSpPr>
        <p:spPr>
          <a:xfrm>
            <a:off x="1522975" y="2968325"/>
            <a:ext cx="339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 온힘을 다해야 겨우 감당하는 수준이지만</a:t>
            </a:r>
            <a:endParaRPr/>
          </a:p>
        </p:txBody>
      </p:sp>
      <p:sp>
        <p:nvSpPr>
          <p:cNvPr id="540" name="Google Shape;540;p51"/>
          <p:cNvSpPr/>
          <p:nvPr/>
        </p:nvSpPr>
        <p:spPr>
          <a:xfrm>
            <a:off x="433375" y="2980035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51"/>
          <p:cNvSpPr txBox="1"/>
          <p:nvPr/>
        </p:nvSpPr>
        <p:spPr>
          <a:xfrm>
            <a:off x="433375" y="3485125"/>
            <a:ext cx="339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둘 다 살려면 </a:t>
            </a:r>
            <a:r>
              <a:rPr lang="ko" b="1"/>
              <a:t>그 수 밖에 없다.</a:t>
            </a:r>
            <a:endParaRPr b="1"/>
          </a:p>
        </p:txBody>
      </p:sp>
    </p:spTree>
    <p:extLst>
      <p:ext uri="{BB962C8B-B14F-4D97-AF65-F5344CB8AC3E}">
        <p14:creationId xmlns:p14="http://schemas.microsoft.com/office/powerpoint/2010/main" val="5903688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7" name="Google Shape;547;p52"/>
          <p:cNvPicPr preferRelativeResize="0"/>
          <p:nvPr/>
        </p:nvPicPr>
        <p:blipFill rotWithShape="1">
          <a:blip r:embed="rId3">
            <a:alphaModFix/>
          </a:blip>
          <a:srcRect l="52728" t="52661" r="15524" b="10834"/>
          <a:stretch/>
        </p:blipFill>
        <p:spPr>
          <a:xfrm>
            <a:off x="4976274" y="1886725"/>
            <a:ext cx="3651025" cy="2723275"/>
          </a:xfrm>
          <a:prstGeom prst="rect">
            <a:avLst/>
          </a:prstGeom>
          <a:noFill/>
          <a:ln>
            <a:noFill/>
          </a:ln>
        </p:spPr>
      </p:pic>
      <p:sp>
        <p:nvSpPr>
          <p:cNvPr id="548" name="Google Shape;548;p52"/>
          <p:cNvSpPr/>
          <p:nvPr/>
        </p:nvSpPr>
        <p:spPr>
          <a:xfrm>
            <a:off x="6607500" y="4128325"/>
            <a:ext cx="1089600" cy="3768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9" name="Google Shape;549;p52"/>
          <p:cNvSpPr/>
          <p:nvPr/>
        </p:nvSpPr>
        <p:spPr>
          <a:xfrm>
            <a:off x="6986000" y="4181710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0" name="Google Shape;550;p52"/>
          <p:cNvSpPr/>
          <p:nvPr/>
        </p:nvSpPr>
        <p:spPr>
          <a:xfrm>
            <a:off x="8075600" y="2710031"/>
            <a:ext cx="351600" cy="10863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1" name="Google Shape;551;p52"/>
          <p:cNvSpPr/>
          <p:nvPr/>
        </p:nvSpPr>
        <p:spPr>
          <a:xfrm>
            <a:off x="8054400" y="2333225"/>
            <a:ext cx="351600" cy="10863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52"/>
          <p:cNvSpPr/>
          <p:nvPr/>
        </p:nvSpPr>
        <p:spPr>
          <a:xfrm>
            <a:off x="5224925" y="4101638"/>
            <a:ext cx="1089600" cy="3768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52"/>
          <p:cNvSpPr/>
          <p:nvPr/>
        </p:nvSpPr>
        <p:spPr>
          <a:xfrm>
            <a:off x="5603425" y="4155023"/>
            <a:ext cx="1089600" cy="3768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4" name="Google Shape;554;p52"/>
          <p:cNvSpPr txBox="1"/>
          <p:nvPr/>
        </p:nvSpPr>
        <p:spPr>
          <a:xfrm>
            <a:off x="311700" y="1105675"/>
            <a:ext cx="4138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실은 흔하게 있는 이야기이다.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0" name="Google Shape;560;p53"/>
          <p:cNvPicPr preferRelativeResize="0"/>
          <p:nvPr/>
        </p:nvPicPr>
        <p:blipFill rotWithShape="1">
          <a:blip r:embed="rId3">
            <a:alphaModFix/>
          </a:blip>
          <a:srcRect l="47493" t="76390" r="37691" b="4709"/>
          <a:stretch/>
        </p:blipFill>
        <p:spPr>
          <a:xfrm>
            <a:off x="5262725" y="1730603"/>
            <a:ext cx="2302449" cy="1905175"/>
          </a:xfrm>
          <a:prstGeom prst="rect">
            <a:avLst/>
          </a:prstGeom>
          <a:noFill/>
          <a:ln>
            <a:noFill/>
          </a:ln>
        </p:spPr>
      </p:pic>
      <p:sp>
        <p:nvSpPr>
          <p:cNvPr id="561" name="Google Shape;561;p53"/>
          <p:cNvSpPr/>
          <p:nvPr/>
        </p:nvSpPr>
        <p:spPr>
          <a:xfrm>
            <a:off x="5454600" y="1925550"/>
            <a:ext cx="1432175" cy="1425325"/>
          </a:xfrm>
          <a:custGeom>
            <a:avLst/>
            <a:gdLst/>
            <a:ahLst/>
            <a:cxnLst/>
            <a:rect l="l" t="t" r="r" b="b"/>
            <a:pathLst>
              <a:path w="57287" h="57013" extrusionOk="0">
                <a:moveTo>
                  <a:pt x="39197" y="0"/>
                </a:moveTo>
                <a:lnTo>
                  <a:pt x="39197" y="20010"/>
                </a:lnTo>
                <a:lnTo>
                  <a:pt x="20832" y="20010"/>
                </a:lnTo>
                <a:lnTo>
                  <a:pt x="20832" y="38649"/>
                </a:lnTo>
                <a:lnTo>
                  <a:pt x="57287" y="38649"/>
                </a:lnTo>
                <a:lnTo>
                  <a:pt x="57287" y="57013"/>
                </a:lnTo>
                <a:lnTo>
                  <a:pt x="0" y="57013"/>
                </a:lnTo>
                <a:lnTo>
                  <a:pt x="0" y="549"/>
                </a:lnTo>
                <a:close/>
              </a:path>
            </a:pathLst>
          </a:cu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62" name="Google Shape;562;p53"/>
          <p:cNvSpPr/>
          <p:nvPr/>
        </p:nvSpPr>
        <p:spPr>
          <a:xfrm>
            <a:off x="5961700" y="2919250"/>
            <a:ext cx="1411500" cy="4659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53"/>
          <p:cNvSpPr txBox="1"/>
          <p:nvPr/>
        </p:nvSpPr>
        <p:spPr>
          <a:xfrm>
            <a:off x="311700" y="1105675"/>
            <a:ext cx="4138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조금씩 형태는 달라도… 어디서나 생기는 문제</a:t>
            </a:r>
            <a:endParaRPr/>
          </a:p>
        </p:txBody>
      </p:sp>
      <p:sp>
        <p:nvSpPr>
          <p:cNvPr id="564" name="Google Shape;564;p53"/>
          <p:cNvSpPr/>
          <p:nvPr/>
        </p:nvSpPr>
        <p:spPr>
          <a:xfrm>
            <a:off x="5961700" y="1925550"/>
            <a:ext cx="452100" cy="4659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0" name="Google Shape;570;p54"/>
          <p:cNvPicPr preferRelativeResize="0"/>
          <p:nvPr/>
        </p:nvPicPr>
        <p:blipFill rotWithShape="1">
          <a:blip r:embed="rId3">
            <a:alphaModFix/>
          </a:blip>
          <a:srcRect l="47493" t="76390" r="37691" b="4709"/>
          <a:stretch/>
        </p:blipFill>
        <p:spPr>
          <a:xfrm>
            <a:off x="5262725" y="1730603"/>
            <a:ext cx="2302449" cy="1905175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54"/>
          <p:cNvSpPr txBox="1"/>
          <p:nvPr/>
        </p:nvSpPr>
        <p:spPr>
          <a:xfrm>
            <a:off x="311700" y="1105675"/>
            <a:ext cx="4138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조금씩 형태는 달라도… 어디서나 생기는 문제</a:t>
            </a:r>
            <a:endParaRPr/>
          </a:p>
        </p:txBody>
      </p:sp>
      <p:pic>
        <p:nvPicPr>
          <p:cNvPr id="572" name="Google Shape;572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00474" y="2868301"/>
            <a:ext cx="491400" cy="49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8784" y="1897417"/>
            <a:ext cx="491400" cy="496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8784" y="2372142"/>
            <a:ext cx="491400" cy="496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8784" y="2865917"/>
            <a:ext cx="491400" cy="496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5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패턴</a:t>
            </a:r>
            <a:endParaRPr/>
          </a:p>
        </p:txBody>
      </p:sp>
      <p:sp>
        <p:nvSpPr>
          <p:cNvPr id="581" name="Google Shape;581;p5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유명한 패턴은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r>
              <a:rPr lang="ko"/>
              <a:t>로 대개 설명이 된다.</a:t>
            </a:r>
            <a:endParaRPr/>
          </a:p>
        </p:txBody>
      </p:sp>
      <p:pic>
        <p:nvPicPr>
          <p:cNvPr id="582" name="Google Shape;582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90" y="1607065"/>
            <a:ext cx="2898100" cy="1332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55"/>
          <p:cNvSpPr/>
          <p:nvPr/>
        </p:nvSpPr>
        <p:spPr>
          <a:xfrm>
            <a:off x="943725" y="1804601"/>
            <a:ext cx="1536900" cy="504600"/>
          </a:xfrm>
          <a:prstGeom prst="rect">
            <a:avLst/>
          </a:prstGeom>
          <a:solidFill>
            <a:srgbClr val="00AB00">
              <a:alpha val="7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55"/>
          <p:cNvSpPr/>
          <p:nvPr/>
        </p:nvSpPr>
        <p:spPr>
          <a:xfrm>
            <a:off x="441875" y="1900529"/>
            <a:ext cx="1497300" cy="5046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5" name="Google Shape;585;p55"/>
          <p:cNvSpPr/>
          <p:nvPr/>
        </p:nvSpPr>
        <p:spPr>
          <a:xfrm>
            <a:off x="1485100" y="1701804"/>
            <a:ext cx="1497300" cy="504600"/>
          </a:xfrm>
          <a:prstGeom prst="rect">
            <a:avLst/>
          </a:prstGeom>
          <a:solidFill>
            <a:srgbClr val="0000FF">
              <a:alpha val="60000"/>
            </a:srgb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" grpId="0" animBg="1"/>
      <p:bldP spid="584" grpId="0" animBg="1"/>
      <p:bldP spid="58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5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세번째 방법: 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A와 B가 지뢰를 나눠가지는데,</a:t>
            </a:r>
            <a:br>
              <a:rPr lang="ko"/>
            </a:br>
            <a:r>
              <a:rPr lang="ko"/>
              <a:t>A는 </a:t>
            </a:r>
            <a:r>
              <a:rPr lang="ko">
                <a:solidFill>
                  <a:schemeClr val="accent5"/>
                </a:solidFill>
              </a:rPr>
              <a:t>지뢰를 많이 못 가져간다</a:t>
            </a:r>
            <a:r>
              <a:rPr lang="ko"/>
              <a:t>.</a:t>
            </a:r>
            <a:br>
              <a:rPr lang="ko"/>
            </a:br>
            <a:r>
              <a:rPr lang="ko">
                <a:solidFill>
                  <a:schemeClr val="accent4"/>
                </a:solidFill>
              </a:rPr>
              <a:t>지뢰를 많이 가져갈 수 있는 B</a:t>
            </a:r>
            <a:r>
              <a:rPr lang="ko"/>
              <a:t>가 지뢰를 치워주지만 </a:t>
            </a:r>
            <a:r>
              <a:rPr lang="ko">
                <a:solidFill>
                  <a:schemeClr val="accent1"/>
                </a:solidFill>
              </a:rPr>
              <a:t>B한테도 사정</a:t>
            </a:r>
            <a:r>
              <a:rPr lang="ko"/>
              <a:t>은 </a:t>
            </a:r>
            <a:r>
              <a:rPr lang="ko">
                <a:solidFill>
                  <a:srgbClr val="FF0000"/>
                </a:solidFill>
              </a:rPr>
              <a:t>넉넉치 않다</a:t>
            </a:r>
            <a:r>
              <a:rPr lang="ko"/>
              <a:t>.</a:t>
            </a:r>
            <a:br>
              <a:rPr lang="ko"/>
            </a:br>
            <a:r>
              <a:rPr lang="ko">
                <a:solidFill>
                  <a:srgbClr val="9900FF"/>
                </a:solidFill>
              </a:rPr>
              <a:t>B는 자기 공간을 다 지뢰로 채운다</a:t>
            </a:r>
            <a:r>
              <a:rPr lang="ko"/>
              <a:t>.</a:t>
            </a:r>
            <a:br>
              <a:rPr lang="ko"/>
            </a:br>
            <a:r>
              <a:rPr lang="ko">
                <a:solidFill>
                  <a:srgbClr val="FF0000"/>
                </a:solidFill>
              </a:rPr>
              <a:t>그것밖에 다른 수가 없으니…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21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100" b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ko" sz="21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ko" sz="2100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100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2100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b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⇒ | (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|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|,</a:t>
            </a:r>
            <a:b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(</a:t>
            </a:r>
            <a:r>
              <a:rPr lang="ko" sz="2100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| </a:t>
            </a:r>
            <a:r>
              <a:rPr lang="ko" sz="2100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</a:t>
            </a: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b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ko" sz="21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(</a:t>
            </a:r>
            <a:r>
              <a:rPr lang="ko" sz="2100" b="1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21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2100" b="1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21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∩ </a:t>
            </a:r>
            <a:r>
              <a:rPr lang="ko" sz="2100" b="1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 </a:t>
            </a:r>
            <a:r>
              <a:rPr lang="ko" sz="21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= 0</a:t>
            </a:r>
            <a:endParaRPr>
              <a:solidFill>
                <a:srgbClr val="FF00FF"/>
              </a:solidFill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4336500" y="4412900"/>
            <a:ext cx="44958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ko" sz="1500">
                <a:solidFill>
                  <a:schemeClr val="dk1"/>
                </a:solidFill>
              </a:rPr>
              <a:t>*일반적으로 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</a:t>
            </a:r>
            <a:r>
              <a:rPr lang="ko" sz="15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≥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– |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∩ </a:t>
            </a:r>
            <a:r>
              <a:rPr lang="ko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ko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| </a:t>
            </a:r>
            <a:r>
              <a:rPr lang="ko" sz="1500">
                <a:solidFill>
                  <a:schemeClr val="dk1"/>
                </a:solidFill>
              </a:rPr>
              <a:t>가 성립함</a:t>
            </a:r>
            <a:endParaRPr sz="15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5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클리어!</a:t>
            </a:r>
            <a:endParaRPr/>
          </a:p>
        </p:txBody>
      </p:sp>
      <p:sp>
        <p:nvSpPr>
          <p:cNvPr id="598" name="Google Shape;598;p5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(사실 꽤 많이 찍었다)</a:t>
            </a:r>
            <a:endParaRPr/>
          </a:p>
        </p:txBody>
      </p:sp>
      <p:pic>
        <p:nvPicPr>
          <p:cNvPr id="599" name="Google Shape;599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8874" y="1152475"/>
            <a:ext cx="5713424" cy="370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5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고민</a:t>
            </a:r>
            <a:endParaRPr/>
          </a:p>
        </p:txBody>
      </p:sp>
      <p:sp>
        <p:nvSpPr>
          <p:cNvPr id="605" name="Google Shape;605;p5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이제 나도 지뢰찾기 고수!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하지만 여전히 남아있는 고민 2가지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완전성?</a:t>
            </a:r>
            <a:endParaRPr/>
          </a:p>
        </p:txBody>
      </p:sp>
      <p:sp>
        <p:nvSpPr>
          <p:cNvPr id="611" name="Google Shape;611;p5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 세 가지 방법이면 거의 모든 게임이 풀린다.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정말 </a:t>
            </a:r>
            <a:r>
              <a:rPr lang="ko" i="1"/>
              <a:t>모든 게임</a:t>
            </a:r>
            <a:r>
              <a:rPr lang="ko"/>
              <a:t>이 풀릴까?</a:t>
            </a:r>
            <a:endParaRPr/>
          </a:p>
        </p:txBody>
      </p:sp>
      <p:pic>
        <p:nvPicPr>
          <p:cNvPr id="612" name="Google Shape;612;p59"/>
          <p:cNvPicPr preferRelativeResize="0"/>
          <p:nvPr/>
        </p:nvPicPr>
        <p:blipFill rotWithShape="1">
          <a:blip r:embed="rId3">
            <a:alphaModFix/>
          </a:blip>
          <a:srcRect l="48575" t="55571" r="13394"/>
          <a:stretch/>
        </p:blipFill>
        <p:spPr>
          <a:xfrm>
            <a:off x="3991526" y="1934651"/>
            <a:ext cx="4001175" cy="297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r>
              <a:rPr lang="ko"/>
              <a:t>에 관한 고민</a:t>
            </a:r>
            <a:endParaRPr/>
          </a:p>
        </p:txBody>
      </p:sp>
      <p:sp>
        <p:nvSpPr>
          <p:cNvPr id="618" name="Google Shape;618;p6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Mutual Difference</a:t>
            </a:r>
            <a:r>
              <a:rPr lang="ko"/>
              <a:t> 패턴을 외우려면 스토리텔링까지 해야 한다…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더 명징한 해석이 없을까…?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6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방정식</a:t>
            </a:r>
            <a:endParaRPr/>
          </a:p>
        </p:txBody>
      </p:sp>
      <p:sp>
        <p:nvSpPr>
          <p:cNvPr id="624" name="Google Shape;624;p6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DEUS EX MACHINA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각 칸에 대해 지뢰이면 1, 지뢰가 아니면 0인 미지수를 설정한다.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예를 들어,</a:t>
            </a:r>
            <a:br>
              <a:rPr lang="ko"/>
            </a:br>
            <a:r>
              <a:rPr lang="ko"/>
              <a:t>집합 { P, Q, R }에 지뢰가 1개라는 명제는 </a:t>
            </a:r>
            <a:r>
              <a:rPr lang="ko">
                <a:highlight>
                  <a:srgbClr val="FCE5CD"/>
                </a:highlight>
              </a:rPr>
              <a:t>P + Q + R</a:t>
            </a:r>
            <a:r>
              <a:rPr lang="ko"/>
              <a:t> = </a:t>
            </a:r>
            <a:r>
              <a:rPr lang="ko">
                <a:highlight>
                  <a:srgbClr val="D9EAD3"/>
                </a:highlight>
              </a:rPr>
              <a:t>1</a:t>
            </a:r>
            <a:r>
              <a:rPr lang="ko"/>
              <a:t>라는 방정식으로 표현한다.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highlight>
                  <a:srgbClr val="D9EAD3"/>
                </a:highlight>
              </a:rPr>
              <a:t>우변의 상수</a:t>
            </a:r>
            <a:r>
              <a:rPr lang="ko"/>
              <a:t>가 </a:t>
            </a:r>
            <a:r>
              <a:rPr lang="ko">
                <a:highlight>
                  <a:srgbClr val="FCE5CD"/>
                </a:highlight>
              </a:rPr>
              <a:t>좌변</a:t>
            </a:r>
            <a:r>
              <a:rPr lang="ko"/>
              <a:t>의 </a:t>
            </a:r>
            <a:r>
              <a:rPr lang="ko" u="sng"/>
              <a:t>최댓값</a:t>
            </a:r>
            <a:r>
              <a:rPr lang="ko"/>
              <a:t> 또는 </a:t>
            </a:r>
            <a:r>
              <a:rPr lang="ko" u="sng"/>
              <a:t>최솟값</a:t>
            </a:r>
            <a:r>
              <a:rPr lang="ko"/>
              <a:t>과 같은 경우 그 방정식의 해가 유일하다.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highlight>
                  <a:srgbClr val="FCE5CD"/>
                </a:highlight>
              </a:rPr>
              <a:t>P + Q + R</a:t>
            </a:r>
            <a:r>
              <a:rPr lang="ko"/>
              <a:t> = </a:t>
            </a:r>
            <a:r>
              <a:rPr lang="ko">
                <a:highlight>
                  <a:srgbClr val="D9EAD3"/>
                </a:highlight>
              </a:rPr>
              <a:t>1</a:t>
            </a:r>
            <a:r>
              <a:rPr lang="ko"/>
              <a:t>의 경우, </a:t>
            </a:r>
            <a:r>
              <a:rPr lang="ko">
                <a:highlight>
                  <a:srgbClr val="FCE5CD"/>
                </a:highlight>
              </a:rPr>
              <a:t>좌변</a:t>
            </a:r>
            <a:r>
              <a:rPr lang="ko"/>
              <a:t>의 </a:t>
            </a:r>
            <a:r>
              <a:rPr lang="ko" u="sng"/>
              <a:t>최댓값</a:t>
            </a:r>
            <a:r>
              <a:rPr lang="ko"/>
              <a:t>은 3, </a:t>
            </a:r>
            <a:r>
              <a:rPr lang="ko" u="sng"/>
              <a:t>최솟값</a:t>
            </a:r>
            <a:r>
              <a:rPr lang="ko"/>
              <a:t>은 0.</a:t>
            </a:r>
            <a:br>
              <a:rPr lang="ko"/>
            </a:br>
            <a:r>
              <a:rPr lang="ko"/>
              <a:t>이 식만으로는 풀리지 않는다.</a:t>
            </a:r>
            <a:endParaRPr/>
          </a:p>
        </p:txBody>
      </p:sp>
      <p:pic>
        <p:nvPicPr>
          <p:cNvPr id="625" name="Google Shape;625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7250" y="231700"/>
            <a:ext cx="1581150" cy="15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61"/>
          <p:cNvSpPr/>
          <p:nvPr/>
        </p:nvSpPr>
        <p:spPr>
          <a:xfrm>
            <a:off x="73123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61"/>
          <p:cNvSpPr/>
          <p:nvPr/>
        </p:nvSpPr>
        <p:spPr>
          <a:xfrm>
            <a:off x="77779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61"/>
          <p:cNvSpPr/>
          <p:nvPr/>
        </p:nvSpPr>
        <p:spPr>
          <a:xfrm>
            <a:off x="82435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6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방정식</a:t>
            </a:r>
            <a:endParaRPr/>
          </a:p>
        </p:txBody>
      </p:sp>
      <p:sp>
        <p:nvSpPr>
          <p:cNvPr id="634" name="Google Shape;634;p6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dirty="0"/>
              <a:t>위에서 소개한 세 가지 방법은 모두 방정식의 풀이로 환원된다.</a:t>
            </a:r>
            <a:endParaRPr dirty="0"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Cardinality</a:t>
            </a:r>
            <a:endParaRPr i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lphaLcPeriod"/>
            </a:pP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3 </a:t>
            </a:r>
            <a:br>
              <a:rPr lang="en-US" altLang="ko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⇒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1,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1,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lphaLcPeriod"/>
            </a:pP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2,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 </a:t>
            </a:r>
            <a:br>
              <a:rPr lang="en-US" altLang="ko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⇒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AutoNum type="arabicPeriod"/>
            </a:pP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Subset</a:t>
            </a:r>
            <a:b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2,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 </a:t>
            </a:r>
            <a:br>
              <a:rPr lang="en-US" altLang="ko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⇒ </a:t>
            </a:r>
            <a:r>
              <a:rPr lang="ko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ko" dirty="0">
                <a:latin typeface="Times New Roman"/>
                <a:ea typeface="Times New Roman"/>
                <a:cs typeface="Times New Roman"/>
                <a:sym typeface="Times New Roman"/>
              </a:rPr>
              <a:t> = 1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5" name="Google Shape;635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7250" y="231700"/>
            <a:ext cx="1581150" cy="15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62"/>
          <p:cNvSpPr/>
          <p:nvPr/>
        </p:nvSpPr>
        <p:spPr>
          <a:xfrm>
            <a:off x="73123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62"/>
          <p:cNvSpPr/>
          <p:nvPr/>
        </p:nvSpPr>
        <p:spPr>
          <a:xfrm>
            <a:off x="77779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Q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62"/>
          <p:cNvSpPr/>
          <p:nvPr/>
        </p:nvSpPr>
        <p:spPr>
          <a:xfrm>
            <a:off x="8243550" y="1227100"/>
            <a:ext cx="465600" cy="427200"/>
          </a:xfrm>
          <a:prstGeom prst="rect">
            <a:avLst/>
          </a:prstGeom>
          <a:solidFill>
            <a:srgbClr val="FFAB40">
              <a:alpha val="5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D01847-C875-9335-A6AE-3014F4108BCD}"/>
              </a:ext>
            </a:extLst>
          </p:cNvPr>
          <p:cNvSpPr txBox="1"/>
          <p:nvPr/>
        </p:nvSpPr>
        <p:spPr>
          <a:xfrm>
            <a:off x="4572000" y="3047044"/>
            <a:ext cx="3041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lvl="0" algn="l" rtl="0">
              <a:spcBef>
                <a:spcPts val="0"/>
              </a:spcBef>
              <a:spcAft>
                <a:spcPts val="0"/>
              </a:spcAft>
              <a:buSzPts val="1800"/>
            </a:pP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3. Mutual Difference</a:t>
            </a:r>
            <a:b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= 1,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w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= 2 </a:t>
            </a:r>
            <a:b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⇒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w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= 1 </a:t>
            </a:r>
            <a:b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⇒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w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= 1, </a:t>
            </a:r>
            <a:r>
              <a:rPr lang="en" altLang="ko" sz="1800" i="1" dirty="0"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" altLang="ko" sz="1800" dirty="0">
                <a:latin typeface="Times New Roman"/>
                <a:ea typeface="Times New Roman"/>
                <a:cs typeface="Times New Roman"/>
                <a:sym typeface="Times New Roman"/>
              </a:rPr>
              <a:t> = 0</a:t>
            </a:r>
            <a:endParaRPr lang="en" altLang="ko-Kore-KR" sz="18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" name="Google Shape;643;p63"/>
          <p:cNvPicPr preferRelativeResize="0"/>
          <p:nvPr/>
        </p:nvPicPr>
        <p:blipFill rotWithShape="1">
          <a:blip r:embed="rId3">
            <a:alphaModFix/>
          </a:blip>
          <a:srcRect l="48575" t="55571" r="13394"/>
          <a:stretch/>
        </p:blipFill>
        <p:spPr>
          <a:xfrm>
            <a:off x="4669926" y="1982426"/>
            <a:ext cx="4001175" cy="2977050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6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방정식으로 풀어보기</a:t>
            </a:r>
            <a:endParaRPr/>
          </a:p>
        </p:txBody>
      </p:sp>
      <p:grpSp>
        <p:nvGrpSpPr>
          <p:cNvPr id="645" name="Google Shape;645;p63"/>
          <p:cNvGrpSpPr/>
          <p:nvPr/>
        </p:nvGrpSpPr>
        <p:grpSpPr>
          <a:xfrm>
            <a:off x="5845200" y="3398850"/>
            <a:ext cx="1632525" cy="1348300"/>
            <a:chOff x="5845200" y="3398850"/>
            <a:chExt cx="1632525" cy="1348300"/>
          </a:xfrm>
        </p:grpSpPr>
        <p:sp>
          <p:nvSpPr>
            <p:cNvPr id="646" name="Google Shape;646;p63"/>
            <p:cNvSpPr/>
            <p:nvPr/>
          </p:nvSpPr>
          <p:spPr>
            <a:xfrm>
              <a:off x="5845200" y="3405700"/>
              <a:ext cx="630425" cy="651000"/>
            </a:xfrm>
            <a:custGeom>
              <a:avLst/>
              <a:gdLst/>
              <a:ahLst/>
              <a:cxnLst/>
              <a:rect l="l" t="t" r="r" b="b"/>
              <a:pathLst>
                <a:path w="25217" h="26040" extrusionOk="0">
                  <a:moveTo>
                    <a:pt x="13157" y="0"/>
                  </a:moveTo>
                  <a:lnTo>
                    <a:pt x="13157" y="12609"/>
                  </a:lnTo>
                  <a:lnTo>
                    <a:pt x="0" y="12609"/>
                  </a:lnTo>
                  <a:lnTo>
                    <a:pt x="0" y="26040"/>
                  </a:lnTo>
                  <a:lnTo>
                    <a:pt x="25217" y="26040"/>
                  </a:lnTo>
                  <a:lnTo>
                    <a:pt x="25217" y="0"/>
                  </a:lnTo>
                  <a:close/>
                </a:path>
              </a:pathLst>
            </a:custGeom>
            <a:solidFill>
              <a:srgbClr val="4CFF40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7" name="Google Shape;647;p63"/>
            <p:cNvSpPr/>
            <p:nvPr/>
          </p:nvSpPr>
          <p:spPr>
            <a:xfrm rot="10800000" flipH="1">
              <a:off x="5845200" y="4056699"/>
              <a:ext cx="630425" cy="690451"/>
            </a:xfrm>
            <a:custGeom>
              <a:avLst/>
              <a:gdLst/>
              <a:ahLst/>
              <a:cxnLst/>
              <a:rect l="l" t="t" r="r" b="b"/>
              <a:pathLst>
                <a:path w="25217" h="26040" extrusionOk="0">
                  <a:moveTo>
                    <a:pt x="13157" y="0"/>
                  </a:moveTo>
                  <a:lnTo>
                    <a:pt x="13157" y="12609"/>
                  </a:lnTo>
                  <a:lnTo>
                    <a:pt x="0" y="12609"/>
                  </a:lnTo>
                  <a:lnTo>
                    <a:pt x="0" y="26040"/>
                  </a:lnTo>
                  <a:lnTo>
                    <a:pt x="25217" y="26040"/>
                  </a:lnTo>
                  <a:lnTo>
                    <a:pt x="25217" y="0"/>
                  </a:lnTo>
                  <a:close/>
                </a:path>
              </a:pathLst>
            </a:custGeom>
            <a:solidFill>
              <a:srgbClr val="FFAB40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8" name="Google Shape;648;p63"/>
            <p:cNvSpPr/>
            <p:nvPr/>
          </p:nvSpPr>
          <p:spPr>
            <a:xfrm>
              <a:off x="6475625" y="3398850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63"/>
            <p:cNvSpPr/>
            <p:nvPr/>
          </p:nvSpPr>
          <p:spPr>
            <a:xfrm>
              <a:off x="6475625" y="4056700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63"/>
            <p:cNvSpPr/>
            <p:nvPr/>
          </p:nvSpPr>
          <p:spPr>
            <a:xfrm>
              <a:off x="7135125" y="4056700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63"/>
            <p:cNvSpPr/>
            <p:nvPr/>
          </p:nvSpPr>
          <p:spPr>
            <a:xfrm>
              <a:off x="6222075" y="3426275"/>
              <a:ext cx="575625" cy="897675"/>
            </a:xfrm>
            <a:custGeom>
              <a:avLst/>
              <a:gdLst/>
              <a:ahLst/>
              <a:cxnLst/>
              <a:rect l="l" t="t" r="r" b="b"/>
              <a:pathLst>
                <a:path w="23025" h="35907" extrusionOk="0">
                  <a:moveTo>
                    <a:pt x="23025" y="0"/>
                  </a:moveTo>
                  <a:lnTo>
                    <a:pt x="0" y="0"/>
                  </a:lnTo>
                  <a:lnTo>
                    <a:pt x="0" y="35907"/>
                  </a:lnTo>
                  <a:lnTo>
                    <a:pt x="21929" y="35907"/>
                  </a:lnTo>
                  <a:lnTo>
                    <a:pt x="21929" y="26587"/>
                  </a:lnTo>
                  <a:lnTo>
                    <a:pt x="8772" y="26587"/>
                  </a:lnTo>
                  <a:lnTo>
                    <a:pt x="8772" y="10690"/>
                  </a:lnTo>
                  <a:lnTo>
                    <a:pt x="21929" y="10690"/>
                  </a:lnTo>
                  <a:close/>
                </a:path>
              </a:pathLst>
            </a:custGeom>
            <a:solidFill>
              <a:srgbClr val="FF00FF">
                <a:alpha val="7000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52" name="Google Shape;652;p63"/>
            <p:cNvSpPr/>
            <p:nvPr/>
          </p:nvSpPr>
          <p:spPr>
            <a:xfrm>
              <a:off x="5872600" y="3768900"/>
              <a:ext cx="286200" cy="572700"/>
            </a:xfrm>
            <a:prstGeom prst="rect">
              <a:avLst/>
            </a:prstGeom>
            <a:solidFill>
              <a:srgbClr val="0000FF">
                <a:alpha val="7000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3" name="Google Shape;653;p63"/>
          <p:cNvGrpSpPr/>
          <p:nvPr/>
        </p:nvGrpSpPr>
        <p:grpSpPr>
          <a:xfrm>
            <a:off x="342475" y="2571750"/>
            <a:ext cx="2378100" cy="680900"/>
            <a:chOff x="342475" y="2571750"/>
            <a:chExt cx="2378100" cy="680900"/>
          </a:xfrm>
        </p:grpSpPr>
        <p:sp>
          <p:nvSpPr>
            <p:cNvPr id="654" name="Google Shape;654;p63"/>
            <p:cNvSpPr txBox="1"/>
            <p:nvPr/>
          </p:nvSpPr>
          <p:spPr>
            <a:xfrm>
              <a:off x="2220175" y="2694700"/>
              <a:ext cx="500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/>
                <a:t>= 0</a:t>
              </a:r>
              <a:endParaRPr/>
            </a:p>
          </p:txBody>
        </p:sp>
        <p:sp>
          <p:nvSpPr>
            <p:cNvPr id="655" name="Google Shape;655;p63"/>
            <p:cNvSpPr/>
            <p:nvPr/>
          </p:nvSpPr>
          <p:spPr>
            <a:xfrm>
              <a:off x="1809775" y="2571750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63"/>
            <p:cNvSpPr/>
            <p:nvPr/>
          </p:nvSpPr>
          <p:spPr>
            <a:xfrm>
              <a:off x="843550" y="2930450"/>
              <a:ext cx="342600" cy="322200"/>
            </a:xfrm>
            <a:prstGeom prst="rect">
              <a:avLst/>
            </a:prstGeom>
            <a:solidFill>
              <a:srgbClr val="FFAB40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63"/>
            <p:cNvSpPr txBox="1"/>
            <p:nvPr/>
          </p:nvSpPr>
          <p:spPr>
            <a:xfrm>
              <a:off x="342475" y="2694700"/>
              <a:ext cx="500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/>
                <a:t>=</a:t>
              </a:r>
              <a:endParaRPr/>
            </a:p>
          </p:txBody>
        </p:sp>
      </p:grpSp>
      <p:grpSp>
        <p:nvGrpSpPr>
          <p:cNvPr id="658" name="Google Shape;658;p63"/>
          <p:cNvGrpSpPr/>
          <p:nvPr/>
        </p:nvGrpSpPr>
        <p:grpSpPr>
          <a:xfrm>
            <a:off x="501900" y="965875"/>
            <a:ext cx="3069738" cy="1341463"/>
            <a:chOff x="501900" y="965875"/>
            <a:chExt cx="3069738" cy="1341463"/>
          </a:xfrm>
        </p:grpSpPr>
        <p:sp>
          <p:nvSpPr>
            <p:cNvPr id="659" name="Google Shape;659;p63"/>
            <p:cNvSpPr/>
            <p:nvPr/>
          </p:nvSpPr>
          <p:spPr>
            <a:xfrm>
              <a:off x="501900" y="965875"/>
              <a:ext cx="630425" cy="651000"/>
            </a:xfrm>
            <a:custGeom>
              <a:avLst/>
              <a:gdLst/>
              <a:ahLst/>
              <a:cxnLst/>
              <a:rect l="l" t="t" r="r" b="b"/>
              <a:pathLst>
                <a:path w="25217" h="26040" extrusionOk="0">
                  <a:moveTo>
                    <a:pt x="13157" y="0"/>
                  </a:moveTo>
                  <a:lnTo>
                    <a:pt x="13157" y="12609"/>
                  </a:lnTo>
                  <a:lnTo>
                    <a:pt x="0" y="12609"/>
                  </a:lnTo>
                  <a:lnTo>
                    <a:pt x="0" y="26040"/>
                  </a:lnTo>
                  <a:lnTo>
                    <a:pt x="25217" y="26040"/>
                  </a:lnTo>
                  <a:lnTo>
                    <a:pt x="25217" y="0"/>
                  </a:lnTo>
                  <a:close/>
                </a:path>
              </a:pathLst>
            </a:custGeom>
            <a:solidFill>
              <a:srgbClr val="4CFF40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60" name="Google Shape;660;p63"/>
            <p:cNvSpPr/>
            <p:nvPr/>
          </p:nvSpPr>
          <p:spPr>
            <a:xfrm rot="10800000" flipH="1">
              <a:off x="501900" y="1616887"/>
              <a:ext cx="630425" cy="690451"/>
            </a:xfrm>
            <a:custGeom>
              <a:avLst/>
              <a:gdLst/>
              <a:ahLst/>
              <a:cxnLst/>
              <a:rect l="l" t="t" r="r" b="b"/>
              <a:pathLst>
                <a:path w="25217" h="26040" extrusionOk="0">
                  <a:moveTo>
                    <a:pt x="13157" y="0"/>
                  </a:moveTo>
                  <a:lnTo>
                    <a:pt x="13157" y="12609"/>
                  </a:lnTo>
                  <a:lnTo>
                    <a:pt x="0" y="12609"/>
                  </a:lnTo>
                  <a:lnTo>
                    <a:pt x="0" y="26040"/>
                  </a:lnTo>
                  <a:lnTo>
                    <a:pt x="25217" y="26040"/>
                  </a:lnTo>
                  <a:lnTo>
                    <a:pt x="25217" y="0"/>
                  </a:lnTo>
                  <a:close/>
                </a:path>
              </a:pathLst>
            </a:custGeom>
            <a:solidFill>
              <a:srgbClr val="FFAB40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61" name="Google Shape;661;p63"/>
            <p:cNvSpPr/>
            <p:nvPr/>
          </p:nvSpPr>
          <p:spPr>
            <a:xfrm>
              <a:off x="1132313" y="965875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63"/>
            <p:cNvSpPr/>
            <p:nvPr/>
          </p:nvSpPr>
          <p:spPr>
            <a:xfrm>
              <a:off x="1132313" y="1623725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63"/>
            <p:cNvSpPr/>
            <p:nvPr/>
          </p:nvSpPr>
          <p:spPr>
            <a:xfrm>
              <a:off x="1791813" y="1623725"/>
              <a:ext cx="342600" cy="322200"/>
            </a:xfrm>
            <a:prstGeom prst="rect">
              <a:avLst/>
            </a:prstGeom>
            <a:solidFill>
              <a:srgbClr val="40DBFF">
                <a:alpha val="7818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63"/>
            <p:cNvSpPr txBox="1"/>
            <p:nvPr/>
          </p:nvSpPr>
          <p:spPr>
            <a:xfrm>
              <a:off x="2299113" y="1514400"/>
              <a:ext cx="2466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/>
                <a:t>–</a:t>
              </a:r>
              <a:endParaRPr/>
            </a:p>
          </p:txBody>
        </p:sp>
        <p:sp>
          <p:nvSpPr>
            <p:cNvPr id="665" name="Google Shape;665;p63"/>
            <p:cNvSpPr/>
            <p:nvPr/>
          </p:nvSpPr>
          <p:spPr>
            <a:xfrm>
              <a:off x="2996013" y="1137163"/>
              <a:ext cx="575625" cy="897675"/>
            </a:xfrm>
            <a:custGeom>
              <a:avLst/>
              <a:gdLst/>
              <a:ahLst/>
              <a:cxnLst/>
              <a:rect l="l" t="t" r="r" b="b"/>
              <a:pathLst>
                <a:path w="23025" h="35907" extrusionOk="0">
                  <a:moveTo>
                    <a:pt x="23025" y="0"/>
                  </a:moveTo>
                  <a:lnTo>
                    <a:pt x="0" y="0"/>
                  </a:lnTo>
                  <a:lnTo>
                    <a:pt x="0" y="35907"/>
                  </a:lnTo>
                  <a:lnTo>
                    <a:pt x="21929" y="35907"/>
                  </a:lnTo>
                  <a:lnTo>
                    <a:pt x="21929" y="26587"/>
                  </a:lnTo>
                  <a:lnTo>
                    <a:pt x="8772" y="26587"/>
                  </a:lnTo>
                  <a:lnTo>
                    <a:pt x="8772" y="10690"/>
                  </a:lnTo>
                  <a:lnTo>
                    <a:pt x="21929" y="10690"/>
                  </a:lnTo>
                  <a:close/>
                </a:path>
              </a:pathLst>
            </a:custGeom>
            <a:solidFill>
              <a:srgbClr val="FF00FF">
                <a:alpha val="7000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66" name="Google Shape;666;p63"/>
            <p:cNvSpPr/>
            <p:nvPr/>
          </p:nvSpPr>
          <p:spPr>
            <a:xfrm>
              <a:off x="2646538" y="1479788"/>
              <a:ext cx="286200" cy="572700"/>
            </a:xfrm>
            <a:prstGeom prst="rect">
              <a:avLst/>
            </a:prstGeom>
            <a:solidFill>
              <a:srgbClr val="0000FF">
                <a:alpha val="70000"/>
              </a:srgb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63"/>
            <p:cNvSpPr txBox="1"/>
            <p:nvPr/>
          </p:nvSpPr>
          <p:spPr>
            <a:xfrm>
              <a:off x="795550" y="1216675"/>
              <a:ext cx="286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</a:t>
              </a:r>
              <a:endPara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668" name="Google Shape;668;p63"/>
            <p:cNvSpPr txBox="1"/>
            <p:nvPr/>
          </p:nvSpPr>
          <p:spPr>
            <a:xfrm>
              <a:off x="842875" y="1616875"/>
              <a:ext cx="286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</a:t>
              </a:r>
              <a:endPara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669" name="Google Shape;669;p63"/>
            <p:cNvSpPr txBox="1"/>
            <p:nvPr/>
          </p:nvSpPr>
          <p:spPr>
            <a:xfrm>
              <a:off x="1160525" y="1584725"/>
              <a:ext cx="286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</a:t>
              </a:r>
              <a:endPara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670" name="Google Shape;670;p63"/>
            <p:cNvSpPr txBox="1"/>
            <p:nvPr/>
          </p:nvSpPr>
          <p:spPr>
            <a:xfrm>
              <a:off x="2627775" y="1514400"/>
              <a:ext cx="286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</a:t>
              </a:r>
              <a:endPara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671" name="Google Shape;671;p63"/>
            <p:cNvSpPr txBox="1"/>
            <p:nvPr/>
          </p:nvSpPr>
          <p:spPr>
            <a:xfrm>
              <a:off x="3187875" y="1385913"/>
              <a:ext cx="286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2</a:t>
              </a:r>
              <a:endPara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672" name="Google Shape;672;p63"/>
          <p:cNvSpPr txBox="1"/>
          <p:nvPr/>
        </p:nvSpPr>
        <p:spPr>
          <a:xfrm>
            <a:off x="383750" y="3823700"/>
            <a:ext cx="3945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(제 4의 패턴을 발견할지도…?)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6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방정식</a:t>
            </a:r>
            <a:endParaRPr/>
          </a:p>
        </p:txBody>
      </p:sp>
      <p:sp>
        <p:nvSpPr>
          <p:cNvPr id="678" name="Google Shape;678;p6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방정식으로 지뢰찾기가 완전히 표현된다!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이제 남은 일은 “방정식을 완벽하게 푸는 일”…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뭔가 위험한 냄새가 난다…?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6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latin typeface="NanumMyeongjo"/>
                <a:ea typeface="NanumMyeongjo"/>
                <a:cs typeface="NanumMyeongjo"/>
                <a:sym typeface="Nanum Myeongjo"/>
              </a:rPr>
              <a:t>백만장자</a:t>
            </a:r>
            <a:endParaRPr>
              <a:latin typeface="NanumMyeongjo"/>
              <a:ea typeface="NanumMyeongjo"/>
              <a:cs typeface="NanumMyeongjo"/>
              <a:sym typeface="Nanum Myeongj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sz="3300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Millionaire</a:t>
            </a:r>
            <a:endParaRPr sz="3300"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6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P-NP 문제</a:t>
            </a:r>
            <a:endParaRPr/>
          </a:p>
        </p:txBody>
      </p:sp>
      <p:sp>
        <p:nvSpPr>
          <p:cNvPr id="689" name="Google Shape;689;p6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결정문제 = 길이 n의 문자열을 입력받아 0 또는 1을 답하는 문제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>
                <a:solidFill>
                  <a:srgbClr val="980000"/>
                </a:solidFill>
              </a:rPr>
              <a:t>P</a:t>
            </a:r>
            <a:r>
              <a:rPr lang="ko"/>
              <a:t> – O(n</a:t>
            </a:r>
            <a:r>
              <a:rPr lang="ko" baseline="30000"/>
              <a:t>p</a:t>
            </a:r>
            <a:r>
              <a:rPr lang="ko"/>
              <a:t>) 안에 답을 낼 수 있는 결정문제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 – 어떤 조합을 </a:t>
            </a:r>
            <a:r>
              <a:rPr lang="ko" i="1"/>
              <a:t>잘</a:t>
            </a:r>
            <a:r>
              <a:rPr lang="ko"/>
              <a:t> 찾으면 O(n</a:t>
            </a:r>
            <a:r>
              <a:rPr lang="ko" baseline="30000"/>
              <a:t>p</a:t>
            </a:r>
            <a:r>
              <a:rPr lang="ko"/>
              <a:t>) 안에 1로 답할 수 있는 결정문제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>
                <a:solidFill>
                  <a:schemeClr val="accent1"/>
                </a:solidFill>
              </a:rPr>
              <a:t>NP-Complete</a:t>
            </a:r>
            <a:r>
              <a:rPr lang="ko"/>
              <a:t> – “어떤 문제 X가 NP-Complete다”</a:t>
            </a:r>
            <a:br>
              <a:rPr lang="ko"/>
            </a:br>
            <a:r>
              <a:rPr lang="ko"/>
              <a:t> = “NP 문제를 아무거나 가져오면 O(n</a:t>
            </a:r>
            <a:r>
              <a:rPr lang="ko" baseline="30000"/>
              <a:t>q</a:t>
            </a:r>
            <a:r>
              <a:rPr lang="ko"/>
              <a:t>) 안에 X로 바꿔서 풀 수 있다.”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Google Shape;694;p6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P-NP 문제</a:t>
            </a:r>
            <a:endParaRPr/>
          </a:p>
        </p:txBody>
      </p:sp>
      <p:sp>
        <p:nvSpPr>
          <p:cNvPr id="695" name="Google Shape;695;p6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rgbClr val="980000"/>
                </a:solidFill>
              </a:rPr>
              <a:t>P</a:t>
            </a:r>
            <a:r>
              <a:rPr lang="ko"/>
              <a:t>에 속하는 문제는 모두 </a:t>
            </a: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다.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solidFill>
                  <a:srgbClr val="980000"/>
                </a:solidFill>
              </a:rPr>
              <a:t>비밀의 조합 없이도 금방 답을 찾을 수 있다면</a:t>
            </a:r>
            <a:r>
              <a:rPr lang="ko"/>
              <a:t>,</a:t>
            </a:r>
            <a:br>
              <a:rPr lang="ko"/>
            </a:br>
            <a:r>
              <a:rPr lang="ko">
                <a:solidFill>
                  <a:schemeClr val="accent4"/>
                </a:solidFill>
              </a:rPr>
              <a:t>조합이 주어질 때에도 금방 답을 찾을 수 있다</a:t>
            </a:r>
            <a:r>
              <a:rPr lang="ko"/>
              <a:t>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에 속하는 문제는 모두 </a:t>
            </a:r>
            <a:r>
              <a:rPr lang="ko">
                <a:solidFill>
                  <a:srgbClr val="980000"/>
                </a:solidFill>
              </a:rPr>
              <a:t>P</a:t>
            </a:r>
            <a:r>
              <a:rPr lang="ko"/>
              <a:t>일까?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>
                <a:solidFill>
                  <a:schemeClr val="accent4"/>
                </a:solidFill>
              </a:rPr>
              <a:t>비밀의 조합으로 금방 풀리는 문제</a:t>
            </a:r>
            <a:r>
              <a:rPr lang="ko"/>
              <a:t>는 언제나</a:t>
            </a:r>
            <a:r>
              <a:rPr lang="ko">
                <a:solidFill>
                  <a:schemeClr val="accent3"/>
                </a:solidFill>
              </a:rPr>
              <a:t> </a:t>
            </a:r>
            <a:r>
              <a:rPr lang="ko">
                <a:solidFill>
                  <a:srgbClr val="980000"/>
                </a:solidFill>
              </a:rPr>
              <a:t>조합 없이도 금방 답을 찾을 수 있을까</a:t>
            </a:r>
            <a:r>
              <a:rPr lang="ko"/>
              <a:t>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세상이 그렇게</a:t>
            </a:r>
            <a:r>
              <a:rPr lang="ko" i="1"/>
              <a:t> 만만할까?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accent1"/>
                </a:solidFill>
              </a:rPr>
              <a:t>NP-Complete</a:t>
            </a:r>
            <a:r>
              <a:rPr lang="ko"/>
              <a:t>에서 단 하나라도 </a:t>
            </a:r>
            <a:r>
              <a:rPr lang="ko">
                <a:solidFill>
                  <a:srgbClr val="980000"/>
                </a:solidFill>
              </a:rPr>
              <a:t>P</a:t>
            </a:r>
            <a:r>
              <a:rPr lang="ko"/>
              <a:t>라는 것을 밝혀낸다면 </a:t>
            </a:r>
            <a:r>
              <a:rPr lang="ko">
                <a:solidFill>
                  <a:srgbClr val="980000"/>
                </a:solidFill>
              </a:rPr>
              <a:t>P</a:t>
            </a:r>
            <a:r>
              <a:rPr lang="ko"/>
              <a:t>=</a:t>
            </a: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이다.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모든 </a:t>
            </a: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의 문제를 </a:t>
            </a:r>
            <a:r>
              <a:rPr lang="ko">
                <a:solidFill>
                  <a:schemeClr val="accent1"/>
                </a:solidFill>
              </a:rPr>
              <a:t>그 문제</a:t>
            </a:r>
            <a:r>
              <a:rPr lang="ko"/>
              <a:t>로 바꾸고 나면 </a:t>
            </a:r>
            <a:r>
              <a:rPr lang="ko">
                <a:solidFill>
                  <a:srgbClr val="980000"/>
                </a:solidFill>
              </a:rPr>
              <a:t>금방 풀리기 때문</a:t>
            </a:r>
            <a:r>
              <a:rPr lang="ko"/>
              <a:t>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6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그래서…?</a:t>
            </a:r>
            <a:endParaRPr/>
          </a:p>
        </p:txBody>
      </p:sp>
      <p:sp>
        <p:nvSpPr>
          <p:cNvPr id="701" name="Google Shape;701;p6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지뢰찾기가 P-NP 문제와 무슨 상관이냐</a:t>
            </a:r>
            <a:endParaRPr/>
          </a:p>
        </p:txBody>
      </p:sp>
      <p:pic>
        <p:nvPicPr>
          <p:cNvPr id="702" name="Google Shape;702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5124" y="196525"/>
            <a:ext cx="6525102" cy="4750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6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 일관성 문제</a:t>
            </a:r>
            <a:r>
              <a:rPr lang="ko" sz="2244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 Consistency Problem</a:t>
            </a:r>
            <a:endParaRPr sz="2244"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8" name="Google Shape;708;p6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“이 지뢰찾기 구성에는 모순이 없는가?”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지뢰의 조합을 </a:t>
            </a:r>
            <a:r>
              <a:rPr lang="ko" i="1"/>
              <a:t>잘</a:t>
            </a:r>
            <a:r>
              <a:rPr lang="ko"/>
              <a:t> 찾으면 이 구성이 가능함을 쉽게 보일 수 있다.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즉, MCP</a:t>
            </a:r>
            <a:r>
              <a:rPr lang="ko" sz="1000" i="1">
                <a:solidFill>
                  <a:schemeClr val="accent5"/>
                </a:solidFill>
              </a:rPr>
              <a:t>Minesweeper Consistency Problem</a:t>
            </a:r>
            <a:r>
              <a:rPr lang="ko"/>
              <a:t>는 NP이다.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 sz="1100" u="sng">
                <a:solidFill>
                  <a:schemeClr val="hlink"/>
                </a:solidFill>
                <a:hlinkClick r:id="rId3"/>
              </a:rPr>
              <a:t>https://www.minesweeper.info/articles/MinesweeperIsNPComplete.pdf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7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 일관성 문제</a:t>
            </a:r>
            <a:r>
              <a:rPr lang="ko" sz="2244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 Consistency Problem</a:t>
            </a:r>
            <a:endParaRPr sz="2244" i="1">
              <a:solidFill>
                <a:schemeClr val="accent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7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>
                <a:solidFill>
                  <a:srgbClr val="0000FF"/>
                </a:solidFill>
              </a:rPr>
              <a:t>예시1: 이런 구성은 가능할까?</a:t>
            </a:r>
            <a:endParaRPr>
              <a:solidFill>
                <a:srgbClr val="0000FF"/>
              </a:solidFill>
            </a:endParaRPr>
          </a:p>
        </p:txBody>
      </p:sp>
      <p:pic>
        <p:nvPicPr>
          <p:cNvPr id="715" name="Google Shape;715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1675" y="1152479"/>
            <a:ext cx="2907174" cy="36225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7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 일관성 문제</a:t>
            </a:r>
            <a:r>
              <a:rPr lang="ko" sz="2244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 Consistency Problem</a:t>
            </a:r>
            <a:endParaRPr/>
          </a:p>
        </p:txBody>
      </p:sp>
      <p:sp>
        <p:nvSpPr>
          <p:cNvPr id="721" name="Google Shape;721;p7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rgbClr val="0000FF"/>
                </a:solidFill>
              </a:rPr>
              <a:t>예시1: 이런 구성은 가능할까?</a:t>
            </a:r>
            <a:endParaRPr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이렇게 지뢰가 있다면 가능하겠죠?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(물론 유일한 해는 아닙니다)</a:t>
            </a:r>
            <a:endParaRPr/>
          </a:p>
        </p:txBody>
      </p:sp>
      <p:pic>
        <p:nvPicPr>
          <p:cNvPr id="722" name="Google Shape;722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3141" y="1178000"/>
            <a:ext cx="2824250" cy="3571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7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 일관성 문제</a:t>
            </a:r>
            <a:r>
              <a:rPr lang="ko" sz="2244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 Consistency Problem</a:t>
            </a:r>
            <a:endParaRPr/>
          </a:p>
        </p:txBody>
      </p:sp>
      <p:sp>
        <p:nvSpPr>
          <p:cNvPr id="728" name="Google Shape;728;p7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rgbClr val="FF0000"/>
                </a:solidFill>
              </a:rPr>
              <a:t>예시2: 이런 구성은 가능할까?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pic>
        <p:nvPicPr>
          <p:cNvPr id="729" name="Google Shape;729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0868" y="1056400"/>
            <a:ext cx="2907185" cy="360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p7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지뢰찾기 일관성 문제</a:t>
            </a:r>
            <a:r>
              <a:rPr lang="ko" sz="2244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Minesweeper Consistency Problem</a:t>
            </a:r>
            <a:endParaRPr/>
          </a:p>
        </p:txBody>
      </p:sp>
      <p:sp>
        <p:nvSpPr>
          <p:cNvPr id="735" name="Google Shape;735;p7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rgbClr val="FF0000"/>
                </a:solidFill>
              </a:rPr>
              <a:t>예시2: 이런 구성은 가능할까?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불가능!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지뢰를 어떻게 배치하더라도 저런 구성은 나올 수 없다</a:t>
            </a:r>
            <a:endParaRPr/>
          </a:p>
        </p:txBody>
      </p:sp>
      <p:pic>
        <p:nvPicPr>
          <p:cNvPr id="736" name="Google Shape;736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5118" y="1104350"/>
            <a:ext cx="2907185" cy="3608550"/>
          </a:xfrm>
          <a:prstGeom prst="rect">
            <a:avLst/>
          </a:prstGeom>
          <a:noFill/>
          <a:ln>
            <a:noFill/>
          </a:ln>
        </p:spPr>
      </p:pic>
      <p:sp>
        <p:nvSpPr>
          <p:cNvPr id="737" name="Google Shape;737;p73"/>
          <p:cNvSpPr/>
          <p:nvPr/>
        </p:nvSpPr>
        <p:spPr>
          <a:xfrm>
            <a:off x="6973775" y="3085000"/>
            <a:ext cx="1101300" cy="1184700"/>
          </a:xfrm>
          <a:prstGeom prst="rect">
            <a:avLst/>
          </a:prstGeom>
          <a:noFill/>
          <a:ln w="762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7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재미있는 사실</a:t>
            </a:r>
            <a:endParaRPr/>
          </a:p>
        </p:txBody>
      </p:sp>
      <p:sp>
        <p:nvSpPr>
          <p:cNvPr id="743" name="Google Shape;743;p7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accent5"/>
                </a:solidFill>
              </a:rPr>
              <a:t>MCP</a:t>
            </a:r>
            <a:r>
              <a:rPr lang="ko"/>
              <a:t>는 </a:t>
            </a:r>
            <a:r>
              <a:rPr lang="ko">
                <a:solidFill>
                  <a:schemeClr val="accent1"/>
                </a:solidFill>
              </a:rPr>
              <a:t>NP-Complete</a:t>
            </a:r>
            <a:r>
              <a:rPr lang="ko"/>
              <a:t>이다.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증명: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(알려진 사실) </a:t>
            </a:r>
            <a:r>
              <a:rPr lang="ko">
                <a:solidFill>
                  <a:srgbClr val="FF00FF"/>
                </a:solidFill>
              </a:rPr>
              <a:t>3-SAT</a:t>
            </a:r>
            <a:r>
              <a:rPr lang="ko"/>
              <a:t>는 </a:t>
            </a:r>
            <a:r>
              <a:rPr lang="ko">
                <a:solidFill>
                  <a:schemeClr val="accent1"/>
                </a:solidFill>
              </a:rPr>
              <a:t>NP-Complete</a:t>
            </a:r>
            <a:r>
              <a:rPr lang="ko"/>
              <a:t>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(정리) </a:t>
            </a:r>
            <a:r>
              <a:rPr lang="ko">
                <a:solidFill>
                  <a:srgbClr val="FF00FF"/>
                </a:solidFill>
              </a:rPr>
              <a:t>3-SAT</a:t>
            </a:r>
            <a:r>
              <a:rPr lang="ko"/>
              <a:t>는 </a:t>
            </a:r>
            <a:r>
              <a:rPr lang="ko">
                <a:solidFill>
                  <a:schemeClr val="accent5"/>
                </a:solidFill>
              </a:rPr>
              <a:t>MCP</a:t>
            </a:r>
            <a:r>
              <a:rPr lang="ko"/>
              <a:t>로 금방 바꿀 수 있다.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(따름정리) </a:t>
            </a:r>
            <a:r>
              <a:rPr lang="ko">
                <a:solidFill>
                  <a:schemeClr val="accent5"/>
                </a:solidFill>
              </a:rPr>
              <a:t>MCP</a:t>
            </a:r>
            <a:r>
              <a:rPr lang="ko"/>
              <a:t>는 </a:t>
            </a:r>
            <a:r>
              <a:rPr lang="ko">
                <a:solidFill>
                  <a:schemeClr val="accent1"/>
                </a:solidFill>
              </a:rPr>
              <a:t>NP-Complete</a:t>
            </a:r>
            <a:r>
              <a:rPr lang="ko"/>
              <a:t>다.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ko"/>
              <a:t>어떤 </a:t>
            </a:r>
            <a:r>
              <a:rPr lang="ko">
                <a:solidFill>
                  <a:schemeClr val="accent4"/>
                </a:solidFill>
              </a:rPr>
              <a:t>NP</a:t>
            </a:r>
            <a:r>
              <a:rPr lang="ko"/>
              <a:t>의 문제가 주어지든 일단 </a:t>
            </a:r>
            <a:r>
              <a:rPr lang="ko">
                <a:solidFill>
                  <a:srgbClr val="FF00FF"/>
                </a:solidFill>
              </a:rPr>
              <a:t>3-SAT</a:t>
            </a:r>
            <a:r>
              <a:rPr lang="ko"/>
              <a:t>로 바꾼 다음 다시 </a:t>
            </a:r>
            <a:r>
              <a:rPr lang="ko">
                <a:solidFill>
                  <a:schemeClr val="accent5"/>
                </a:solidFill>
              </a:rPr>
              <a:t>MCP</a:t>
            </a:r>
            <a:r>
              <a:rPr lang="ko"/>
              <a:t>로 바꿔서 풀 수 있다.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7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증명</a:t>
            </a:r>
            <a:endParaRPr/>
          </a:p>
        </p:txBody>
      </p:sp>
      <p:sp>
        <p:nvSpPr>
          <p:cNvPr id="749" name="Google Shape;749;p7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논리회로를 지뢰찾기로 표현한다.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4" name="Google Shape;754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53" y="114025"/>
            <a:ext cx="4297176" cy="4749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5" name="Google Shape;755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14023"/>
            <a:ext cx="3149168" cy="474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0" name="Google Shape;760;p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675" y="100925"/>
            <a:ext cx="3671649" cy="1945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61" name="Google Shape;761;p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16850" y="423025"/>
            <a:ext cx="3174100" cy="355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4525" y="2046900"/>
            <a:ext cx="3671652" cy="280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7" name="Google Shape;767;p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2374" y="152400"/>
            <a:ext cx="3739227" cy="3348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8" name="Google Shape;768;p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3849" y="418550"/>
            <a:ext cx="4218099" cy="3771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7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결론…</a:t>
            </a:r>
            <a:endParaRPr/>
          </a:p>
        </p:txBody>
      </p:sp>
      <p:sp>
        <p:nvSpPr>
          <p:cNvPr id="774" name="Google Shape;774;p7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완벽한 지뢰찾기 알고리즘은 불가능하다.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다른 읽을거리</a:t>
            </a:r>
            <a:endParaRPr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“지뢰찾기는 NP-Complete가 아닌 것 같지만 여전히 어렵다”</a:t>
            </a:r>
            <a:br>
              <a:rPr lang="ko"/>
            </a:br>
            <a:r>
              <a:rPr lang="ko" sz="1100" u="sng">
                <a:solidFill>
                  <a:schemeClr val="hlink"/>
                </a:solidFill>
                <a:hlinkClick r:id="rId3"/>
              </a:rPr>
              <a:t>Minesweeper May Not Be NP-Complete but Is Hard Nonetheless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ko"/>
              <a:t>일관된 지뢰찾기가 주어질 때, “안 찍고 풀리나?”라는 질문에 답하는 것은 co-NP-Complete.</a:t>
            </a:r>
            <a:endParaRPr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p8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결론…?</a:t>
            </a:r>
            <a:endParaRPr/>
          </a:p>
        </p:txBody>
      </p:sp>
      <p:sp>
        <p:nvSpPr>
          <p:cNvPr id="780" name="Google Shape;780;p8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500">
                <a:solidFill>
                  <a:schemeClr val="dk1"/>
                </a:solidFill>
                <a:highlight>
                  <a:srgbClr val="FFFFFF"/>
                </a:highlight>
              </a:rPr>
              <a:t>더 “냉정한” 관점은 지뢰 찾기의 NP-완전성은 지뢰 찾기가 정말 좋은 게임이라는 것을 보여준다는 것입니다. NP-완전이라는 사실은 어떤 칸이 지뢰인지 명확하다는 것을 완전히 알고 클릭할 수 있을 때와 어느 정도 추측이 필요할 때를 구분하기가 매우 어렵다는 것을 의미합니다. 사실, 추측이 필요하지 않다는 말을 미리 듣더라도 어떤 칸을 클릭할지 결정하는 것은 여전히 어려울 수 있습니다. 어떻게 보면, 여러분이 게임을 할 때 수년 동안 P=NP 문제를 연구해온 수백 명의 </a:t>
            </a:r>
            <a:r>
              <a:rPr lang="ko" sz="1500">
                <a:solidFill>
                  <a:schemeClr val="dk1"/>
                </a:solidFill>
                <a:highlight>
                  <a:srgbClr val="F4CCCC"/>
                </a:highlight>
              </a:rPr>
              <a:t>매우 훌륭한 수학자들보다 훨씬 더 잘 할 것이라고는 기대하기 어렵습니다.</a:t>
            </a:r>
            <a:endParaRPr sz="1500">
              <a:solidFill>
                <a:schemeClr val="dk1"/>
              </a:solidFill>
              <a:highlight>
                <a:srgbClr val="F4CCCC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500">
                <a:solidFill>
                  <a:schemeClr val="dk1"/>
                </a:solidFill>
                <a:highlight>
                  <a:srgbClr val="FFFFFF"/>
                </a:highlight>
              </a:rPr>
              <a:t>하지만 다시 한 번, 그 끈질긴 의심이 남아 있습니다... 더 흥미로운 관점은 </a:t>
            </a:r>
            <a:r>
              <a:rPr lang="ko" sz="1500">
                <a:solidFill>
                  <a:schemeClr val="dk1"/>
                </a:solidFill>
                <a:highlight>
                  <a:srgbClr val="D9EAD3"/>
                </a:highlight>
              </a:rPr>
              <a:t>언젠가 지뢰 찾기 초고수가 게임에서 패턴을 발견할 수 있다는 것입니다.</a:t>
            </a:r>
            <a:r>
              <a:rPr lang="ko" sz="1500">
                <a:solidFill>
                  <a:schemeClr val="dk1"/>
                </a:solidFill>
                <a:highlight>
                  <a:srgbClr val="FFFFFF"/>
                </a:highlight>
              </a:rPr>
              <a:t> 이는 결국 이를 해결하기 위한 다항식 시간 알고리즘으로 이어질 수 있으며, 따라서 모든 NP-완전 문제에 대한 다항식 시간 알고리즘으로 이어질 수 있습니다. 그러한 결과는 전 세계의 인터넷과 컴퓨터에서 사용되는 모든 코드를 해독하는 방법을 초래할 것입니다.</a:t>
            </a:r>
            <a:endParaRPr sz="15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500">
                <a:solidFill>
                  <a:schemeClr val="dk1"/>
                </a:solidFill>
                <a:highlight>
                  <a:srgbClr val="FFFFFF"/>
                </a:highlight>
              </a:rPr>
              <a:t>(</a:t>
            </a:r>
            <a:r>
              <a:rPr lang="ko" sz="1100" u="sng">
                <a:solidFill>
                  <a:schemeClr val="hlink"/>
                </a:solidFill>
                <a:hlinkClick r:id="rId3"/>
              </a:rPr>
              <a:t>https://web.mat.bham.ac.uk/R.W.Kaye/minesw/ordmsw.htm</a:t>
            </a:r>
            <a:r>
              <a:rPr lang="ko" sz="1500">
                <a:solidFill>
                  <a:schemeClr val="dk1"/>
                </a:solidFill>
                <a:highlight>
                  <a:srgbClr val="FFFFFF"/>
                </a:highlight>
              </a:rPr>
              <a:t>)</a:t>
            </a:r>
            <a:endParaRPr sz="15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8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결론!</a:t>
            </a:r>
            <a:endParaRPr/>
          </a:p>
        </p:txBody>
      </p:sp>
      <p:sp>
        <p:nvSpPr>
          <p:cNvPr id="786" name="Google Shape;786;p8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완벽한 지뢰찾기 알고리즘을 찾으면 백만장자가 된다!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다 때려치우고 지뢰찾기나 열심히 해보자(?)</a:t>
            </a:r>
            <a:endParaRPr/>
          </a:p>
        </p:txBody>
      </p:sp>
      <p:pic>
        <p:nvPicPr>
          <p:cNvPr id="787" name="Google Shape;787;p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02575" y="2631373"/>
            <a:ext cx="2141026" cy="1769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8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1부 정리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7" name="Google Shape;797;p83"/>
          <p:cNvPicPr preferRelativeResize="0"/>
          <p:nvPr/>
        </p:nvPicPr>
        <p:blipFill>
          <a:blip r:embed="rId3">
            <a:alphaModFix amt="46000"/>
          </a:blip>
          <a:stretch>
            <a:fillRect/>
          </a:stretch>
        </p:blipFill>
        <p:spPr>
          <a:xfrm>
            <a:off x="0" y="658250"/>
            <a:ext cx="9143999" cy="3826991"/>
          </a:xfrm>
          <a:prstGeom prst="rect">
            <a:avLst/>
          </a:prstGeom>
          <a:noFill/>
          <a:ln>
            <a:noFill/>
          </a:ln>
        </p:spPr>
      </p:pic>
      <p:sp>
        <p:nvSpPr>
          <p:cNvPr id="798" name="Google Shape;798;p8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Minesweeper</a:t>
            </a:r>
            <a:r>
              <a:rPr lang="ko" i="1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ism</a:t>
            </a:r>
            <a:r>
              <a:rPr lang="ko" i="1">
                <a:latin typeface="Times New Roman"/>
                <a:ea typeface="Times New Roman"/>
                <a:cs typeface="Times New Roman"/>
                <a:sym typeface="Times New Roman"/>
              </a:rPr>
              <a:t> will be back…</a:t>
            </a:r>
            <a:endParaRPr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2432</Words>
  <Application>Microsoft Macintosh PowerPoint</Application>
  <PresentationFormat>화면 슬라이드 쇼(16:9)</PresentationFormat>
  <Paragraphs>356</Paragraphs>
  <Slides>72</Slides>
  <Notes>72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72</vt:i4>
      </vt:variant>
    </vt:vector>
  </HeadingPairs>
  <TitlesOfParts>
    <vt:vector size="76" baseType="lpstr">
      <vt:lpstr>Arial</vt:lpstr>
      <vt:lpstr>Times New Roman</vt:lpstr>
      <vt:lpstr>Nanum Myeongjo</vt:lpstr>
      <vt:lpstr>Simple Light</vt:lpstr>
      <vt:lpstr>Minesweeperism</vt:lpstr>
      <vt:lpstr>Contents</vt:lpstr>
      <vt:lpstr>지뢰찾기 Minesweeper</vt:lpstr>
      <vt:lpstr>소개</vt:lpstr>
      <vt:lpstr>체험</vt:lpstr>
      <vt:lpstr>UI</vt:lpstr>
      <vt:lpstr>규칙</vt:lpstr>
      <vt:lpstr>편의 기능</vt:lpstr>
      <vt:lpstr>목표</vt:lpstr>
      <vt:lpstr>수학 Mathematics</vt:lpstr>
      <vt:lpstr>휴리스틱</vt:lpstr>
      <vt:lpstr>집합</vt:lpstr>
      <vt:lpstr>집합</vt:lpstr>
      <vt:lpstr>집합 – Mental Model</vt:lpstr>
      <vt:lpstr>예제와 풀어보는 지뢰찾기 공략 특강~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첫번째 방법: Cardinality</vt:lpstr>
      <vt:lpstr>두번째 방법: Subset</vt:lpstr>
      <vt:lpstr>두번째 방법: Subset</vt:lpstr>
      <vt:lpstr>두번째 방법: Subset</vt:lpstr>
      <vt:lpstr>두번째 방법: Subset</vt:lpstr>
      <vt:lpstr>두번째 방법: Subset</vt:lpstr>
      <vt:lpstr>두번째 방법: Subset</vt:lpstr>
      <vt:lpstr>두번째 방법: Subset</vt:lpstr>
      <vt:lpstr>Cardinality + Subset</vt:lpstr>
      <vt:lpstr>세번째 방법: Mutual Difference</vt:lpstr>
      <vt:lpstr>세번째 방법: Mutual Difference</vt:lpstr>
      <vt:lpstr>세번째 방법: Mutual Difference</vt:lpstr>
      <vt:lpstr>세번째 방법: Mutual Difference</vt:lpstr>
      <vt:lpstr>세번째 방법: Mutual Difference</vt:lpstr>
      <vt:lpstr>세번째 방법: Mutual Difference</vt:lpstr>
      <vt:lpstr>패턴</vt:lpstr>
      <vt:lpstr>세번째 방법: Mutual Difference</vt:lpstr>
      <vt:lpstr>클리어!</vt:lpstr>
      <vt:lpstr>고민</vt:lpstr>
      <vt:lpstr>완전성?</vt:lpstr>
      <vt:lpstr>Mutual Difference에 관한 고민</vt:lpstr>
      <vt:lpstr>방정식</vt:lpstr>
      <vt:lpstr>방정식</vt:lpstr>
      <vt:lpstr>방정식으로 풀어보기</vt:lpstr>
      <vt:lpstr>방정식</vt:lpstr>
      <vt:lpstr>백만장자 Millionaire</vt:lpstr>
      <vt:lpstr>P-NP 문제</vt:lpstr>
      <vt:lpstr>P-NP 문제</vt:lpstr>
      <vt:lpstr>그래서…?</vt:lpstr>
      <vt:lpstr>지뢰찾기 일관성 문제Minesweeper Consistency Problem</vt:lpstr>
      <vt:lpstr>지뢰찾기 일관성 문제Minesweeper Consistency Problem </vt:lpstr>
      <vt:lpstr>지뢰찾기 일관성 문제Minesweeper Consistency Problem</vt:lpstr>
      <vt:lpstr>지뢰찾기 일관성 문제Minesweeper Consistency Problem</vt:lpstr>
      <vt:lpstr>지뢰찾기 일관성 문제Minesweeper Consistency Problem</vt:lpstr>
      <vt:lpstr>재미있는 사실</vt:lpstr>
      <vt:lpstr>증명</vt:lpstr>
      <vt:lpstr>PowerPoint 프레젠테이션</vt:lpstr>
      <vt:lpstr>PowerPoint 프레젠테이션</vt:lpstr>
      <vt:lpstr>PowerPoint 프레젠테이션</vt:lpstr>
      <vt:lpstr>결론…</vt:lpstr>
      <vt:lpstr>결론…?</vt:lpstr>
      <vt:lpstr>결론!</vt:lpstr>
      <vt:lpstr>1부 정리</vt:lpstr>
      <vt:lpstr>Minesweeperism will be back…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Minesweeperism</dc:title>
  <cp:lastModifiedBy>안중원</cp:lastModifiedBy>
  <cp:revision>1</cp:revision>
  <dcterms:modified xsi:type="dcterms:W3CDTF">2023-04-29T03:44:39Z</dcterms:modified>
</cp:coreProperties>
</file>