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336" r:id="rId4"/>
    <p:sldId id="259" r:id="rId5"/>
    <p:sldId id="261" r:id="rId6"/>
    <p:sldId id="258" r:id="rId7"/>
    <p:sldId id="337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1" r:id="rId28"/>
    <p:sldId id="284" r:id="rId29"/>
    <p:sldId id="282" r:id="rId30"/>
    <p:sldId id="283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9" r:id="rId45"/>
    <p:sldId id="298" r:id="rId46"/>
    <p:sldId id="302" r:id="rId47"/>
    <p:sldId id="301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8" r:id="rId60"/>
    <p:sldId id="315" r:id="rId61"/>
    <p:sldId id="316" r:id="rId62"/>
    <p:sldId id="329" r:id="rId63"/>
    <p:sldId id="330" r:id="rId64"/>
    <p:sldId id="324" r:id="rId65"/>
    <p:sldId id="319" r:id="rId66"/>
    <p:sldId id="331" r:id="rId67"/>
    <p:sldId id="332" r:id="rId68"/>
    <p:sldId id="333" r:id="rId69"/>
    <p:sldId id="323" r:id="rId70"/>
    <p:sldId id="320" r:id="rId71"/>
    <p:sldId id="334" r:id="rId72"/>
    <p:sldId id="335" r:id="rId73"/>
    <p:sldId id="322" r:id="rId74"/>
    <p:sldId id="321" r:id="rId75"/>
    <p:sldId id="326" r:id="rId76"/>
    <p:sldId id="317" r:id="rId77"/>
    <p:sldId id="338" r:id="rId78"/>
    <p:sldId id="339" r:id="rId79"/>
    <p:sldId id="340" r:id="rId80"/>
    <p:sldId id="341" r:id="rId81"/>
    <p:sldId id="342" r:id="rId82"/>
    <p:sldId id="327" r:id="rId83"/>
    <p:sldId id="328" r:id="rId8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01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1/31/2015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youtu.be/cTu0NVdPpPM?t=27s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hyperlink" Target="http://youtu.be/IQw-0wGuqMc?t=2m36s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gn.com/articles/2010/01/12/top-10-ways-to-fix-jrpgs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JRPGs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2015-01-31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29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워크샵</a:t>
            </a:r>
            <a:r>
              <a:rPr lang="ko-KR" altLang="en-US" dirty="0" smtClean="0"/>
              <a:t> 발표자료</a:t>
            </a:r>
            <a:endParaRPr lang="ko-KR" altLang="en-US" dirty="0"/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2209799" y="5351493"/>
            <a:ext cx="9144000" cy="7540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13000"/>
                        <a:lumOff val="87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800" dirty="0" err="1" smtClean="0"/>
              <a:t>UPnL</a:t>
            </a:r>
            <a:r>
              <a:rPr lang="en-US" altLang="ko-KR" sz="1800" dirty="0" smtClean="0"/>
              <a:t> </a:t>
            </a:r>
            <a:r>
              <a:rPr lang="ko-KR" altLang="en-US" sz="1800" dirty="0" smtClean="0"/>
              <a:t>정회원 </a:t>
            </a:r>
            <a:r>
              <a:rPr lang="ko-KR" altLang="en-US" sz="1800" dirty="0" err="1" smtClean="0"/>
              <a:t>오평석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58193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오평석</a:t>
            </a:r>
            <a:endParaRPr lang="en-US" altLang="ko-KR" dirty="0" smtClean="0"/>
          </a:p>
          <a:p>
            <a:r>
              <a:rPr lang="en-US" altLang="ko-KR" dirty="0" smtClean="0"/>
              <a:t>1994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27</a:t>
            </a:r>
            <a:r>
              <a:rPr lang="ko-KR" altLang="en-US" dirty="0" smtClean="0"/>
              <a:t>일 출생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서울대학교 컴퓨터공학부 </a:t>
            </a:r>
            <a:r>
              <a:rPr lang="en-US" altLang="ko-KR" dirty="0" smtClean="0"/>
              <a:t>13</a:t>
            </a:r>
            <a:r>
              <a:rPr lang="ko-KR" altLang="en-US" dirty="0" smtClean="0"/>
              <a:t>학번</a:t>
            </a:r>
            <a:endParaRPr lang="en-US" altLang="ko-KR" dirty="0" smtClean="0"/>
          </a:p>
          <a:p>
            <a:r>
              <a:rPr lang="en-US" altLang="ko-KR" dirty="0" smtClean="0"/>
              <a:t>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SNUPS </a:t>
            </a:r>
            <a:r>
              <a:rPr lang="ko-KR" altLang="en-US" dirty="0" smtClean="0"/>
              <a:t>부회장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</a:t>
            </a:r>
            <a:r>
              <a:rPr lang="en-US" altLang="ko-KR" dirty="0"/>
              <a:t> </a:t>
            </a:r>
            <a:r>
              <a:rPr lang="en-US" altLang="ko-KR" dirty="0" smtClean="0"/>
              <a:t>~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정회원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67336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2309387" cy="3079183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113" y="1690688"/>
            <a:ext cx="6392563" cy="479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16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: JRPG</a:t>
            </a:r>
            <a:r>
              <a:rPr lang="ko-KR" altLang="en-US" dirty="0" smtClean="0"/>
              <a:t>의 소개 및 기원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발표자와 인생을</a:t>
            </a:r>
            <a:r>
              <a:rPr lang="en-US" altLang="ko-KR" dirty="0" smtClean="0"/>
              <a:t>(?) </a:t>
            </a:r>
            <a:r>
              <a:rPr lang="ko-KR" altLang="en-US" dirty="0" smtClean="0"/>
              <a:t>함께 한 </a:t>
            </a:r>
            <a:r>
              <a:rPr lang="en-US" altLang="ko-KR" dirty="0" smtClean="0"/>
              <a:t>JRPG</a:t>
            </a:r>
          </a:p>
          <a:p>
            <a:endParaRPr lang="en-US" altLang="ko-KR" dirty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: JRPG </a:t>
            </a:r>
            <a:r>
              <a:rPr lang="ko-KR" altLang="en-US" dirty="0" smtClean="0"/>
              <a:t>관련 잡담</a:t>
            </a:r>
            <a:r>
              <a:rPr lang="en-US" altLang="ko-KR" dirty="0" smtClean="0"/>
              <a:t>(?)</a:t>
            </a:r>
          </a:p>
          <a:p>
            <a:endParaRPr lang="en-US" altLang="ko-KR" dirty="0"/>
          </a:p>
          <a:p>
            <a:r>
              <a:rPr lang="ko-KR" altLang="en-US" dirty="0" smtClean="0"/>
              <a:t>보너스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6915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: JRPG</a:t>
            </a:r>
            <a:r>
              <a:rPr lang="ko-KR" altLang="en-US" dirty="0" smtClean="0"/>
              <a:t>의 소개 및 기원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54389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J</a:t>
            </a:r>
            <a:r>
              <a:rPr lang="en-US" altLang="ko-KR" dirty="0" smtClean="0"/>
              <a:t>apanese </a:t>
            </a:r>
            <a:r>
              <a:rPr lang="en-US" altLang="ko-KR" dirty="0" smtClean="0">
                <a:solidFill>
                  <a:srgbClr val="FF0000"/>
                </a:solidFill>
              </a:rPr>
              <a:t>R</a:t>
            </a:r>
            <a:r>
              <a:rPr lang="en-US" altLang="ko-KR" dirty="0" smtClean="0"/>
              <a:t>ole-</a:t>
            </a:r>
            <a:r>
              <a:rPr lang="en-US" altLang="ko-KR" dirty="0" smtClean="0">
                <a:solidFill>
                  <a:srgbClr val="FF0000"/>
                </a:solidFill>
              </a:rPr>
              <a:t>P</a:t>
            </a:r>
            <a:r>
              <a:rPr lang="en-US" altLang="ko-KR" dirty="0" smtClean="0"/>
              <a:t>laying </a:t>
            </a:r>
            <a:r>
              <a:rPr lang="en-US" altLang="ko-KR" dirty="0">
                <a:solidFill>
                  <a:srgbClr val="FF0000"/>
                </a:solidFill>
              </a:rPr>
              <a:t>G</a:t>
            </a:r>
            <a:r>
              <a:rPr lang="en-US" altLang="ko-KR" dirty="0" smtClean="0"/>
              <a:t>ame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00" y="2809102"/>
            <a:ext cx="3998098" cy="224893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471" y="861583"/>
            <a:ext cx="4093210" cy="230389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471" y="3661933"/>
            <a:ext cx="4290060" cy="242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JRPG?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690688"/>
            <a:ext cx="4779433" cy="2988404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688"/>
            <a:ext cx="5312718" cy="298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12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단순히 일본의 </a:t>
            </a:r>
            <a:r>
              <a:rPr lang="en-US" altLang="ko-KR" dirty="0" smtClean="0"/>
              <a:t>RPG</a:t>
            </a:r>
            <a:r>
              <a:rPr lang="ko-KR" altLang="en-US" dirty="0" smtClean="0"/>
              <a:t>라고 말하기에는 뭔가 부족한 느낌</a:t>
            </a:r>
            <a:endParaRPr lang="en-US" altLang="ko-KR" dirty="0"/>
          </a:p>
          <a:p>
            <a:r>
              <a:rPr lang="ko-KR" altLang="en-US" dirty="0" smtClean="0"/>
              <a:t>가령 </a:t>
            </a:r>
            <a:r>
              <a:rPr lang="en-US" altLang="ko-KR" dirty="0" smtClean="0"/>
              <a:t>JFPS</a:t>
            </a:r>
            <a:r>
              <a:rPr lang="ko-KR" altLang="en-US" dirty="0" smtClean="0"/>
              <a:t>라는 장르는 들어본 적도 쓰이지도 않는다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en-US" altLang="ko-KR" dirty="0" smtClean="0"/>
              <a:t>JRPG</a:t>
            </a:r>
            <a:r>
              <a:rPr lang="ko-KR" altLang="en-US" dirty="0" smtClean="0"/>
              <a:t>에 대해 이야기하기 위해서는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결국 </a:t>
            </a:r>
            <a:r>
              <a:rPr lang="en-US" altLang="ko-KR" dirty="0" smtClean="0"/>
              <a:t>RPG </a:t>
            </a:r>
            <a:r>
              <a:rPr lang="ko-KR" altLang="en-US" dirty="0" smtClean="0"/>
              <a:t>장르의 역사를 한번 돌아볼 필요가 있다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2399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던전</a:t>
            </a:r>
            <a:r>
              <a:rPr lang="ko-KR" altLang="en-US" dirty="0" smtClean="0"/>
              <a:t> 앤 </a:t>
            </a:r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en-US" altLang="ko-KR" dirty="0" smtClean="0"/>
              <a:t>(1974)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1970</a:t>
            </a:r>
            <a:r>
              <a:rPr lang="ko-KR" altLang="en-US" dirty="0" smtClean="0"/>
              <a:t>년대 미국의 </a:t>
            </a:r>
            <a:r>
              <a:rPr lang="en-US" altLang="ko-KR" dirty="0" smtClean="0"/>
              <a:t>TSR</a:t>
            </a:r>
            <a:r>
              <a:rPr lang="ko-KR" altLang="en-US" dirty="0" smtClean="0"/>
              <a:t>사에서 내놓은 </a:t>
            </a:r>
            <a:r>
              <a:rPr lang="en-US" altLang="ko-KR" dirty="0" smtClean="0"/>
              <a:t>TRPG</a:t>
            </a:r>
          </a:p>
          <a:p>
            <a:r>
              <a:rPr lang="en-US" altLang="ko-KR" dirty="0" smtClean="0"/>
              <a:t>TRPG (Table-talk Role Playing Game)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6562" y="601096"/>
            <a:ext cx="4275438" cy="569673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17" y="3102959"/>
            <a:ext cx="5832389" cy="87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89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던전</a:t>
            </a:r>
            <a:r>
              <a:rPr lang="ko-KR" altLang="en-US" dirty="0"/>
              <a:t> 앤 </a:t>
            </a:r>
            <a:r>
              <a:rPr lang="ko-KR" altLang="en-US" dirty="0" err="1"/>
              <a:t>드래곤</a:t>
            </a:r>
            <a:r>
              <a:rPr lang="ko-KR" altLang="en-US" dirty="0"/>
              <a:t> </a:t>
            </a:r>
            <a:r>
              <a:rPr lang="en-US" altLang="ko-KR" dirty="0"/>
              <a:t>(1974)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1" dirty="0" err="1">
                <a:solidFill>
                  <a:srgbClr val="0070C0"/>
                </a:solidFill>
              </a:rPr>
              <a:t>유닛이</a:t>
            </a:r>
            <a:r>
              <a:rPr lang="ko-KR" altLang="en-US" b="1" dirty="0">
                <a:solidFill>
                  <a:srgbClr val="0070C0"/>
                </a:solidFill>
              </a:rPr>
              <a:t> 경험을 쌓고 성장</a:t>
            </a:r>
            <a:r>
              <a:rPr lang="ko-KR" altLang="en-US" dirty="0"/>
              <a:t>한다는 개념을 최초로 </a:t>
            </a:r>
            <a:r>
              <a:rPr lang="ko-KR" altLang="en-US" dirty="0" smtClean="0"/>
              <a:t>도입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‘</a:t>
            </a:r>
            <a:r>
              <a:rPr lang="ko-KR" altLang="en-US" dirty="0" err="1" smtClean="0"/>
              <a:t>던전</a:t>
            </a:r>
            <a:r>
              <a:rPr lang="ko-KR" altLang="en-US" dirty="0" smtClean="0"/>
              <a:t> 앤 </a:t>
            </a:r>
            <a:r>
              <a:rPr lang="ko-KR" altLang="en-US" dirty="0" err="1" smtClean="0"/>
              <a:t>드래곤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은 대성공을 거둠</a:t>
            </a:r>
            <a:r>
              <a:rPr lang="en-US" altLang="ko-KR" dirty="0" smtClean="0"/>
              <a:t> </a:t>
            </a:r>
          </a:p>
          <a:p>
            <a:r>
              <a:rPr lang="en-US" altLang="ko-KR" dirty="0" smtClean="0"/>
              <a:t>1970</a:t>
            </a:r>
            <a:r>
              <a:rPr lang="ko-KR" altLang="en-US" dirty="0" smtClean="0"/>
              <a:t>년대 후반 </a:t>
            </a:r>
            <a:r>
              <a:rPr lang="en-US" altLang="ko-KR" dirty="0" smtClean="0"/>
              <a:t>~ 1980</a:t>
            </a:r>
            <a:r>
              <a:rPr lang="ko-KR" altLang="en-US" dirty="0" smtClean="0"/>
              <a:t>년대 수많은 </a:t>
            </a:r>
            <a:r>
              <a:rPr lang="en-US" altLang="ko-KR" dirty="0" smtClean="0"/>
              <a:t>TRPG</a:t>
            </a:r>
            <a:r>
              <a:rPr lang="ko-KR" altLang="en-US" dirty="0" smtClean="0"/>
              <a:t>들이  나옴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>
                <a:solidFill>
                  <a:srgbClr val="FF0000"/>
                </a:solidFill>
              </a:rPr>
              <a:t>1970</a:t>
            </a:r>
            <a:r>
              <a:rPr lang="ko-KR" altLang="en-US" dirty="0" smtClean="0">
                <a:solidFill>
                  <a:srgbClr val="FF0000"/>
                </a:solidFill>
              </a:rPr>
              <a:t>년대 후반</a:t>
            </a:r>
            <a:endParaRPr lang="en-US" altLang="ko-KR" dirty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028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P</a:t>
            </a:r>
            <a:r>
              <a:rPr lang="en-US" altLang="ko-KR" dirty="0" smtClean="0"/>
              <a:t>ersonal </a:t>
            </a:r>
            <a:r>
              <a:rPr lang="en-US" altLang="ko-KR" dirty="0" smtClean="0">
                <a:solidFill>
                  <a:srgbClr val="FF0000"/>
                </a:solidFill>
              </a:rPr>
              <a:t>C</a:t>
            </a:r>
            <a:r>
              <a:rPr lang="en-US" altLang="ko-KR" dirty="0" smtClean="0"/>
              <a:t>omputer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Altair 8800 : </a:t>
            </a:r>
            <a:r>
              <a:rPr lang="ko-KR" altLang="en-US" dirty="0" smtClean="0"/>
              <a:t>세계 </a:t>
            </a:r>
            <a:r>
              <a:rPr lang="ko-KR" altLang="en-US" dirty="0" err="1" smtClean="0"/>
              <a:t>최초의상업용</a:t>
            </a:r>
            <a:r>
              <a:rPr lang="ko-KR" altLang="en-US" dirty="0" smtClean="0"/>
              <a:t> 조립식 개인용 컴퓨터 </a:t>
            </a:r>
            <a:r>
              <a:rPr lang="en-US" altLang="ko-KR" dirty="0" smtClean="0"/>
              <a:t>(1974)</a:t>
            </a:r>
          </a:p>
          <a:p>
            <a:r>
              <a:rPr lang="ko-KR" altLang="en-US" dirty="0" smtClean="0"/>
              <a:t>이후 수많은 개인용 컴퓨터 제품들이 나오기 시작</a:t>
            </a:r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00" y="3087388"/>
            <a:ext cx="3121152" cy="281635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097" y="2848491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45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P</a:t>
            </a:r>
            <a:r>
              <a:rPr lang="en-US" altLang="ko-KR" dirty="0" smtClean="0"/>
              <a:t>ersonal </a:t>
            </a:r>
            <a:r>
              <a:rPr lang="en-US" altLang="ko-KR" dirty="0" smtClean="0">
                <a:solidFill>
                  <a:srgbClr val="FF0000"/>
                </a:solidFill>
              </a:rPr>
              <a:t>C</a:t>
            </a:r>
            <a:r>
              <a:rPr lang="en-US" altLang="ko-KR" dirty="0" smtClean="0"/>
              <a:t>omputer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1970</a:t>
            </a:r>
            <a:r>
              <a:rPr lang="ko-KR" altLang="en-US" b="1" dirty="0" smtClean="0">
                <a:solidFill>
                  <a:srgbClr val="FF0000"/>
                </a:solidFill>
              </a:rPr>
              <a:t>년대 후반 </a:t>
            </a:r>
            <a:r>
              <a:rPr lang="ko-KR" altLang="en-US" dirty="0" smtClean="0"/>
              <a:t>개인용 컴퓨터의 등장 및 보급</a:t>
            </a:r>
            <a:endParaRPr lang="en-US" altLang="ko-KR" dirty="0" smtClean="0"/>
          </a:p>
          <a:p>
            <a:r>
              <a:rPr lang="ko-KR" altLang="en-US" dirty="0" smtClean="0"/>
              <a:t>자연스럽게 당시 </a:t>
            </a:r>
            <a:r>
              <a:rPr lang="en-US" altLang="ko-KR" dirty="0" smtClean="0"/>
              <a:t>TRPG</a:t>
            </a:r>
            <a:r>
              <a:rPr lang="ko-KR" altLang="en-US" dirty="0" smtClean="0"/>
              <a:t>들을 컴퓨터로 구현하려는 시도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Ex) ‘</a:t>
            </a:r>
            <a:r>
              <a:rPr lang="ko-KR" altLang="en-US" dirty="0" err="1" smtClean="0"/>
              <a:t>조크</a:t>
            </a:r>
            <a:r>
              <a:rPr lang="en-US" altLang="ko-KR" dirty="0" smtClean="0"/>
              <a:t>’ (</a:t>
            </a:r>
            <a:r>
              <a:rPr lang="en-US" altLang="ko-KR" dirty="0" err="1" smtClean="0"/>
              <a:t>Zork</a:t>
            </a:r>
            <a:r>
              <a:rPr lang="en-US" altLang="ko-KR" dirty="0" smtClean="0"/>
              <a:t>, 1976) : </a:t>
            </a:r>
            <a:r>
              <a:rPr lang="ko-KR" altLang="en-US" dirty="0" smtClean="0"/>
              <a:t>텍스트 </a:t>
            </a:r>
            <a:r>
              <a:rPr lang="ko-KR" altLang="en-US" dirty="0" err="1" smtClean="0"/>
              <a:t>어드벤쳐</a:t>
            </a:r>
            <a:r>
              <a:rPr lang="ko-KR" altLang="en-US" dirty="0" smtClean="0"/>
              <a:t> 게임</a:t>
            </a:r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909" y="3929450"/>
            <a:ext cx="2244141" cy="267800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28" y="3929450"/>
            <a:ext cx="4330112" cy="267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02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Roguelike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로그라이크</a:t>
            </a:r>
            <a:endParaRPr lang="en-US" altLang="ko-KR" dirty="0" smtClean="0"/>
          </a:p>
          <a:p>
            <a:r>
              <a:rPr lang="ko-KR" altLang="en-US" dirty="0" smtClean="0"/>
              <a:t>게임 로그</a:t>
            </a:r>
            <a:r>
              <a:rPr lang="en-US" altLang="ko-KR" dirty="0" smtClean="0"/>
              <a:t>(Rogue) </a:t>
            </a:r>
            <a:r>
              <a:rPr lang="ko-KR" altLang="en-US" dirty="0" smtClean="0"/>
              <a:t>형식의 </a:t>
            </a:r>
            <a:r>
              <a:rPr lang="en-US" altLang="ko-KR" dirty="0" smtClean="0"/>
              <a:t>RPG</a:t>
            </a:r>
            <a:r>
              <a:rPr lang="ko-KR" altLang="en-US" dirty="0" smtClean="0"/>
              <a:t>를 일컫는 말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기존 </a:t>
            </a:r>
            <a:r>
              <a:rPr lang="en-US" altLang="ko-KR" dirty="0" smtClean="0"/>
              <a:t>RPG </a:t>
            </a:r>
            <a:r>
              <a:rPr lang="ko-KR" altLang="en-US" dirty="0" smtClean="0"/>
              <a:t>재현 게임들이 텍스트로 이루어진 반면</a:t>
            </a:r>
            <a:r>
              <a:rPr lang="en-US" altLang="ko-KR" dirty="0" smtClean="0"/>
              <a:t>,</a:t>
            </a:r>
          </a:p>
          <a:p>
            <a:r>
              <a:rPr lang="ko-KR" altLang="en-US" dirty="0" smtClean="0"/>
              <a:t>처음으로 등장한 </a:t>
            </a:r>
            <a:r>
              <a:rPr lang="ko-KR" altLang="en-US" dirty="0" smtClean="0">
                <a:solidFill>
                  <a:srgbClr val="FF0000"/>
                </a:solidFill>
              </a:rPr>
              <a:t>그래픽</a:t>
            </a:r>
            <a:r>
              <a:rPr lang="ko-KR" altLang="en-US" dirty="0" smtClean="0"/>
              <a:t> </a:t>
            </a:r>
            <a:r>
              <a:rPr lang="en-US" altLang="ko-KR" dirty="0" smtClean="0"/>
              <a:t>RPG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952" y="3911551"/>
            <a:ext cx="5868815" cy="27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Ultima</a:t>
            </a:r>
            <a:r>
              <a:rPr lang="en-US" altLang="ko-KR" dirty="0"/>
              <a:t> </a:t>
            </a:r>
            <a:r>
              <a:rPr lang="en-US" altLang="ko-KR" dirty="0" smtClean="0"/>
              <a:t>Series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서양식 </a:t>
            </a:r>
            <a:r>
              <a:rPr lang="en-US" altLang="ko-KR" dirty="0" smtClean="0"/>
              <a:t>RPG</a:t>
            </a:r>
            <a:r>
              <a:rPr lang="ko-KR" altLang="en-US" dirty="0" smtClean="0"/>
              <a:t>의 클래식</a:t>
            </a:r>
            <a:endParaRPr lang="en-US" altLang="ko-KR" dirty="0" smtClean="0"/>
          </a:p>
          <a:p>
            <a:r>
              <a:rPr lang="ko-KR" altLang="en-US" dirty="0" smtClean="0"/>
              <a:t>이 장르 게임의 기초적인 부분을 처음으로 시도한 부분이 돋보임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00" y="3121295"/>
            <a:ext cx="5087509" cy="315885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897" y="3121294"/>
            <a:ext cx="5076738" cy="31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Ultima</a:t>
            </a:r>
            <a:r>
              <a:rPr lang="en-US" altLang="ko-KR" dirty="0" smtClean="0"/>
              <a:t> Series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미칠듯한 자유도로 유명</a:t>
            </a:r>
            <a:endParaRPr lang="en-US" altLang="ko-KR" dirty="0"/>
          </a:p>
          <a:p>
            <a:r>
              <a:rPr lang="ko-KR" altLang="en-US" dirty="0" smtClean="0"/>
              <a:t>가령 </a:t>
            </a:r>
            <a:r>
              <a:rPr lang="ko-KR" altLang="en-US" dirty="0" err="1" smtClean="0"/>
              <a:t>울티마</a:t>
            </a:r>
            <a:r>
              <a:rPr lang="ko-KR" altLang="en-US" dirty="0" smtClean="0"/>
              <a:t> 시리즈 중 최고라고 불리는 </a:t>
            </a:r>
            <a:r>
              <a:rPr lang="ko-KR" altLang="en-US" dirty="0" err="1" smtClean="0"/>
              <a:t>울티마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r>
              <a:rPr lang="ko-KR" altLang="en-US" dirty="0" smtClean="0"/>
              <a:t>에서는</a:t>
            </a:r>
            <a:r>
              <a:rPr lang="en-US" altLang="ko-KR" dirty="0" smtClean="0"/>
              <a:t>…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길에 있는 </a:t>
            </a:r>
            <a:r>
              <a:rPr lang="ko-KR" altLang="en-US" dirty="0" err="1" smtClean="0"/>
              <a:t>돌맹이를</a:t>
            </a:r>
            <a:r>
              <a:rPr lang="ko-KR" altLang="en-US" dirty="0" smtClean="0"/>
              <a:t> 집어서 가방에 넣거나 다른 곳으로 옮길 수 있음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밀가루를 반죽하여 오븐에 구어 빵을 만들고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그 빵으로 독살</a:t>
            </a:r>
            <a:r>
              <a:rPr lang="en-US" altLang="ko-KR" dirty="0" smtClean="0"/>
              <a:t>(!)</a:t>
            </a:r>
            <a:r>
              <a:rPr lang="ko-KR" altLang="en-US" dirty="0" smtClean="0"/>
              <a:t>도 가능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악한 행동을 많이 하였다면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마을에서 경비병이 추적해옴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파티 멤버가 플레이어의 악한 행동을 목격한다면</a:t>
            </a:r>
            <a:r>
              <a:rPr lang="en-US" altLang="ko-KR" dirty="0"/>
              <a:t> </a:t>
            </a:r>
            <a:r>
              <a:rPr lang="ko-KR" altLang="en-US" dirty="0" smtClean="0"/>
              <a:t>탈퇴하는 경우도 있음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지금 우리가 볼 수 있는 </a:t>
            </a:r>
            <a:r>
              <a:rPr lang="ko-KR" altLang="en-US" dirty="0" err="1" smtClean="0"/>
              <a:t>오픈월드</a:t>
            </a:r>
            <a:r>
              <a:rPr lang="ko-KR" altLang="en-US" dirty="0" smtClean="0"/>
              <a:t> 게임의 시초가 된 셈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993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/>
              <a:t>Ultima</a:t>
            </a:r>
            <a:r>
              <a:rPr lang="en-US" altLang="ko-KR" dirty="0" smtClean="0"/>
              <a:t> Series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울티마</a:t>
            </a:r>
            <a:r>
              <a:rPr lang="ko-KR" altLang="en-US" dirty="0" smtClean="0"/>
              <a:t> 시리즈는 매우 큰 성공을 거두었으며</a:t>
            </a:r>
            <a:endParaRPr lang="en-US" altLang="ko-KR" dirty="0" smtClean="0"/>
          </a:p>
          <a:p>
            <a:r>
              <a:rPr lang="ko-KR" altLang="en-US" dirty="0" smtClean="0"/>
              <a:t>대작 </a:t>
            </a:r>
            <a:r>
              <a:rPr lang="en-US" altLang="ko-KR" dirty="0" smtClean="0"/>
              <a:t>PC</a:t>
            </a:r>
            <a:r>
              <a:rPr lang="ko-KR" altLang="en-US" dirty="0" smtClean="0"/>
              <a:t>게임 하면 곧 </a:t>
            </a:r>
            <a:r>
              <a:rPr lang="en-US" altLang="ko-KR" dirty="0" smtClean="0"/>
              <a:t>RPG </a:t>
            </a:r>
            <a:r>
              <a:rPr lang="ko-KR" altLang="en-US" dirty="0" smtClean="0"/>
              <a:t>장르였으며</a:t>
            </a:r>
            <a:endParaRPr lang="en-US" altLang="ko-KR" dirty="0"/>
          </a:p>
          <a:p>
            <a:r>
              <a:rPr lang="ko-KR" altLang="en-US" dirty="0" smtClean="0"/>
              <a:t>하드웨어 업그레이드를 주도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여러 가지 이유가 겹쳐 서양식 </a:t>
            </a:r>
            <a:r>
              <a:rPr lang="en-US" altLang="ko-KR" dirty="0" smtClean="0"/>
              <a:t>RPG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1990</a:t>
            </a:r>
            <a:r>
              <a:rPr lang="ko-KR" altLang="en-US" dirty="0" smtClean="0"/>
              <a:t>년대 중반 몰락</a:t>
            </a:r>
            <a:endParaRPr lang="en-US" altLang="ko-KR" dirty="0" smtClean="0"/>
          </a:p>
          <a:p>
            <a:r>
              <a:rPr lang="ko-KR" altLang="en-US" dirty="0" smtClean="0"/>
              <a:t>그러나 </a:t>
            </a:r>
            <a:r>
              <a:rPr lang="ko-KR" altLang="en-US" dirty="0" err="1" smtClean="0"/>
              <a:t>울티마</a:t>
            </a:r>
            <a:r>
              <a:rPr lang="ko-KR" altLang="en-US" dirty="0" smtClean="0"/>
              <a:t> 시리즈의 성공은 당시 일본 게임 시장에서도 아주 큰 영향력을 주었다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827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패미콤</a:t>
            </a:r>
            <a:r>
              <a:rPr lang="en-US" altLang="ko-KR" dirty="0"/>
              <a:t>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슈퍼 </a:t>
            </a:r>
            <a:r>
              <a:rPr lang="ko-KR" altLang="en-US" dirty="0" err="1" smtClean="0"/>
              <a:t>패미콤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가정용 게임기의 등장</a:t>
            </a:r>
            <a:endParaRPr lang="en-US" altLang="ko-KR" dirty="0" smtClean="0"/>
          </a:p>
          <a:p>
            <a:r>
              <a:rPr lang="ko-KR" altLang="en-US" dirty="0" smtClean="0"/>
              <a:t>그러나 </a:t>
            </a:r>
            <a:r>
              <a:rPr lang="en-US" altLang="ko-KR" dirty="0" smtClean="0"/>
              <a:t>1980</a:t>
            </a:r>
            <a:r>
              <a:rPr lang="ko-KR" altLang="en-US" dirty="0" smtClean="0"/>
              <a:t>년대 </a:t>
            </a:r>
            <a:r>
              <a:rPr lang="ko-KR" altLang="en-US" dirty="0" err="1" smtClean="0"/>
              <a:t>아타리</a:t>
            </a:r>
            <a:r>
              <a:rPr lang="ko-KR" altLang="en-US" dirty="0" smtClean="0"/>
              <a:t> 쇼크로 인하여</a:t>
            </a:r>
            <a:r>
              <a:rPr lang="en-US" altLang="ko-KR" dirty="0" smtClean="0"/>
              <a:t>… </a:t>
            </a:r>
            <a:r>
              <a:rPr lang="ko-KR" altLang="en-US" dirty="0" err="1" smtClean="0"/>
              <a:t>멸ㅋ망ㅋ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북미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/>
              <a:t>그 와중에 </a:t>
            </a:r>
            <a:r>
              <a:rPr lang="en-US" altLang="ko-KR" dirty="0" smtClean="0"/>
              <a:t>1983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닌텐도</a:t>
            </a:r>
            <a:r>
              <a:rPr lang="ko-KR" altLang="en-US" dirty="0"/>
              <a:t> </a:t>
            </a:r>
            <a:r>
              <a:rPr lang="ko-KR" altLang="en-US" dirty="0" smtClean="0"/>
              <a:t>사에서 카트리지 </a:t>
            </a:r>
            <a:r>
              <a:rPr lang="ko-KR" altLang="en-US" dirty="0" err="1" smtClean="0"/>
              <a:t>교환식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 smtClean="0"/>
              <a:t>비트 비디오 게임기인 </a:t>
            </a:r>
            <a:r>
              <a:rPr lang="ko-KR" altLang="en-US" dirty="0" err="1" smtClean="0"/>
              <a:t>패미콤</a:t>
            </a:r>
            <a:r>
              <a:rPr lang="ko-KR" altLang="en-US" dirty="0" smtClean="0"/>
              <a:t> 발매</a:t>
            </a:r>
            <a:endParaRPr lang="en-US" altLang="ko-KR" dirty="0" smtClean="0"/>
          </a:p>
          <a:p>
            <a:r>
              <a:rPr lang="en-US" altLang="ko-KR" dirty="0" smtClean="0"/>
              <a:t>1990</a:t>
            </a:r>
            <a:r>
              <a:rPr lang="ko-KR" altLang="en-US" dirty="0" smtClean="0"/>
              <a:t>년 후속기기인 슈퍼 </a:t>
            </a:r>
            <a:r>
              <a:rPr lang="ko-KR" altLang="en-US" dirty="0" err="1" smtClean="0"/>
              <a:t>패미콤</a:t>
            </a:r>
            <a:r>
              <a:rPr lang="ko-KR" altLang="en-US" dirty="0" smtClean="0"/>
              <a:t> 발매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675" y="4759176"/>
            <a:ext cx="2384854" cy="200062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311" y="5144664"/>
            <a:ext cx="2583303" cy="12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35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1986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에닉스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사에서 개발한 </a:t>
            </a:r>
            <a:r>
              <a:rPr lang="en-US" altLang="ko-KR" dirty="0" smtClean="0"/>
              <a:t>JRPG. </a:t>
            </a:r>
            <a:r>
              <a:rPr lang="ko-KR" altLang="en-US" dirty="0" smtClean="0"/>
              <a:t>기종은 </a:t>
            </a:r>
            <a:r>
              <a:rPr lang="ko-KR" altLang="en-US" dirty="0" err="1" smtClean="0"/>
              <a:t>패미콤</a:t>
            </a:r>
            <a:endParaRPr lang="en-US" altLang="ko-KR" dirty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차원 </a:t>
            </a:r>
            <a:r>
              <a:rPr lang="ko-KR" altLang="en-US" dirty="0" err="1" smtClean="0"/>
              <a:t>탑뷰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커서 이동으로 이동</a:t>
            </a:r>
            <a:r>
              <a:rPr lang="en-US" altLang="ko-KR" dirty="0" smtClean="0"/>
              <a:t>, </a:t>
            </a:r>
            <a:r>
              <a:rPr lang="ko-KR" altLang="en-US" dirty="0" smtClean="0"/>
              <a:t>텍스트로 전투를 서술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스토리</a:t>
            </a:r>
            <a:r>
              <a:rPr lang="en-US" altLang="ko-KR" dirty="0" smtClean="0"/>
              <a:t>?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용사가 납치된 공주를 구하고 마왕을 때려잡아 세상을 평화롭게 한다</a:t>
            </a:r>
            <a:endParaRPr lang="en-US" altLang="ko-KR" dirty="0"/>
          </a:p>
          <a:p>
            <a:r>
              <a:rPr lang="ko-KR" altLang="en-US" dirty="0" smtClean="0"/>
              <a:t>출시 이후 단숨에 </a:t>
            </a:r>
            <a:r>
              <a:rPr lang="en-US" altLang="ko-KR" dirty="0" smtClean="0"/>
              <a:t>150</a:t>
            </a:r>
            <a:r>
              <a:rPr lang="ko-KR" altLang="en-US" dirty="0" smtClean="0"/>
              <a:t>만 장 이상을 팔아 치우며 대성공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디렉터의</a:t>
            </a:r>
            <a:r>
              <a:rPr lang="ko-KR" altLang="en-US" dirty="0" smtClean="0"/>
              <a:t> 말에 의하면 </a:t>
            </a:r>
            <a:r>
              <a:rPr lang="ko-KR" altLang="en-US" dirty="0" err="1" smtClean="0"/>
              <a:t>울티마로부터</a:t>
            </a:r>
            <a:r>
              <a:rPr lang="ko-KR" altLang="en-US" dirty="0" smtClean="0"/>
              <a:t> 큰 영감을 받았다고 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465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2698" y="1690688"/>
            <a:ext cx="3146604" cy="4475720"/>
          </a:xfrm>
          <a:prstGeom prst="rect">
            <a:avLst/>
          </a:prstGeom>
        </p:spPr>
      </p:pic>
      <p:sp>
        <p:nvSpPr>
          <p:cNvPr id="8" name="내용 개체 틀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182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당시 북미에서의 </a:t>
            </a:r>
            <a:r>
              <a:rPr lang="ko-KR" altLang="en-US" dirty="0" err="1" smtClean="0"/>
              <a:t>울티마</a:t>
            </a:r>
            <a:r>
              <a:rPr lang="ko-KR" altLang="en-US" dirty="0" smtClean="0"/>
              <a:t> 시리즈는 너무 </a:t>
            </a:r>
            <a:r>
              <a:rPr lang="ko-KR" altLang="en-US" dirty="0" err="1" smtClean="0"/>
              <a:t>하드코어하였음</a:t>
            </a:r>
            <a:endParaRPr lang="en-US" altLang="ko-KR" dirty="0" smtClean="0"/>
          </a:p>
          <a:p>
            <a:r>
              <a:rPr lang="ko-KR" altLang="en-US" dirty="0" err="1" smtClean="0"/>
              <a:t>패미콤의</a:t>
            </a:r>
            <a:r>
              <a:rPr lang="ko-KR" altLang="en-US" dirty="0" smtClean="0"/>
              <a:t> 용량 제한</a:t>
            </a:r>
            <a:r>
              <a:rPr lang="ko-KR" altLang="en-US" dirty="0"/>
              <a:t>은</a:t>
            </a:r>
            <a:r>
              <a:rPr lang="ko-KR" altLang="en-US" dirty="0" smtClean="0"/>
              <a:t> </a:t>
            </a:r>
            <a:r>
              <a:rPr lang="en-US" altLang="ko-KR" dirty="0" smtClean="0"/>
              <a:t>64KB (…)</a:t>
            </a:r>
          </a:p>
          <a:p>
            <a:r>
              <a:rPr lang="ko-KR" altLang="en-US" dirty="0" smtClean="0"/>
              <a:t>결정적으로 일본에는 아직 </a:t>
            </a:r>
            <a:r>
              <a:rPr lang="en-US" altLang="ko-KR" dirty="0" smtClean="0"/>
              <a:t>RPG</a:t>
            </a:r>
            <a:r>
              <a:rPr lang="ko-KR" altLang="en-US" dirty="0" smtClean="0"/>
              <a:t>는 생소한 장르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즉</a:t>
            </a:r>
            <a:r>
              <a:rPr lang="en-US" altLang="ko-KR" dirty="0" smtClean="0"/>
              <a:t>… </a:t>
            </a:r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퀘스트의</a:t>
            </a:r>
            <a:r>
              <a:rPr lang="ko-KR" altLang="en-US" dirty="0" smtClean="0"/>
              <a:t> 성공은 누구도 장담하기 어려운 상황</a:t>
            </a:r>
            <a:endParaRPr lang="en-US" altLang="ko-KR" dirty="0" smtClean="0"/>
          </a:p>
          <a:p>
            <a:r>
              <a:rPr lang="ko-KR" altLang="en-US" dirty="0" smtClean="0"/>
              <a:t>그런데 그것이 실제로 일어났습니다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766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퀘스트의</a:t>
            </a:r>
            <a:r>
              <a:rPr lang="ko-KR" altLang="en-US" dirty="0" smtClean="0"/>
              <a:t> 의의는 무엇인가</a:t>
            </a:r>
            <a:r>
              <a:rPr lang="en-US" altLang="ko-KR" dirty="0" smtClean="0"/>
              <a:t>?</a:t>
            </a:r>
          </a:p>
          <a:p>
            <a:endParaRPr lang="en-US" altLang="ko-KR" dirty="0"/>
          </a:p>
          <a:p>
            <a:r>
              <a:rPr lang="ko-KR" altLang="en-US" dirty="0" smtClean="0"/>
              <a:t>첫째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일본에 </a:t>
            </a:r>
            <a:r>
              <a:rPr lang="en-US" altLang="ko-KR" dirty="0" smtClean="0"/>
              <a:t>RPG</a:t>
            </a:r>
            <a:r>
              <a:rPr lang="ko-KR" altLang="en-US" dirty="0" smtClean="0"/>
              <a:t>라는 장르가 처음 선보여진 것</a:t>
            </a:r>
            <a:endParaRPr lang="en-US" altLang="ko-KR" dirty="0" smtClean="0"/>
          </a:p>
          <a:p>
            <a:r>
              <a:rPr lang="ko-KR" altLang="en-US" dirty="0" smtClean="0"/>
              <a:t>둘째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일본 게임 산업에서 상징적인 작품이 된 것</a:t>
            </a:r>
            <a:endParaRPr lang="en-US" altLang="ko-KR" dirty="0" smtClean="0"/>
          </a:p>
          <a:p>
            <a:r>
              <a:rPr lang="ko-KR" altLang="en-US" dirty="0" smtClean="0"/>
              <a:t>그리고 셋째</a:t>
            </a:r>
            <a:r>
              <a:rPr lang="en-US" altLang="ko-KR" dirty="0" smtClean="0"/>
              <a:t>. JRPG </a:t>
            </a:r>
            <a:r>
              <a:rPr lang="ko-KR" altLang="en-US" dirty="0" smtClean="0"/>
              <a:t>시대의 시작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결국 </a:t>
            </a:r>
            <a:r>
              <a:rPr lang="ko-KR" altLang="en-US" dirty="0" err="1" smtClean="0"/>
              <a:t>드퀘는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의 시초라는 기념비적인 작품</a:t>
            </a:r>
            <a:r>
              <a:rPr lang="en-US" altLang="ko-KR" dirty="0" smtClean="0"/>
              <a:t>!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29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파이널</a:t>
            </a:r>
            <a:r>
              <a:rPr lang="ko-KR" altLang="en-US" dirty="0" smtClean="0"/>
              <a:t> 판타지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1987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스퀘어</a:t>
            </a:r>
            <a:r>
              <a:rPr lang="en-US" altLang="ko-KR" dirty="0" smtClean="0"/>
              <a:t>’</a:t>
            </a:r>
            <a:r>
              <a:rPr lang="ko-KR" altLang="en-US" dirty="0"/>
              <a:t> </a:t>
            </a:r>
            <a:r>
              <a:rPr lang="ko-KR" altLang="en-US" dirty="0" smtClean="0"/>
              <a:t>사에서 개발한 </a:t>
            </a:r>
            <a:r>
              <a:rPr lang="en-US" altLang="ko-KR" dirty="0" smtClean="0"/>
              <a:t>JRPG. </a:t>
            </a:r>
            <a:r>
              <a:rPr lang="ko-KR" altLang="en-US" dirty="0" smtClean="0"/>
              <a:t>기종은 역시 </a:t>
            </a:r>
            <a:r>
              <a:rPr lang="ko-KR" altLang="en-US" dirty="0" err="1" smtClean="0"/>
              <a:t>패미콤</a:t>
            </a:r>
            <a:endParaRPr lang="en-US" altLang="ko-KR" dirty="0" smtClean="0"/>
          </a:p>
          <a:p>
            <a:r>
              <a:rPr lang="ko-KR" altLang="en-US" dirty="0" smtClean="0"/>
              <a:t>시스템은 </a:t>
            </a:r>
            <a:r>
              <a:rPr lang="ko-KR" altLang="en-US" dirty="0" err="1" smtClean="0"/>
              <a:t>드퀘와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비슷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전투나 세이브 시스템은 조금 다름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스토리</a:t>
            </a:r>
            <a:r>
              <a:rPr lang="en-US" altLang="ko-KR" dirty="0" smtClean="0"/>
              <a:t>?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예언에 </a:t>
            </a:r>
            <a:r>
              <a:rPr lang="ko-KR" altLang="en-US" dirty="0"/>
              <a:t>따라서 세계에 위험이 닥쳤을 때 </a:t>
            </a:r>
            <a:r>
              <a:rPr lang="en-US" altLang="ko-KR" dirty="0"/>
              <a:t>4</a:t>
            </a:r>
            <a:r>
              <a:rPr lang="ko-KR" altLang="en-US" dirty="0"/>
              <a:t>용사들이 나타나 세계를 </a:t>
            </a:r>
            <a:r>
              <a:rPr lang="ko-KR" altLang="en-US" dirty="0" smtClean="0"/>
              <a:t>구함</a:t>
            </a:r>
            <a:endParaRPr lang="en-US" altLang="ko-KR" dirty="0" smtClean="0"/>
          </a:p>
          <a:p>
            <a:r>
              <a:rPr lang="ko-KR" altLang="en-US" dirty="0" smtClean="0"/>
              <a:t>총 판매량 </a:t>
            </a:r>
            <a:r>
              <a:rPr lang="en-US" altLang="ko-KR" dirty="0" smtClean="0"/>
              <a:t>52</a:t>
            </a:r>
            <a:r>
              <a:rPr lang="ko-KR" altLang="en-US" dirty="0" smtClean="0"/>
              <a:t>만장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6655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파이널</a:t>
            </a:r>
            <a:r>
              <a:rPr lang="ko-KR" altLang="en-US" dirty="0" smtClean="0"/>
              <a:t> 판타지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105" y="1825625"/>
            <a:ext cx="3790364" cy="4351338"/>
          </a:xfrm>
        </p:spPr>
      </p:pic>
    </p:spTree>
    <p:extLst>
      <p:ext uri="{BB962C8B-B14F-4D97-AF65-F5344CB8AC3E}">
        <p14:creationId xmlns:p14="http://schemas.microsoft.com/office/powerpoint/2010/main" val="213688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파이널</a:t>
            </a:r>
            <a:r>
              <a:rPr lang="ko-KR" altLang="en-US" dirty="0" smtClean="0"/>
              <a:t> 판타지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메인 </a:t>
            </a:r>
            <a:r>
              <a:rPr lang="ko-KR" altLang="en-US" dirty="0" err="1" smtClean="0"/>
              <a:t>디렉터가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드퀘를</a:t>
            </a:r>
            <a:r>
              <a:rPr lang="ko-KR" altLang="en-US" dirty="0" smtClean="0"/>
              <a:t> 접하면서 충격을 받고 각성</a:t>
            </a:r>
            <a:r>
              <a:rPr lang="en-US" altLang="ko-KR" dirty="0" smtClean="0"/>
              <a:t>(?)</a:t>
            </a:r>
            <a:r>
              <a:rPr lang="ko-KR" altLang="en-US" dirty="0" smtClean="0"/>
              <a:t>하면서 제작</a:t>
            </a:r>
            <a:endParaRPr lang="en-US" altLang="ko-KR" dirty="0" smtClean="0"/>
          </a:p>
          <a:p>
            <a:r>
              <a:rPr lang="ko-KR" altLang="en-US" dirty="0" smtClean="0"/>
              <a:t>그 때문인지 수많은 시스템이 상당히 닮아있음</a:t>
            </a:r>
            <a:endParaRPr lang="en-US" altLang="ko-KR" dirty="0" smtClean="0"/>
          </a:p>
          <a:p>
            <a:r>
              <a:rPr lang="ko-KR" altLang="en-US" dirty="0" smtClean="0"/>
              <a:t>사실상 </a:t>
            </a:r>
            <a:r>
              <a:rPr lang="ko-KR" altLang="en-US" dirty="0" err="1" smtClean="0"/>
              <a:t>파판은</a:t>
            </a:r>
            <a:r>
              <a:rPr lang="ko-KR" altLang="en-US" dirty="0"/>
              <a:t> </a:t>
            </a:r>
            <a:r>
              <a:rPr lang="ko-KR" altLang="en-US" dirty="0" err="1" smtClean="0"/>
              <a:t>드퀘의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아류작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그러나 </a:t>
            </a:r>
            <a:r>
              <a:rPr lang="ko-KR" altLang="en-US" dirty="0" err="1" smtClean="0"/>
              <a:t>파판은</a:t>
            </a:r>
            <a:r>
              <a:rPr lang="ko-KR" altLang="en-US" dirty="0" smtClean="0"/>
              <a:t> 엄청난 일을 해내고 마는데</a:t>
            </a:r>
            <a:r>
              <a:rPr lang="en-US" altLang="ko-KR" dirty="0" smtClean="0"/>
              <a:t>…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1356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서양식 </a:t>
            </a:r>
            <a:r>
              <a:rPr lang="en-US" altLang="ko-KR" dirty="0" smtClean="0"/>
              <a:t>RPG vs JRPG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기존의 서양식 </a:t>
            </a:r>
            <a:r>
              <a:rPr lang="en-US" altLang="ko-KR" dirty="0" err="1" smtClean="0"/>
              <a:t>rpg</a:t>
            </a:r>
            <a:r>
              <a:rPr lang="ko-KR" altLang="en-US" dirty="0" smtClean="0"/>
              <a:t>는 </a:t>
            </a:r>
            <a:r>
              <a:rPr lang="ko-KR" altLang="en-US" dirty="0" err="1" smtClean="0"/>
              <a:t>자유도를</a:t>
            </a:r>
            <a:r>
              <a:rPr lang="ko-KR" altLang="en-US" dirty="0" smtClean="0"/>
              <a:t> 보장하려는 모습 </a:t>
            </a:r>
            <a:r>
              <a:rPr lang="en-US" altLang="ko-KR" dirty="0" smtClean="0"/>
              <a:t>(Open World)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이는 현대에서도 계속 이어지는 부분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엘더스크롤을</a:t>
            </a:r>
            <a:r>
              <a:rPr lang="ko-KR" altLang="en-US" dirty="0" smtClean="0"/>
              <a:t> 생각해보자</a:t>
            </a:r>
            <a:r>
              <a:rPr lang="en-US" altLang="ko-KR" dirty="0" smtClean="0"/>
              <a:t>!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그러나 이 두 작품은 하나의 스토리 라인을 따라서 진행하는 방식이었고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자유도는</a:t>
            </a:r>
            <a:r>
              <a:rPr lang="ko-KR" altLang="en-US" dirty="0" smtClean="0"/>
              <a:t> 무척 제한적이었다 </a:t>
            </a:r>
            <a:r>
              <a:rPr lang="en-US" altLang="ko-KR" dirty="0" smtClean="0"/>
              <a:t>(One Rail)</a:t>
            </a:r>
          </a:p>
          <a:p>
            <a:pPr marL="457200" lvl="2" indent="0">
              <a:spcBef>
                <a:spcPts val="1000"/>
              </a:spcBef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이는 </a:t>
            </a:r>
            <a:r>
              <a:rPr lang="ko-KR" altLang="en-US" dirty="0"/>
              <a:t>현대에서는 조금씩 경계가 허물어지는 느낌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 smtClean="0"/>
              <a:t>JRPG</a:t>
            </a:r>
            <a:r>
              <a:rPr lang="ko-KR" altLang="en-US" dirty="0" smtClean="0"/>
              <a:t>가 서양에서 성공을 거두는 것은 별개의 문제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00543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파이널판타지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287" y="2001044"/>
            <a:ext cx="5334000" cy="4000500"/>
          </a:xfrm>
        </p:spPr>
      </p:pic>
    </p:spTree>
    <p:extLst>
      <p:ext uri="{BB962C8B-B14F-4D97-AF65-F5344CB8AC3E}">
        <p14:creationId xmlns:p14="http://schemas.microsoft.com/office/powerpoint/2010/main" val="82211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파이널판타지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1994</a:t>
            </a:r>
            <a:r>
              <a:rPr lang="ko-KR" altLang="en-US" dirty="0" smtClean="0"/>
              <a:t>년 발매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기종은 </a:t>
            </a:r>
            <a:r>
              <a:rPr lang="ko-KR" altLang="en-US" dirty="0" err="1" smtClean="0"/>
              <a:t>소니의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플레이스테이션</a:t>
            </a:r>
            <a:r>
              <a:rPr lang="en-US" altLang="ko-KR" dirty="0" smtClean="0"/>
              <a:t>’</a:t>
            </a:r>
          </a:p>
          <a:p>
            <a:r>
              <a:rPr lang="ko-KR" altLang="en-US" dirty="0" smtClean="0"/>
              <a:t>모든 캐릭터들이 </a:t>
            </a:r>
            <a:r>
              <a:rPr lang="en-US" altLang="ko-KR" dirty="0" smtClean="0"/>
              <a:t>3d</a:t>
            </a:r>
            <a:r>
              <a:rPr lang="ko-KR" altLang="en-US" dirty="0" smtClean="0"/>
              <a:t>로 구현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게임 내 </a:t>
            </a:r>
            <a:r>
              <a:rPr lang="en-US" altLang="ko-KR" dirty="0" smtClean="0"/>
              <a:t>3d </a:t>
            </a:r>
            <a:r>
              <a:rPr lang="ko-KR" altLang="en-US" dirty="0" smtClean="0"/>
              <a:t>동영상이 삽입 </a:t>
            </a:r>
            <a:r>
              <a:rPr lang="en-US" altLang="ko-KR" dirty="0" smtClean="0"/>
              <a:t>(</a:t>
            </a:r>
            <a:r>
              <a:rPr lang="ko-KR" altLang="en-US" dirty="0" smtClean="0"/>
              <a:t>이는 게임팩이 </a:t>
            </a:r>
            <a:r>
              <a:rPr lang="en-US" altLang="ko-KR" dirty="0" smtClean="0"/>
              <a:t>CD</a:t>
            </a:r>
            <a:r>
              <a:rPr lang="ko-KR" altLang="en-US" dirty="0" smtClean="0"/>
              <a:t>로 대체되면서 가능</a:t>
            </a:r>
            <a:r>
              <a:rPr lang="en-US" altLang="ko-KR" dirty="0" smtClean="0"/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109" y="4001294"/>
            <a:ext cx="3903578" cy="2782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218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파이널판타지</a:t>
            </a:r>
            <a:r>
              <a:rPr lang="ko-KR" altLang="en-US" dirty="0" smtClean="0"/>
              <a:t> </a:t>
            </a:r>
            <a:r>
              <a:rPr lang="en-US" altLang="ko-KR" dirty="0" smtClean="0"/>
              <a:t>7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파판</a:t>
            </a:r>
            <a:r>
              <a:rPr lang="en-US" altLang="ko-KR" dirty="0" smtClean="0"/>
              <a:t>7</a:t>
            </a:r>
            <a:r>
              <a:rPr lang="ko-KR" altLang="en-US" dirty="0" smtClean="0"/>
              <a:t>은 일본을 넘어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북미로도 수출됨</a:t>
            </a:r>
            <a:endParaRPr lang="en-US" altLang="ko-KR" dirty="0" smtClean="0"/>
          </a:p>
          <a:p>
            <a:r>
              <a:rPr lang="ko-KR" altLang="en-US" dirty="0" smtClean="0"/>
              <a:t>자유도가 떨어지는 이 괴상한 </a:t>
            </a:r>
            <a:r>
              <a:rPr lang="en-US" altLang="ko-KR" dirty="0" err="1" smtClean="0"/>
              <a:t>rpg</a:t>
            </a:r>
            <a:r>
              <a:rPr lang="ko-KR" altLang="en-US" dirty="0" smtClean="0"/>
              <a:t>는</a:t>
            </a:r>
            <a:r>
              <a:rPr lang="en-US" altLang="ko-KR" dirty="0" smtClean="0"/>
              <a:t>...</a:t>
            </a:r>
            <a:endParaRPr lang="en-US" altLang="ko-KR" dirty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특징 있고 매력적인 캐릭터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신선한 전투 방식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아름다운 음악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감동있는</a:t>
            </a:r>
            <a:r>
              <a:rPr lang="ko-KR" altLang="en-US" dirty="0" smtClean="0"/>
              <a:t> 게임 플레이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이러한 감성 코드는 당시 북미 게이머들을 사로잡음</a:t>
            </a:r>
            <a:endParaRPr lang="en-US" altLang="ko-KR" dirty="0" smtClean="0"/>
          </a:p>
          <a:p>
            <a:r>
              <a:rPr lang="ko-KR" altLang="en-US" dirty="0" smtClean="0"/>
              <a:t>결국 </a:t>
            </a:r>
            <a:r>
              <a:rPr lang="en-US" altLang="ko-KR" dirty="0" smtClean="0"/>
              <a:t>100</a:t>
            </a:r>
            <a:r>
              <a:rPr lang="ko-KR" altLang="en-US" dirty="0" smtClean="0"/>
              <a:t>만 장 이상의 판매고를 기록하게 됨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598206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드퀘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파판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드래곤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퀘스트는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의 시대를 염</a:t>
            </a:r>
            <a:endParaRPr lang="en-US" altLang="ko-KR" dirty="0" smtClean="0"/>
          </a:p>
          <a:p>
            <a:r>
              <a:rPr lang="ko-KR" altLang="en-US" dirty="0" err="1" smtClean="0"/>
              <a:t>파이널</a:t>
            </a:r>
            <a:r>
              <a:rPr lang="ko-KR" altLang="en-US" dirty="0" smtClean="0"/>
              <a:t> 판타지는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를 북미에 안착시켜 글로벌 장르로 키움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드퀘와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파판은</a:t>
            </a:r>
            <a:r>
              <a:rPr lang="ko-KR" altLang="en-US" dirty="0" smtClean="0"/>
              <a:t> 단순한 게임이 아닌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문화를 만든 것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첫째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게임을 통한 부차적 문화의 확산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음악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만화화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영화화 등등</a:t>
            </a:r>
            <a:r>
              <a:rPr lang="en-US" altLang="ko-KR" dirty="0" smtClean="0"/>
              <a:t>…</a:t>
            </a:r>
          </a:p>
          <a:p>
            <a:pPr lvl="1"/>
            <a:r>
              <a:rPr lang="ko-KR" altLang="en-US" dirty="0" smtClean="0"/>
              <a:t>상징적인 캐릭터들의 등장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관련 캐릭터 사업이 발전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콘솔기업의 발전과 일본 게임기업의 가치 상승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JRPG</a:t>
            </a:r>
            <a:r>
              <a:rPr lang="ko-KR" altLang="en-US" dirty="0" smtClean="0"/>
              <a:t>의 탄생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7660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크로노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트리거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1995</a:t>
            </a:r>
            <a:r>
              <a:rPr lang="ko-KR" altLang="en-US" dirty="0" smtClean="0"/>
              <a:t>년 발매</a:t>
            </a:r>
            <a:endParaRPr lang="en-US" altLang="ko-KR" dirty="0"/>
          </a:p>
          <a:p>
            <a:r>
              <a:rPr lang="ko-KR" altLang="en-US" dirty="0" err="1" smtClean="0"/>
              <a:t>드퀘와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파판의</a:t>
            </a:r>
            <a:r>
              <a:rPr lang="ko-KR" altLang="en-US" dirty="0" smtClean="0"/>
              <a:t> 개발진들이 모여 만든 </a:t>
            </a:r>
            <a:r>
              <a:rPr lang="en-US" altLang="ko-KR" dirty="0" smtClean="0"/>
              <a:t>JRPG</a:t>
            </a:r>
          </a:p>
          <a:p>
            <a:r>
              <a:rPr lang="ko-KR" altLang="en-US" dirty="0" smtClean="0"/>
              <a:t>북미 비디오게이머들의 최고의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중 하나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524" y="3416128"/>
            <a:ext cx="4905376" cy="306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90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발표자와 인생을</a:t>
            </a:r>
            <a:r>
              <a:rPr lang="en-US" altLang="ko-KR" dirty="0" smtClean="0"/>
              <a:t>(?)</a:t>
            </a:r>
            <a:r>
              <a:rPr lang="ko-KR" altLang="en-US" dirty="0" smtClean="0"/>
              <a:t> 함께 한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87761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어떻게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를 접하였는가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발표자는 초등학교 </a:t>
            </a:r>
            <a:r>
              <a:rPr lang="en-US" altLang="ko-KR" dirty="0" smtClean="0"/>
              <a:t>6</a:t>
            </a:r>
            <a:r>
              <a:rPr lang="ko-KR" altLang="en-US" dirty="0" smtClean="0"/>
              <a:t>학년 때 콘솔 게임에 입문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올해로 </a:t>
            </a:r>
            <a:r>
              <a:rPr lang="en-US" altLang="ko-KR" dirty="0" smtClean="0"/>
              <a:t>10</a:t>
            </a:r>
            <a:r>
              <a:rPr lang="ko-KR" altLang="en-US" dirty="0" err="1" smtClean="0"/>
              <a:t>년차</a:t>
            </a:r>
            <a:r>
              <a:rPr lang="en-US" altLang="ko-KR" dirty="0" smtClean="0"/>
              <a:t>)</a:t>
            </a:r>
          </a:p>
          <a:p>
            <a:r>
              <a:rPr lang="ko-KR" altLang="en-US" dirty="0" err="1" smtClean="0"/>
              <a:t>입문작이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였고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지금까지도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를 꾸준히 즐김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어떻게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를 접하였는가</a:t>
            </a:r>
            <a:endParaRPr lang="en-US" altLang="ko-KR" dirty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정확한 경위는 저도 모릅니다</a:t>
            </a:r>
            <a:r>
              <a:rPr lang="en-US" altLang="ko-KR" dirty="0" smtClean="0"/>
              <a:t>(…)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단지 최초로 접한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가 무엇인지 기억이 날 뿐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314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판타지아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1995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남코가</a:t>
            </a:r>
            <a:r>
              <a:rPr lang="ko-KR" altLang="en-US" dirty="0" smtClean="0"/>
              <a:t> 발매한 </a:t>
            </a:r>
            <a:r>
              <a:rPr lang="en-US" altLang="ko-KR" dirty="0" smtClean="0"/>
              <a:t>JRPG. </a:t>
            </a:r>
            <a:r>
              <a:rPr lang="ko-KR" altLang="en-US" dirty="0" smtClean="0"/>
              <a:t>기종은 </a:t>
            </a:r>
            <a:r>
              <a:rPr lang="ko-KR" altLang="en-US" dirty="0" err="1" smtClean="0"/>
              <a:t>슈퍼패미콤</a:t>
            </a:r>
            <a:endParaRPr lang="en-US" altLang="ko-KR" dirty="0" smtClean="0"/>
          </a:p>
          <a:p>
            <a:r>
              <a:rPr lang="ko-KR" altLang="en-US" dirty="0" smtClean="0"/>
              <a:t>후에 </a:t>
            </a:r>
            <a:r>
              <a:rPr lang="en-US" altLang="ko-KR" dirty="0" smtClean="0"/>
              <a:t>PS(1997), GBA(2003), PSP(2006)</a:t>
            </a:r>
            <a:r>
              <a:rPr lang="ko-KR" altLang="en-US" dirty="0" smtClean="0"/>
              <a:t>로 이식됨</a:t>
            </a:r>
            <a:endParaRPr lang="en-US" altLang="ko-KR" dirty="0" smtClean="0"/>
          </a:p>
          <a:p>
            <a:r>
              <a:rPr lang="ko-KR" altLang="en-US" dirty="0" smtClean="0"/>
              <a:t>발표자가 </a:t>
            </a:r>
            <a:r>
              <a:rPr lang="ko-KR" altLang="en-US" dirty="0" err="1" smtClean="0"/>
              <a:t>플레이한</a:t>
            </a:r>
            <a:r>
              <a:rPr lang="ko-KR" altLang="en-US" dirty="0" smtClean="0"/>
              <a:t> 건 </a:t>
            </a:r>
            <a:r>
              <a:rPr lang="en-US" altLang="ko-KR" dirty="0" smtClean="0"/>
              <a:t>GBA</a:t>
            </a:r>
            <a:r>
              <a:rPr lang="ko-KR" altLang="en-US" dirty="0" smtClean="0"/>
              <a:t>판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82" y="3495332"/>
            <a:ext cx="5150296" cy="28165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063" y="3495332"/>
            <a:ext cx="3220995" cy="280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67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판타지아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TOP</a:t>
            </a:r>
            <a:r>
              <a:rPr lang="ko-KR" altLang="en-US" dirty="0" smtClean="0"/>
              <a:t>는 명작의 반열에 올라와있는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인데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특징을 집어보면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ko-KR" altLang="en-US" dirty="0" smtClean="0"/>
              <a:t>전투가 </a:t>
            </a:r>
            <a:r>
              <a:rPr lang="ko-KR" altLang="en-US" dirty="0" err="1" smtClean="0"/>
              <a:t>턴제가</a:t>
            </a:r>
            <a:r>
              <a:rPr lang="ko-KR" altLang="en-US" dirty="0" smtClean="0"/>
              <a:t> 아닌 리얼타임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풍부한 노가다 요소</a:t>
            </a:r>
            <a:endParaRPr lang="en-US" altLang="ko-KR" dirty="0" smtClean="0"/>
          </a:p>
          <a:p>
            <a:r>
              <a:rPr lang="ko-KR" altLang="en-US" dirty="0" err="1" smtClean="0"/>
              <a:t>오프닝</a:t>
            </a:r>
            <a:r>
              <a:rPr lang="ko-KR" altLang="en-US" dirty="0" smtClean="0"/>
              <a:t> 곡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음성 지원이 되는 전투 </a:t>
            </a:r>
            <a:r>
              <a:rPr lang="en-US" altLang="ko-KR" dirty="0" smtClean="0"/>
              <a:t>+ </a:t>
            </a:r>
            <a:r>
              <a:rPr lang="ko-KR" altLang="en-US" dirty="0" err="1" smtClean="0"/>
              <a:t>엔딩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씬은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풀보이스</a:t>
            </a:r>
            <a:endParaRPr lang="en-US" altLang="ko-KR" dirty="0" smtClean="0"/>
          </a:p>
          <a:p>
            <a:r>
              <a:rPr lang="ko-KR" altLang="en-US" dirty="0" smtClean="0"/>
              <a:t>주인공과 최종보스의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서로의 신념을 내건 싸움 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특히 부각시킴</a:t>
            </a:r>
            <a:r>
              <a:rPr lang="en-US" altLang="ko-KR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1023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TOP</a:t>
            </a:r>
            <a:r>
              <a:rPr lang="ko-KR" altLang="en-US" dirty="0" smtClean="0"/>
              <a:t>의 성공으로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시리즈화됨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기본적으로는 독립적인 세계관이나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연결되기도 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참고로 </a:t>
            </a:r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시리즈는 괴상하고 오글거리는</a:t>
            </a:r>
            <a:r>
              <a:rPr lang="en-US" altLang="ko-KR" dirty="0" smtClean="0"/>
              <a:t>(…) </a:t>
            </a:r>
            <a:r>
              <a:rPr lang="ko-KR" altLang="en-US" dirty="0" err="1" smtClean="0"/>
              <a:t>장르명으로</a:t>
            </a:r>
            <a:r>
              <a:rPr lang="ko-KR" altLang="en-US" dirty="0" smtClean="0"/>
              <a:t> 유명하다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데스티니</a:t>
            </a:r>
            <a:r>
              <a:rPr lang="en-US" altLang="ko-KR" dirty="0" smtClean="0"/>
              <a:t>2(2002) : </a:t>
            </a:r>
            <a:r>
              <a:rPr lang="ko-KR" altLang="en-US" dirty="0" smtClean="0"/>
              <a:t>운명을 해방시키는 </a:t>
            </a:r>
            <a:r>
              <a:rPr lang="en-US" altLang="ko-KR" dirty="0" smtClean="0"/>
              <a:t>RPG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디 </a:t>
            </a:r>
            <a:r>
              <a:rPr lang="ko-KR" altLang="en-US" dirty="0" err="1" smtClean="0"/>
              <a:t>어비스</a:t>
            </a:r>
            <a:r>
              <a:rPr lang="en-US" altLang="ko-KR" dirty="0" smtClean="0"/>
              <a:t>(2005)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태어난 의미를 알게 되는 </a:t>
            </a:r>
            <a:r>
              <a:rPr lang="en-US" altLang="ko-KR" dirty="0" smtClean="0"/>
              <a:t>RPG</a:t>
            </a:r>
          </a:p>
          <a:p>
            <a:pPr lvl="1">
              <a:buFontTx/>
              <a:buChar char="-"/>
            </a:pPr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그레이세스</a:t>
            </a:r>
            <a:r>
              <a:rPr lang="en-US" altLang="ko-KR" dirty="0" smtClean="0"/>
              <a:t>(2009)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지키는 것의 소중함을 아는 </a:t>
            </a:r>
            <a:r>
              <a:rPr lang="en-US" altLang="ko-KR" dirty="0" smtClean="0"/>
              <a:t>RPG</a:t>
            </a:r>
          </a:p>
          <a:p>
            <a:pPr lvl="1">
              <a:buFontTx/>
              <a:buChar char="-"/>
            </a:pPr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제스티리아</a:t>
            </a:r>
            <a:r>
              <a:rPr lang="en-US" altLang="ko-KR" dirty="0" smtClean="0"/>
              <a:t>(2015)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정열이 세계를 비추는 </a:t>
            </a:r>
            <a:r>
              <a:rPr lang="en-US" altLang="ko-KR" dirty="0" smtClean="0"/>
              <a:t>RPG</a:t>
            </a:r>
          </a:p>
          <a:p>
            <a:endParaRPr lang="en-US" altLang="ko-KR" dirty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9537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pic>
        <p:nvPicPr>
          <p:cNvPr id="23" name="내용 개체 틀 2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3189925" cy="1744490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558005"/>
            <a:ext cx="3175000" cy="3175000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32" y="1690688"/>
            <a:ext cx="2794000" cy="4749800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939" y="1690688"/>
            <a:ext cx="3175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63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3113446" cy="4378283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844" y="1690688"/>
            <a:ext cx="3057848" cy="437828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890" y="1690688"/>
            <a:ext cx="3097984" cy="437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88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3047155" cy="4351338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701" y="1690688"/>
            <a:ext cx="3042909" cy="272644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956" y="1690688"/>
            <a:ext cx="3175000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5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69" y="1684923"/>
            <a:ext cx="2794000" cy="3556000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200" y="1684923"/>
            <a:ext cx="3175000" cy="37084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831" y="1027906"/>
            <a:ext cx="2381250" cy="27432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0" y="1027906"/>
            <a:ext cx="2381250" cy="274320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456" y="4012198"/>
            <a:ext cx="2381250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5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시리즈 대대로 리얼타임 기반의 전투는 호평임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00" y="2539665"/>
            <a:ext cx="4776537" cy="318435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900" y="2539665"/>
            <a:ext cx="4247147" cy="318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06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시리즈 대대로 리얼타임 기반의 전투는 호평임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13347"/>
            <a:ext cx="4844591" cy="322972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591" y="2513347"/>
            <a:ext cx="5860270" cy="329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06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시리즈 대대로 리얼타임 기반의 전투는 호평임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05450"/>
            <a:ext cx="5736453" cy="322158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453" y="2578016"/>
            <a:ext cx="5087863" cy="284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6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‘</a:t>
            </a:r>
            <a:r>
              <a:rPr lang="ko-KR" altLang="en-US" dirty="0" err="1" smtClean="0"/>
              <a:t>비오의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라고 불리는 </a:t>
            </a:r>
            <a:r>
              <a:rPr lang="ko-KR" altLang="en-US" dirty="0" err="1" smtClean="0"/>
              <a:t>초필살기가</a:t>
            </a:r>
            <a:r>
              <a:rPr lang="ko-KR" altLang="en-US" dirty="0" smtClean="0"/>
              <a:t> 존재</a:t>
            </a:r>
            <a:endParaRPr lang="en-US" altLang="ko-KR" dirty="0" smtClean="0"/>
          </a:p>
          <a:p>
            <a:r>
              <a:rPr lang="ko-KR" altLang="en-US" dirty="0" err="1" smtClean="0"/>
              <a:t>비오의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시전</a:t>
            </a:r>
            <a:r>
              <a:rPr lang="ko-KR" altLang="en-US" dirty="0" smtClean="0"/>
              <a:t> 시 </a:t>
            </a:r>
            <a:r>
              <a:rPr lang="ko-KR" altLang="en-US" dirty="0" err="1" smtClean="0"/>
              <a:t>시전자의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컷씬과</a:t>
            </a:r>
            <a:r>
              <a:rPr lang="ko-KR" altLang="en-US" dirty="0" smtClean="0"/>
              <a:t> 함께 연출이 진행됨</a:t>
            </a:r>
            <a:endParaRPr lang="en-US" altLang="ko-KR" dirty="0" smtClean="0"/>
          </a:p>
          <a:p>
            <a:r>
              <a:rPr lang="ko-KR" altLang="en-US" dirty="0" smtClean="0"/>
              <a:t>발표자를 </a:t>
            </a:r>
            <a:r>
              <a:rPr lang="ko-KR" altLang="en-US" dirty="0" err="1" smtClean="0"/>
              <a:t>컷씬</a:t>
            </a:r>
            <a:r>
              <a:rPr lang="ko-KR" altLang="en-US" dirty="0" smtClean="0"/>
              <a:t> 성애자</a:t>
            </a:r>
            <a:r>
              <a:rPr lang="en-US" altLang="ko-KR" dirty="0" smtClean="0"/>
              <a:t>(…)</a:t>
            </a:r>
            <a:r>
              <a:rPr lang="ko-KR" altLang="en-US" dirty="0" smtClean="0"/>
              <a:t>로 만든 주범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97819"/>
            <a:ext cx="3534547" cy="265091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9791" y="3497818"/>
            <a:ext cx="3862631" cy="217273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466" y="3274881"/>
            <a:ext cx="3491471" cy="261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2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영상으로 한번 보고 가시죠</a:t>
            </a:r>
            <a:r>
              <a:rPr lang="en-US" altLang="ko-KR" dirty="0" smtClean="0"/>
              <a:t>(…)</a:t>
            </a:r>
          </a:p>
          <a:p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youtu.be/cTu0NVdPpPM?t=27s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991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잠깐 정리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하여튼 </a:t>
            </a:r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판타지아는 발표자의 </a:t>
            </a:r>
            <a:r>
              <a:rPr lang="en-US" altLang="ko-KR" dirty="0" smtClean="0"/>
              <a:t>JRPG </a:t>
            </a:r>
            <a:r>
              <a:rPr lang="ko-KR" altLang="en-US" dirty="0" err="1" smtClean="0"/>
              <a:t>입문작</a:t>
            </a:r>
            <a:endParaRPr lang="en-US" altLang="ko-KR" dirty="0" smtClean="0"/>
          </a:p>
          <a:p>
            <a:r>
              <a:rPr lang="ko-KR" altLang="en-US" dirty="0" smtClean="0"/>
              <a:t>하지만 지금 돌이켜보면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에 빠져들게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한 작품은 </a:t>
            </a:r>
            <a:r>
              <a:rPr lang="ko-KR" altLang="en-US" dirty="0" err="1" smtClean="0"/>
              <a:t>아닌거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ko-KR" altLang="en-US" dirty="0" smtClean="0"/>
              <a:t>그러던 와중에 중학교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학년이 되고</a:t>
            </a:r>
            <a:r>
              <a:rPr lang="en-US" altLang="ko-KR" dirty="0" smtClean="0"/>
              <a:t>… </a:t>
            </a:r>
            <a:r>
              <a:rPr lang="ko-KR" altLang="en-US" strike="sngStrike" dirty="0" smtClean="0"/>
              <a:t>중</a:t>
            </a:r>
            <a:r>
              <a:rPr lang="en-US" altLang="ko-KR" strike="sngStrike" dirty="0" smtClean="0"/>
              <a:t>2</a:t>
            </a:r>
            <a:r>
              <a:rPr lang="ko-KR" altLang="en-US" strike="sngStrike" dirty="0" smtClean="0"/>
              <a:t>병</a:t>
            </a:r>
            <a:endParaRPr lang="en-US" altLang="ko-KR" strike="sngStrike" dirty="0" smtClean="0"/>
          </a:p>
        </p:txBody>
      </p:sp>
    </p:spTree>
    <p:extLst>
      <p:ext uri="{BB962C8B-B14F-4D97-AF65-F5344CB8AC3E}">
        <p14:creationId xmlns:p14="http://schemas.microsoft.com/office/powerpoint/2010/main" val="2062156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영웅전설 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일본의 비디오 게임 회사 </a:t>
            </a:r>
            <a:r>
              <a:rPr lang="ko-KR" altLang="en-US" dirty="0" err="1" smtClean="0"/>
              <a:t>팔콤의</a:t>
            </a:r>
            <a:r>
              <a:rPr lang="ko-KR" altLang="en-US" dirty="0" smtClean="0"/>
              <a:t> 간판 </a:t>
            </a:r>
            <a:r>
              <a:rPr lang="en-US" altLang="ko-KR" dirty="0" smtClean="0"/>
              <a:t>JRPG</a:t>
            </a:r>
          </a:p>
          <a:p>
            <a:r>
              <a:rPr lang="ko-KR" altLang="en-US" dirty="0" err="1" smtClean="0"/>
              <a:t>이스</a:t>
            </a:r>
            <a:r>
              <a:rPr lang="ko-KR" altLang="en-US" dirty="0" smtClean="0"/>
              <a:t> 시리즈와 함께 </a:t>
            </a:r>
            <a:r>
              <a:rPr lang="ko-KR" altLang="en-US" dirty="0" err="1" smtClean="0"/>
              <a:t>팔콤의</a:t>
            </a:r>
            <a:r>
              <a:rPr lang="ko-KR" altLang="en-US" dirty="0" smtClean="0"/>
              <a:t> 대표적 시리즈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/>
              <a:t>팔콤은</a:t>
            </a:r>
            <a:r>
              <a:rPr lang="ko-KR" altLang="en-US" dirty="0"/>
              <a:t> 중소 일본 게임 회사</a:t>
            </a:r>
            <a:r>
              <a:rPr lang="en-US" altLang="ko-KR" dirty="0"/>
              <a:t>. JRPG</a:t>
            </a:r>
            <a:r>
              <a:rPr lang="ko-KR" altLang="en-US" dirty="0"/>
              <a:t>만을 개발하는 특이한 회사임</a:t>
            </a:r>
            <a:endParaRPr lang="en-US" altLang="ko-KR" dirty="0"/>
          </a:p>
          <a:p>
            <a:pPr lvl="1">
              <a:buFontTx/>
              <a:buChar char="-"/>
            </a:pPr>
            <a:r>
              <a:rPr lang="ko-KR" altLang="en-US" dirty="0"/>
              <a:t>현재 </a:t>
            </a:r>
            <a:r>
              <a:rPr lang="en-US" altLang="ko-KR" dirty="0"/>
              <a:t>JRPG</a:t>
            </a:r>
            <a:r>
              <a:rPr lang="ko-KR" altLang="en-US" dirty="0"/>
              <a:t>의 입장을 생각해보면 상당히 이례적이다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err="1" smtClean="0"/>
              <a:t>이셀하사</a:t>
            </a:r>
            <a:r>
              <a:rPr lang="ko-KR" altLang="en-US" dirty="0" smtClean="0"/>
              <a:t> 편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영웅전설 </a:t>
            </a:r>
            <a:r>
              <a:rPr lang="en-US" altLang="ko-KR" dirty="0" smtClean="0"/>
              <a:t>1, 2</a:t>
            </a:r>
          </a:p>
          <a:p>
            <a:r>
              <a:rPr lang="ko-KR" altLang="en-US" dirty="0" err="1" smtClean="0"/>
              <a:t>가가브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트릴로지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영웅전설 </a:t>
            </a:r>
            <a:r>
              <a:rPr lang="en-US" altLang="ko-KR" dirty="0" smtClean="0"/>
              <a:t>3, 4, 5</a:t>
            </a:r>
          </a:p>
          <a:p>
            <a:r>
              <a:rPr lang="en-US" altLang="ko-KR" dirty="0"/>
              <a:t> </a:t>
            </a:r>
            <a:r>
              <a:rPr lang="ko-KR" altLang="en-US" dirty="0" smtClean="0"/>
              <a:t>궤적 시리즈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그 이후</a:t>
            </a:r>
            <a:r>
              <a:rPr lang="en-US" altLang="ko-KR" dirty="0" smtClean="0"/>
              <a:t>…</a:t>
            </a:r>
            <a:endParaRPr lang="en-US" altLang="ko-KR" dirty="0"/>
          </a:p>
          <a:p>
            <a:pPr lvl="1">
              <a:buFontTx/>
              <a:buChar char="-"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4952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영웅전설 궤적시리즈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영웅전설 시리즈 제 </a:t>
            </a:r>
            <a:r>
              <a:rPr lang="en-US" altLang="ko-KR" dirty="0" smtClean="0"/>
              <a:t>3</a:t>
            </a:r>
            <a:r>
              <a:rPr lang="ko-KR" altLang="en-US" dirty="0" smtClean="0"/>
              <a:t>기</a:t>
            </a:r>
            <a:endParaRPr lang="en-US" altLang="ko-KR" dirty="0" smtClean="0"/>
          </a:p>
          <a:p>
            <a:r>
              <a:rPr lang="en-US" altLang="ko-KR" dirty="0" smtClean="0"/>
              <a:t>2004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PC</a:t>
            </a:r>
            <a:r>
              <a:rPr lang="ko-KR" altLang="en-US" dirty="0" smtClean="0"/>
              <a:t>판으로 발매된 영웅전설 </a:t>
            </a:r>
            <a:r>
              <a:rPr lang="en-US" altLang="ko-KR" dirty="0" smtClean="0"/>
              <a:t>6 : </a:t>
            </a:r>
            <a:r>
              <a:rPr lang="ko-KR" altLang="en-US" dirty="0" smtClean="0"/>
              <a:t>천공의 궤적이 시작점</a:t>
            </a:r>
            <a:endParaRPr lang="en-US" altLang="ko-KR" dirty="0"/>
          </a:p>
          <a:p>
            <a:r>
              <a:rPr lang="ko-KR" altLang="en-US" dirty="0" smtClean="0"/>
              <a:t>그 이후 제로의 궤적</a:t>
            </a:r>
            <a:r>
              <a:rPr lang="en-US" altLang="ko-KR" dirty="0" smtClean="0"/>
              <a:t>(2010, PSP), </a:t>
            </a:r>
            <a:r>
              <a:rPr lang="ko-KR" altLang="en-US" dirty="0" smtClean="0"/>
              <a:t>벽의 궤적</a:t>
            </a:r>
            <a:r>
              <a:rPr lang="en-US" altLang="ko-KR" dirty="0" smtClean="0"/>
              <a:t>(2011, PSP), </a:t>
            </a:r>
            <a:r>
              <a:rPr lang="ko-KR" altLang="en-US" dirty="0" smtClean="0"/>
              <a:t>섬의 궤적</a:t>
            </a:r>
            <a:r>
              <a:rPr lang="en-US" altLang="ko-KR" dirty="0" smtClean="0"/>
              <a:t>(2013, PS3), </a:t>
            </a:r>
            <a:r>
              <a:rPr lang="ko-KR" altLang="en-US" dirty="0" smtClean="0"/>
              <a:t>섬의 궤적</a:t>
            </a:r>
            <a:r>
              <a:rPr lang="en-US" altLang="ko-KR" dirty="0" smtClean="0"/>
              <a:t>2(2014, PS3)</a:t>
            </a:r>
            <a:r>
              <a:rPr lang="ko-KR" altLang="en-US" dirty="0" smtClean="0"/>
              <a:t>로 계속 이어지고 있음</a:t>
            </a:r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78" y="4166748"/>
            <a:ext cx="2860204" cy="214515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114" y="3684432"/>
            <a:ext cx="1808014" cy="310978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101" y="3686491"/>
            <a:ext cx="2495786" cy="294502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19" y="3684432"/>
            <a:ext cx="2026142" cy="286264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693" y="3684431"/>
            <a:ext cx="1993446" cy="255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86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영웅전설 궤적시리즈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특징을 몇 가지 집어보자면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흡입력 있고 구성이 탄탄한 스토리 및 세계관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dirty="0" smtClean="0"/>
              <a:t>등장인물들에 대한 묘사가 매우 자세함</a:t>
            </a:r>
            <a:endParaRPr lang="en-US" altLang="ko-KR" dirty="0" smtClean="0"/>
          </a:p>
          <a:p>
            <a:pPr marL="457200" lvl="2" indent="0">
              <a:spcBef>
                <a:spcPts val="1000"/>
              </a:spcBef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심지어 </a:t>
            </a:r>
            <a:r>
              <a:rPr lang="en-US" altLang="ko-KR" dirty="0"/>
              <a:t>NPC</a:t>
            </a:r>
            <a:r>
              <a:rPr lang="ko-KR" altLang="en-US" dirty="0"/>
              <a:t>들도 다 이름이 있고 각자의 이야기를 가진 경우가 </a:t>
            </a:r>
            <a:r>
              <a:rPr lang="ko-KR" altLang="en-US" dirty="0" smtClean="0"/>
              <a:t>많음</a:t>
            </a:r>
            <a:endParaRPr lang="en-US" altLang="ko-KR" dirty="0" smtClean="0"/>
          </a:p>
          <a:p>
            <a:r>
              <a:rPr lang="ko-KR" altLang="en-US" dirty="0" smtClean="0"/>
              <a:t>가중치가 있는 </a:t>
            </a:r>
            <a:r>
              <a:rPr lang="ko-KR" altLang="en-US" dirty="0" err="1" smtClean="0"/>
              <a:t>턴제</a:t>
            </a:r>
            <a:r>
              <a:rPr lang="ko-KR" altLang="en-US" dirty="0" smtClean="0"/>
              <a:t> 전투 시스템</a:t>
            </a:r>
            <a:endParaRPr lang="en-US" altLang="ko-KR" dirty="0" smtClean="0"/>
          </a:p>
          <a:p>
            <a:r>
              <a:rPr lang="ko-KR" altLang="en-US" dirty="0" err="1" smtClean="0"/>
              <a:t>퀄리티가</a:t>
            </a:r>
            <a:r>
              <a:rPr lang="ko-KR" altLang="en-US" dirty="0" smtClean="0"/>
              <a:t> 상당히 높은 음악</a:t>
            </a:r>
            <a:endParaRPr lang="en-US" altLang="ko-KR" dirty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오죽했으면 음반을 샀더니 게임을 딸려온다는 우스갯소리가 있을 정도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5009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영웅전설 궤적시리즈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78231"/>
            <a:ext cx="3680639" cy="2738396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374" y="1578231"/>
            <a:ext cx="4318920" cy="244738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250" y="4106220"/>
            <a:ext cx="4762500" cy="267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9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영웅전설 궤적시리즈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이 게임도 </a:t>
            </a:r>
            <a:r>
              <a:rPr lang="en-US" altLang="ko-KR" dirty="0" smtClean="0"/>
              <a:t>S</a:t>
            </a:r>
            <a:r>
              <a:rPr lang="ko-KR" altLang="en-US" dirty="0" err="1" smtClean="0"/>
              <a:t>크래프트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초필살기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쓰면 </a:t>
            </a:r>
            <a:r>
              <a:rPr lang="ko-KR" altLang="en-US" dirty="0" err="1" smtClean="0"/>
              <a:t>컷씬이</a:t>
            </a:r>
            <a:r>
              <a:rPr lang="ko-KR" altLang="en-US" dirty="0" smtClean="0"/>
              <a:t> 나옵니다</a:t>
            </a:r>
            <a:endParaRPr lang="en-US" altLang="ko-KR" dirty="0" smtClean="0"/>
          </a:p>
          <a:p>
            <a:r>
              <a:rPr lang="ko-KR" altLang="en-US" dirty="0" smtClean="0"/>
              <a:t>발표자는 </a:t>
            </a:r>
            <a:r>
              <a:rPr lang="ko-KR" altLang="en-US" dirty="0" err="1" smtClean="0"/>
              <a:t>컷씬</a:t>
            </a:r>
            <a:r>
              <a:rPr lang="ko-KR" altLang="en-US" dirty="0" smtClean="0"/>
              <a:t> 성애자라 </a:t>
            </a:r>
            <a:r>
              <a:rPr lang="en-US" altLang="ko-KR" dirty="0" err="1"/>
              <a:t>x</a:t>
            </a:r>
            <a:r>
              <a:rPr lang="ko-KR" altLang="en-US" dirty="0" smtClean="0"/>
              <a:t>나 좋군</a:t>
            </a:r>
            <a:r>
              <a:rPr lang="en-US" altLang="ko-KR" dirty="0" smtClean="0"/>
              <a:t>?</a:t>
            </a:r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또</a:t>
            </a:r>
            <a:r>
              <a:rPr lang="en-US" altLang="ko-KR" dirty="0" smtClean="0"/>
              <a:t>(…) </a:t>
            </a:r>
            <a:r>
              <a:rPr lang="ko-KR" altLang="en-US" dirty="0" smtClean="0"/>
              <a:t>영상으로 한번 보고 가시죠</a:t>
            </a:r>
            <a:r>
              <a:rPr lang="en-US" altLang="ko-KR" dirty="0" smtClean="0"/>
              <a:t>(…)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youtu.be/IQw-0wGuqMc?t=2m36s</a:t>
            </a:r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688" y="2347783"/>
            <a:ext cx="4591219" cy="258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48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/>
              <a:t>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궤적시리즈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시리즈는 발표자를 최초로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를 접하게 해주었고</a:t>
            </a:r>
            <a:endParaRPr lang="en-US" altLang="ko-KR" dirty="0" smtClean="0"/>
          </a:p>
          <a:p>
            <a:r>
              <a:rPr lang="ko-KR" altLang="en-US" dirty="0" smtClean="0"/>
              <a:t>영웅전설 궤적 시리즈는 발표자를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에 빠져들게 해줌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특히 궤적 시리즈의 경우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천공의 궤적을 플레이 했을 때가 </a:t>
            </a:r>
            <a:r>
              <a:rPr lang="ko-KR" altLang="en-US" b="1" dirty="0" smtClean="0">
                <a:solidFill>
                  <a:srgbClr val="FF0000"/>
                </a:solidFill>
              </a:rPr>
              <a:t>중학교 </a:t>
            </a:r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r>
              <a:rPr lang="ko-KR" altLang="en-US" b="1" dirty="0" smtClean="0">
                <a:solidFill>
                  <a:srgbClr val="FF0000"/>
                </a:solidFill>
              </a:rPr>
              <a:t>학년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dirty="0" smtClean="0"/>
              <a:t>섬의 궤적</a:t>
            </a:r>
            <a:r>
              <a:rPr lang="en-US" altLang="ko-KR" dirty="0" smtClean="0"/>
              <a:t>2</a:t>
            </a:r>
            <a:r>
              <a:rPr lang="ko-KR" altLang="en-US" dirty="0" smtClean="0"/>
              <a:t>를 플레이 했을 때가 </a:t>
            </a:r>
            <a:r>
              <a:rPr lang="ko-KR" altLang="en-US" b="1" dirty="0" smtClean="0">
                <a:solidFill>
                  <a:srgbClr val="FF0000"/>
                </a:solidFill>
              </a:rPr>
              <a:t>대학교 </a:t>
            </a:r>
            <a:r>
              <a:rPr lang="en-US" altLang="ko-KR" b="1" dirty="0" smtClean="0">
                <a:solidFill>
                  <a:srgbClr val="FF0000"/>
                </a:solidFill>
              </a:rPr>
              <a:t>2</a:t>
            </a:r>
            <a:r>
              <a:rPr lang="ko-KR" altLang="en-US" b="1" dirty="0" smtClean="0">
                <a:solidFill>
                  <a:srgbClr val="FF0000"/>
                </a:solidFill>
              </a:rPr>
              <a:t>학년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endParaRPr lang="en-US" altLang="ko-KR" dirty="0"/>
          </a:p>
          <a:p>
            <a:r>
              <a:rPr lang="ko-KR" altLang="en-US" dirty="0" smtClean="0"/>
              <a:t>발표자의 인생과 함께 걸어온 </a:t>
            </a:r>
            <a:r>
              <a:rPr lang="en-US" altLang="ko-KR" dirty="0" smtClean="0"/>
              <a:t>JRPGs</a:t>
            </a:r>
          </a:p>
        </p:txBody>
      </p:sp>
    </p:spTree>
    <p:extLst>
      <p:ext uri="{BB962C8B-B14F-4D97-AF65-F5344CB8AC3E}">
        <p14:creationId xmlns:p14="http://schemas.microsoft.com/office/powerpoint/2010/main" val="393192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테일즈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오브</a:t>
            </a:r>
            <a:r>
              <a:rPr lang="ko-KR" altLang="en-US" dirty="0" smtClean="0"/>
              <a:t> 시리즈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/>
              <a:t>최근 작품들은 한결같이 평가가 안 좋음</a:t>
            </a:r>
            <a:r>
              <a:rPr lang="en-US" altLang="ko-KR" dirty="0"/>
              <a:t>(…)</a:t>
            </a:r>
          </a:p>
          <a:p>
            <a:pPr lvl="1">
              <a:buFontTx/>
              <a:buChar char="-"/>
            </a:pPr>
            <a:r>
              <a:rPr lang="ko-KR" altLang="en-US" dirty="0"/>
              <a:t>거의 대부분의 작품들이 한글화가 안됨</a:t>
            </a:r>
            <a:r>
              <a:rPr lang="en-US" altLang="ko-KR" dirty="0"/>
              <a:t>. </a:t>
            </a:r>
            <a:r>
              <a:rPr lang="ko-KR" altLang="en-US" dirty="0"/>
              <a:t>즉 일어를 </a:t>
            </a:r>
            <a:r>
              <a:rPr lang="ko-KR" altLang="en-US" dirty="0" err="1"/>
              <a:t>알아야함</a:t>
            </a:r>
            <a:r>
              <a:rPr lang="en-US" altLang="ko-KR" dirty="0"/>
              <a:t>(…)</a:t>
            </a:r>
          </a:p>
          <a:p>
            <a:pPr lvl="1">
              <a:buFontTx/>
              <a:buChar char="-"/>
            </a:pPr>
            <a:r>
              <a:rPr lang="ko-KR" altLang="en-US" dirty="0"/>
              <a:t>그 와중에 </a:t>
            </a:r>
            <a:r>
              <a:rPr lang="ko-KR" altLang="en-US" dirty="0" err="1"/>
              <a:t>데스티니</a:t>
            </a:r>
            <a:r>
              <a:rPr lang="en-US" altLang="ko-KR" dirty="0"/>
              <a:t>2</a:t>
            </a:r>
            <a:r>
              <a:rPr lang="ko-KR" altLang="en-US" dirty="0"/>
              <a:t>는 무려 한글화 더빙까지 되어 발매됨</a:t>
            </a:r>
            <a:r>
              <a:rPr lang="en-US" altLang="ko-KR" dirty="0" smtClean="0"/>
              <a:t>(…)</a:t>
            </a:r>
          </a:p>
          <a:p>
            <a:pPr lvl="1">
              <a:buFontTx/>
              <a:buChar char="-"/>
            </a:pPr>
            <a:endParaRPr lang="en-US" altLang="ko-KR" dirty="0"/>
          </a:p>
          <a:p>
            <a:r>
              <a:rPr lang="ko-KR" altLang="en-US" dirty="0" smtClean="0"/>
              <a:t>궤적 시리즈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어떻게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년이 넘은 시리즈인데 아직도 스토리가 끝날 기미가</a:t>
            </a:r>
            <a:r>
              <a:rPr lang="en-US" altLang="ko-KR" dirty="0" smtClean="0"/>
              <a:t>(…)</a:t>
            </a:r>
          </a:p>
          <a:p>
            <a:pPr lvl="1">
              <a:buFontTx/>
              <a:buChar char="-"/>
            </a:pPr>
            <a:r>
              <a:rPr lang="ko-KR" altLang="en-US" dirty="0" smtClean="0"/>
              <a:t>아마 발표자가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대쯤 되면 궤적 시리즈가 완결될 듯</a:t>
            </a:r>
            <a:r>
              <a:rPr lang="en-US" altLang="ko-KR" dirty="0" smtClean="0"/>
              <a:t>(…)</a:t>
            </a:r>
          </a:p>
          <a:p>
            <a:pPr lvl="1">
              <a:buFontTx/>
              <a:buChar char="-"/>
            </a:pPr>
            <a:r>
              <a:rPr lang="ko-KR" altLang="en-US" dirty="0" smtClean="0"/>
              <a:t>최근 작품부터 한글화가 적극적으로 되고 있어서 매우 기분이 좋음</a:t>
            </a:r>
            <a:endParaRPr lang="en-US" altLang="ko-KR" dirty="0"/>
          </a:p>
          <a:p>
            <a:pPr lvl="1">
              <a:buFontTx/>
              <a:buChar char="-"/>
            </a:pPr>
            <a:r>
              <a:rPr lang="ko-KR" altLang="en-US" dirty="0" smtClean="0"/>
              <a:t>중소 기업이라 그런지 그래픽은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풀</a:t>
            </a:r>
            <a:r>
              <a:rPr lang="en-US" altLang="ko-KR" dirty="0" smtClean="0"/>
              <a:t>3d</a:t>
            </a:r>
            <a:r>
              <a:rPr lang="ko-KR" altLang="en-US" dirty="0" smtClean="0"/>
              <a:t>화가 된 것도 최근 일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8788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ko-KR" altLang="en-US" dirty="0" smtClean="0"/>
              <a:t>부 </a:t>
            </a:r>
            <a:r>
              <a:rPr lang="en-US" altLang="ko-KR" dirty="0" smtClean="0"/>
              <a:t>: JRPG </a:t>
            </a:r>
            <a:r>
              <a:rPr lang="ko-KR" altLang="en-US" dirty="0" smtClean="0"/>
              <a:t>관련 잡담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6433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의 몰락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나날이 발전하는 기술들</a:t>
            </a:r>
            <a:endParaRPr lang="en-US" altLang="ko-KR" dirty="0" smtClean="0"/>
          </a:p>
          <a:p>
            <a:r>
              <a:rPr lang="ko-KR" altLang="en-US" dirty="0" smtClean="0"/>
              <a:t>서양 </a:t>
            </a:r>
            <a:r>
              <a:rPr lang="ko-KR" altLang="en-US" dirty="0" err="1" smtClean="0"/>
              <a:t>게임사는</a:t>
            </a:r>
            <a:r>
              <a:rPr lang="ko-KR" altLang="en-US" dirty="0" smtClean="0"/>
              <a:t> 수많은 삽질</a:t>
            </a:r>
            <a:r>
              <a:rPr lang="en-US" altLang="ko-KR" dirty="0" smtClean="0"/>
              <a:t>(…)</a:t>
            </a:r>
            <a:r>
              <a:rPr lang="ko-KR" altLang="en-US" dirty="0" smtClean="0"/>
              <a:t>끝에 어마어마한 기술력을 보유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00" y="3027197"/>
            <a:ext cx="5261213" cy="328470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824" y="3575673"/>
            <a:ext cx="4423976" cy="186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7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의 몰락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하드웨어 </a:t>
            </a:r>
            <a:r>
              <a:rPr lang="en-US" altLang="ko-KR" dirty="0" smtClean="0"/>
              <a:t>up. </a:t>
            </a:r>
            <a:r>
              <a:rPr lang="ko-KR" altLang="en-US" dirty="0" smtClean="0"/>
              <a:t>기술력 </a:t>
            </a:r>
            <a:r>
              <a:rPr lang="en-US" altLang="ko-KR" dirty="0" smtClean="0"/>
              <a:t>up.</a:t>
            </a:r>
          </a:p>
          <a:p>
            <a:r>
              <a:rPr lang="ko-KR" altLang="en-US" dirty="0" smtClean="0"/>
              <a:t>따라서 </a:t>
            </a:r>
            <a:r>
              <a:rPr lang="ko-KR" altLang="en-US" dirty="0" err="1" smtClean="0"/>
              <a:t>게임사는</a:t>
            </a:r>
            <a:r>
              <a:rPr lang="ko-KR" altLang="en-US" dirty="0" smtClean="0"/>
              <a:t> 점점 새로운 방식으로 접근하여 게임을 구현하는 능력이 요구되기 시작함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그러나 </a:t>
            </a:r>
            <a:r>
              <a:rPr lang="en-US" altLang="ko-KR" b="1" dirty="0" smtClean="0">
                <a:solidFill>
                  <a:srgbClr val="FF0000"/>
                </a:solidFill>
              </a:rPr>
              <a:t>JRPG</a:t>
            </a:r>
            <a:r>
              <a:rPr lang="ko-KR" altLang="en-US" b="1" dirty="0" smtClean="0">
                <a:solidFill>
                  <a:srgbClr val="FF0000"/>
                </a:solidFill>
              </a:rPr>
              <a:t>는 여전히 과거의 방식에 안주하고 있다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51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Top 10 Ways To Fix JRPG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북미의 유명 게임웹진인 </a:t>
            </a:r>
            <a:r>
              <a:rPr lang="en-US" altLang="ko-KR" dirty="0" smtClean="0"/>
              <a:t>IGN</a:t>
            </a:r>
            <a:r>
              <a:rPr lang="ko-KR" altLang="en-US" dirty="0" smtClean="0"/>
              <a:t>의 칼럼 </a:t>
            </a:r>
            <a:r>
              <a:rPr lang="en-US" altLang="ko-KR" dirty="0" smtClean="0"/>
              <a:t>(11 JAN 2010)</a:t>
            </a:r>
          </a:p>
          <a:p>
            <a:r>
              <a:rPr lang="en-US" altLang="ko-KR" dirty="0" smtClean="0"/>
              <a:t>JRPG</a:t>
            </a:r>
            <a:r>
              <a:rPr lang="ko-KR" altLang="en-US" dirty="0" smtClean="0"/>
              <a:t>의 문제점 </a:t>
            </a:r>
            <a:r>
              <a:rPr lang="en-US" altLang="ko-KR" dirty="0" smtClean="0"/>
              <a:t>10</a:t>
            </a:r>
            <a:r>
              <a:rPr lang="ko-KR" altLang="en-US" dirty="0" smtClean="0"/>
              <a:t>가지를 나열하고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거기에 대한 해결책을 모색하여야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가 앞으로 살아남을 수 있다는 내용의 칼럼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>
                <a:hlinkClick r:id="rId2"/>
              </a:rPr>
              <a:t>http</a:t>
            </a:r>
            <a:r>
              <a:rPr lang="en-US" altLang="ko-KR" dirty="0">
                <a:hlinkClick r:id="rId2"/>
              </a:rPr>
              <a:t>://</a:t>
            </a:r>
            <a:r>
              <a:rPr lang="en-US" altLang="ko-KR" dirty="0" smtClean="0">
                <a:hlinkClick r:id="rId2"/>
              </a:rPr>
              <a:t>www.ign.com/articles/2010/01/12/top-10-ways-to-fix-jrpgs</a:t>
            </a:r>
            <a:endParaRPr lang="en-US" altLang="ko-KR" dirty="0" smtClean="0"/>
          </a:p>
          <a:p>
            <a:pPr marL="0" indent="0" fontAlgn="base">
              <a:buNone/>
            </a:pPr>
            <a:endParaRPr lang="en-US" altLang="ko-KR" dirty="0"/>
          </a:p>
          <a:p>
            <a:pPr fontAlgn="base"/>
            <a:r>
              <a:rPr lang="en-US" altLang="ko-KR" dirty="0" err="1"/>
              <a:t>cf</a:t>
            </a:r>
            <a:r>
              <a:rPr lang="en-US" altLang="ko-KR" dirty="0"/>
              <a:t>) The Grand List Of Console Role Playing Game </a:t>
            </a:r>
            <a:r>
              <a:rPr lang="en-US" altLang="ko-KR" dirty="0" err="1"/>
              <a:t>Cliches</a:t>
            </a: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4050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Top 10 Ways To Fix JRPG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그 중 </a:t>
            </a:r>
            <a:r>
              <a:rPr lang="ko-KR" altLang="en-US" dirty="0" smtClean="0"/>
              <a:t>몇 가지를 </a:t>
            </a:r>
            <a:r>
              <a:rPr lang="ko-KR" altLang="en-US" dirty="0"/>
              <a:t>적어보자면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en-US" altLang="ko-KR" dirty="0" smtClean="0"/>
              <a:t>9</a:t>
            </a:r>
            <a:r>
              <a:rPr lang="ko-KR" altLang="en-US" dirty="0" smtClean="0"/>
              <a:t>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이벤트나 보스를 재활용하여 플레이 타임을 억지로 늘림</a:t>
            </a:r>
            <a:endParaRPr lang="en-US" altLang="ko-KR" dirty="0" smtClean="0"/>
          </a:p>
          <a:p>
            <a:r>
              <a:rPr lang="en-US" altLang="ko-KR" dirty="0" smtClean="0"/>
              <a:t>8</a:t>
            </a:r>
            <a:r>
              <a:rPr lang="ko-KR" altLang="en-US" dirty="0" smtClean="0"/>
              <a:t>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낡은 연출</a:t>
            </a:r>
            <a:endParaRPr lang="en-US" altLang="ko-KR" dirty="0" smtClean="0"/>
          </a:p>
          <a:p>
            <a:r>
              <a:rPr lang="en-US" altLang="ko-KR" dirty="0" smtClean="0"/>
              <a:t>7</a:t>
            </a:r>
            <a:r>
              <a:rPr lang="ko-KR" altLang="en-US" dirty="0" smtClean="0"/>
              <a:t>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자유도가 적고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루트가 </a:t>
            </a:r>
            <a:r>
              <a:rPr lang="en-US" altLang="ko-KR" dirty="0" smtClean="0"/>
              <a:t>one-rail</a:t>
            </a:r>
            <a:r>
              <a:rPr lang="ko-KR" altLang="en-US" dirty="0" smtClean="0"/>
              <a:t>이 되는 것을</a:t>
            </a:r>
            <a:endParaRPr lang="en-US" altLang="ko-KR" dirty="0" smtClean="0"/>
          </a:p>
          <a:p>
            <a:r>
              <a:rPr lang="en-US" altLang="ko-KR" dirty="0" smtClean="0"/>
              <a:t>4</a:t>
            </a:r>
            <a:r>
              <a:rPr lang="ko-KR" altLang="en-US" dirty="0" smtClean="0"/>
              <a:t>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멀티 플레이 요소가 없음</a:t>
            </a:r>
            <a:endParaRPr lang="en-US" altLang="ko-KR" dirty="0" smtClean="0"/>
          </a:p>
          <a:p>
            <a:r>
              <a:rPr lang="en-US" altLang="ko-KR" dirty="0" smtClean="0"/>
              <a:t>3</a:t>
            </a:r>
            <a:r>
              <a:rPr lang="ko-KR" altLang="en-US" dirty="0" smtClean="0"/>
              <a:t>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세이브 포인트는 더 이상 </a:t>
            </a:r>
            <a:r>
              <a:rPr lang="en-US" altLang="ko-KR" dirty="0" err="1" smtClean="0"/>
              <a:t>naver</a:t>
            </a:r>
            <a:r>
              <a:rPr lang="en-US" altLang="ko-KR" dirty="0" smtClean="0"/>
              <a:t>…</a:t>
            </a:r>
          </a:p>
          <a:p>
            <a:r>
              <a:rPr lang="en-US" altLang="ko-KR" dirty="0" smtClean="0"/>
              <a:t>1</a:t>
            </a:r>
            <a:r>
              <a:rPr lang="ko-KR" altLang="en-US" dirty="0" smtClean="0"/>
              <a:t>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낡은 전투 시스템을 비판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1836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재미있는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재미있는건</a:t>
            </a:r>
            <a:r>
              <a:rPr lang="ko-KR" altLang="en-US" dirty="0" smtClean="0"/>
              <a:t> 칼럼에서 지적하는 내용들을 그대로 담고 있음에도 서양 </a:t>
            </a:r>
            <a:r>
              <a:rPr lang="ko-KR" altLang="en-US" dirty="0" err="1" smtClean="0"/>
              <a:t>리뷰어와</a:t>
            </a:r>
            <a:r>
              <a:rPr lang="ko-KR" altLang="en-US" dirty="0" smtClean="0"/>
              <a:t> 게이머들에게 호평을 받는 작품들도 있음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일본의 제작사 </a:t>
            </a:r>
            <a:r>
              <a:rPr lang="en-US" altLang="ko-KR" dirty="0" smtClean="0"/>
              <a:t>ATLUS</a:t>
            </a:r>
            <a:r>
              <a:rPr lang="ko-KR" altLang="en-US" dirty="0" smtClean="0"/>
              <a:t>의 페르소나</a:t>
            </a:r>
            <a:r>
              <a:rPr lang="en-US" altLang="ko-KR" dirty="0" smtClean="0"/>
              <a:t>3 (2006, PS2), </a:t>
            </a:r>
            <a:r>
              <a:rPr lang="ko-KR" altLang="en-US" dirty="0" smtClean="0"/>
              <a:t>페르소나</a:t>
            </a:r>
            <a:r>
              <a:rPr lang="en-US" altLang="ko-KR" dirty="0" smtClean="0"/>
              <a:t>4 (2008, PS2)</a:t>
            </a:r>
            <a:r>
              <a:rPr lang="ko-KR" altLang="en-US" dirty="0" smtClean="0"/>
              <a:t>가 바로 그 예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879" y="3868068"/>
            <a:ext cx="1903751" cy="270572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925" y="3868068"/>
            <a:ext cx="2077347" cy="267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73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Person</a:t>
            </a:r>
            <a:r>
              <a:rPr lang="en-US" altLang="ko-KR" dirty="0"/>
              <a:t>a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페르소나 시리즈 중 페르소나</a:t>
            </a:r>
            <a:r>
              <a:rPr lang="en-US" altLang="ko-KR" dirty="0" smtClean="0"/>
              <a:t>3</a:t>
            </a:r>
            <a:r>
              <a:rPr lang="ko-KR" altLang="en-US" dirty="0" smtClean="0"/>
              <a:t>와 페르소나</a:t>
            </a:r>
            <a:r>
              <a:rPr lang="en-US" altLang="ko-KR" dirty="0" smtClean="0"/>
              <a:t>4</a:t>
            </a:r>
            <a:r>
              <a:rPr lang="ko-KR" altLang="en-US" dirty="0" smtClean="0"/>
              <a:t>는 애니메이션화 되거나 되는 중임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페르소나</a:t>
            </a:r>
            <a:r>
              <a:rPr lang="en-US" altLang="ko-KR" dirty="0" smtClean="0"/>
              <a:t>3 the MOVIE (3~4</a:t>
            </a:r>
            <a:r>
              <a:rPr lang="ko-KR" altLang="en-US" dirty="0" smtClean="0"/>
              <a:t>부작</a:t>
            </a:r>
            <a:r>
              <a:rPr lang="en-US" altLang="ko-KR" dirty="0" smtClean="0"/>
              <a:t>? </a:t>
            </a:r>
            <a:r>
              <a:rPr lang="ko-KR" altLang="en-US" dirty="0" smtClean="0"/>
              <a:t>아직 나오는 중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페르소나</a:t>
            </a:r>
            <a:r>
              <a:rPr lang="en-US" altLang="ko-KR" dirty="0" smtClean="0"/>
              <a:t>4 the Animation</a:t>
            </a:r>
          </a:p>
          <a:p>
            <a:pPr marL="800100" lvl="2" indent="-342900">
              <a:spcBef>
                <a:spcPts val="1000"/>
              </a:spcBef>
              <a:buFontTx/>
              <a:buChar char="-"/>
            </a:pPr>
            <a:r>
              <a:rPr lang="ko-KR" altLang="en-US" dirty="0" smtClean="0"/>
              <a:t>페르소나</a:t>
            </a:r>
            <a:r>
              <a:rPr lang="en-US" altLang="ko-KR" dirty="0"/>
              <a:t>4 the Golden </a:t>
            </a:r>
            <a:r>
              <a:rPr lang="en-US" altLang="ko-KR" dirty="0" smtClean="0"/>
              <a:t>Animation</a:t>
            </a:r>
          </a:p>
          <a:p>
            <a:pPr marL="457200" lvl="2" indent="0">
              <a:spcBef>
                <a:spcPts val="1000"/>
              </a:spcBef>
              <a:buNone/>
            </a:pPr>
            <a:endParaRPr lang="en-US" altLang="ko-KR" dirty="0"/>
          </a:p>
          <a:p>
            <a:r>
              <a:rPr lang="ko-KR" altLang="en-US" dirty="0" smtClean="0"/>
              <a:t>페르소나</a:t>
            </a:r>
            <a:r>
              <a:rPr lang="en-US" altLang="ko-KR" dirty="0" smtClean="0"/>
              <a:t>5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2015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PS3 </a:t>
            </a:r>
            <a:r>
              <a:rPr lang="ko-KR" altLang="en-US" dirty="0" smtClean="0"/>
              <a:t>및 </a:t>
            </a:r>
            <a:r>
              <a:rPr lang="en-US" altLang="ko-KR" dirty="0" smtClean="0"/>
              <a:t>PS4</a:t>
            </a:r>
            <a:r>
              <a:rPr lang="ko-KR" altLang="en-US" dirty="0" smtClean="0"/>
              <a:t>로 출시 예정</a:t>
            </a:r>
            <a:r>
              <a:rPr lang="en-US" altLang="ko-KR" dirty="0" smtClean="0"/>
              <a:t>. </a:t>
            </a:r>
            <a:r>
              <a:rPr lang="ko-KR" altLang="en-US" dirty="0" smtClean="0"/>
              <a:t>아마 </a:t>
            </a:r>
            <a:r>
              <a:rPr lang="ko-KR" altLang="en-US" dirty="0" err="1" smtClean="0"/>
              <a:t>하반기일듯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12087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 재미있는 현상들을 발견 가능</a:t>
            </a:r>
            <a:endParaRPr lang="en-US" altLang="ko-KR" dirty="0" smtClean="0"/>
          </a:p>
          <a:p>
            <a:r>
              <a:rPr lang="ko-KR" altLang="en-US" dirty="0" smtClean="0"/>
              <a:t>이 내용은 본인의 생각이나 경험에 기초함</a:t>
            </a:r>
            <a:endParaRPr lang="en-US" altLang="ko-KR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0300" r="45946"/>
          <a:stretch/>
        </p:blipFill>
        <p:spPr>
          <a:xfrm>
            <a:off x="1120000" y="2942839"/>
            <a:ext cx="3328153" cy="368038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833" y="2854464"/>
            <a:ext cx="3260860" cy="385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75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첫째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일어를 할 줄 알게 된다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6525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JRPG</a:t>
            </a:r>
            <a:r>
              <a:rPr lang="ko-KR" altLang="en-US" dirty="0"/>
              <a:t>를 하다 보면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972" y="1690688"/>
            <a:ext cx="2947462" cy="474113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6900" y="1690688"/>
            <a:ext cx="3203662" cy="474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JRPG</a:t>
            </a:r>
            <a:r>
              <a:rPr lang="ko-KR" altLang="en-US" dirty="0"/>
              <a:t>를 하다 보면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발표자의 경우 한자가 약하여 독해는 조금 딸리나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ko-KR" altLang="en-US" dirty="0" smtClean="0"/>
              <a:t>스토리나 게임 진행에는 크게 무리 없이 플레이 할 수 있다</a:t>
            </a:r>
            <a:r>
              <a:rPr lang="en-US" altLang="ko-KR" dirty="0" smtClean="0"/>
              <a:t>(!)</a:t>
            </a:r>
          </a:p>
          <a:p>
            <a:r>
              <a:rPr lang="ko-KR" altLang="en-US" dirty="0" smtClean="0"/>
              <a:t>다만 모국어가 아니라는 점에서 오는 정신적 피로감이 문제</a:t>
            </a:r>
            <a:r>
              <a:rPr lang="en-US" altLang="ko-KR" dirty="0" smtClean="0"/>
              <a:t>…</a:t>
            </a:r>
          </a:p>
          <a:p>
            <a:endParaRPr lang="en-US" altLang="ko-KR" dirty="0"/>
          </a:p>
          <a:p>
            <a:r>
              <a:rPr lang="ko-KR" altLang="en-US" dirty="0" smtClean="0"/>
              <a:t>한자가 안되니 읽는 것 보다는 듣는 걸 더 잘한다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673766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00" y="2863056"/>
            <a:ext cx="3000375" cy="2276475"/>
          </a:xfrm>
        </p:spPr>
      </p:pic>
    </p:spTree>
    <p:extLst>
      <p:ext uri="{BB962C8B-B14F-4D97-AF65-F5344CB8AC3E}">
        <p14:creationId xmlns:p14="http://schemas.microsoft.com/office/powerpoint/2010/main" val="175848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둘째</a:t>
            </a:r>
            <a:r>
              <a:rPr lang="en-US" altLang="ko-KR" dirty="0" smtClean="0"/>
              <a:t>. </a:t>
            </a:r>
            <a:r>
              <a:rPr lang="ko-KR" altLang="en-US" dirty="0" smtClean="0"/>
              <a:t>중</a:t>
            </a:r>
            <a:r>
              <a:rPr lang="en-US" altLang="ko-KR" dirty="0" smtClean="0"/>
              <a:t>2</a:t>
            </a:r>
            <a:r>
              <a:rPr lang="ko-KR" altLang="en-US" dirty="0" smtClean="0"/>
              <a:t>중</a:t>
            </a:r>
            <a:r>
              <a:rPr lang="en-US" altLang="ko-KR" dirty="0" smtClean="0"/>
              <a:t>2</a:t>
            </a:r>
            <a:r>
              <a:rPr lang="ko-KR" altLang="en-US" dirty="0" smtClean="0"/>
              <a:t>한 연출에 내성이 생긴다</a:t>
            </a:r>
            <a:r>
              <a:rPr lang="en-US" altLang="ko-KR" dirty="0" smtClean="0"/>
              <a:t>(…)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4080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TOD2 </a:t>
            </a:r>
            <a:r>
              <a:rPr lang="ko-KR" altLang="en-US" dirty="0" smtClean="0"/>
              <a:t>의 한 캐릭터를 예를 들어보면</a:t>
            </a:r>
            <a:r>
              <a:rPr lang="en-US" altLang="ko-KR" dirty="0" smtClean="0"/>
              <a:t>…</a:t>
            </a:r>
            <a:endParaRPr lang="en-US" altLang="ko-KR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00" y="2715419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53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 캐릭터의 </a:t>
            </a:r>
            <a:r>
              <a:rPr lang="ko-KR" altLang="en-US" dirty="0" err="1" smtClean="0"/>
              <a:t>비오의</a:t>
            </a:r>
            <a:r>
              <a:rPr lang="ko-KR" altLang="en-US" dirty="0" smtClean="0"/>
              <a:t> 중 하나인 </a:t>
            </a:r>
            <a:r>
              <a:rPr lang="ko-KR" altLang="en-US" dirty="0" err="1" smtClean="0"/>
              <a:t>진신연옥찰의</a:t>
            </a:r>
            <a:r>
              <a:rPr lang="ko-KR" altLang="en-US" dirty="0" smtClean="0"/>
              <a:t> 대사는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000" y="2325781"/>
            <a:ext cx="4928929" cy="428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94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이 캐릭터의 </a:t>
            </a:r>
            <a:r>
              <a:rPr lang="ko-KR" altLang="en-US" dirty="0" err="1" smtClean="0"/>
              <a:t>비오의</a:t>
            </a:r>
            <a:r>
              <a:rPr lang="ko-KR" altLang="en-US" dirty="0" smtClean="0"/>
              <a:t> 중 하나인 </a:t>
            </a:r>
            <a:r>
              <a:rPr lang="ko-KR" altLang="en-US" dirty="0" err="1" smtClean="0"/>
              <a:t>진신연옥찰의</a:t>
            </a:r>
            <a:r>
              <a:rPr lang="ko-KR" altLang="en-US" dirty="0" smtClean="0"/>
              <a:t> 대사는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000" y="2314832"/>
            <a:ext cx="4921670" cy="433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6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431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279208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JRPG</a:t>
            </a:r>
            <a:r>
              <a:rPr lang="ko-KR" altLang="en-US" dirty="0" smtClean="0"/>
              <a:t>를 하다 보면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셋째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덕력이</a:t>
            </a:r>
            <a:r>
              <a:rPr lang="ko-KR" altLang="en-US" dirty="0" smtClean="0"/>
              <a:t> 높아진다</a:t>
            </a:r>
            <a:r>
              <a:rPr lang="en-US" altLang="ko-KR" dirty="0" smtClean="0"/>
              <a:t>(…)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78939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JRPG</a:t>
            </a:r>
            <a:r>
              <a:rPr lang="ko-KR" altLang="en-US" dirty="0"/>
              <a:t>를 하다 보면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미디어믹스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하나의 상품 또는 미디어 소스를 여러 미디어 형태로 확장하여 판매</a:t>
            </a:r>
            <a:endParaRPr lang="en-US" altLang="ko-KR" dirty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/>
              <a:t>재미있게도 영어로는 </a:t>
            </a:r>
            <a:r>
              <a:rPr lang="en-US" altLang="ko-KR" dirty="0"/>
              <a:t>Merchandise</a:t>
            </a:r>
            <a:r>
              <a:rPr lang="ko-KR" altLang="en-US" dirty="0"/>
              <a:t>에 가까운 의미이다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무슨 매체를 통해서든 어떤 게임을 접한다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err="1" smtClean="0"/>
              <a:t>위키나</a:t>
            </a:r>
            <a:r>
              <a:rPr lang="ko-KR" altLang="en-US" dirty="0" smtClean="0"/>
              <a:t> 검색 사이트를 이용하여 게임을 찾아본다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관련 정보들을 대상으로 </a:t>
            </a:r>
            <a:r>
              <a:rPr lang="en-US" altLang="ko-KR" dirty="0" smtClean="0"/>
              <a:t>DFS</a:t>
            </a:r>
            <a:r>
              <a:rPr lang="ko-KR" altLang="en-US" dirty="0" smtClean="0"/>
              <a:t>를 </a:t>
            </a:r>
            <a:r>
              <a:rPr lang="ko-KR" altLang="en-US" dirty="0" err="1" smtClean="0"/>
              <a:t>시전한다</a:t>
            </a:r>
            <a:r>
              <a:rPr lang="ko-KR" altLang="en-US" dirty="0" smtClean="0"/>
              <a:t>.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4. ???</a:t>
            </a:r>
          </a:p>
          <a:p>
            <a:pPr marL="0" indent="0">
              <a:buNone/>
            </a:pPr>
            <a:r>
              <a:rPr lang="en-US" altLang="ko-KR" dirty="0" smtClean="0"/>
              <a:t>5. PROFIT!</a:t>
            </a:r>
          </a:p>
        </p:txBody>
      </p:sp>
    </p:spTree>
    <p:extLst>
      <p:ext uri="{BB962C8B-B14F-4D97-AF65-F5344CB8AC3E}">
        <p14:creationId xmlns:p14="http://schemas.microsoft.com/office/powerpoint/2010/main" val="368138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JRPG</a:t>
            </a:r>
            <a:r>
              <a:rPr lang="ko-KR" altLang="en-US" dirty="0"/>
              <a:t>를 하다 보면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0432" y="1690688"/>
            <a:ext cx="6711135" cy="460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4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JRPG</a:t>
            </a:r>
            <a:r>
              <a:rPr lang="ko-KR" altLang="en-US" dirty="0"/>
              <a:t>를 하다 보면</a:t>
            </a:r>
            <a:r>
              <a:rPr lang="en-US" altLang="ko-KR" dirty="0"/>
              <a:t>…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287" y="2815431"/>
            <a:ext cx="3810000" cy="2371725"/>
          </a:xfrm>
        </p:spPr>
      </p:pic>
    </p:spTree>
    <p:extLst>
      <p:ext uri="{BB962C8B-B14F-4D97-AF65-F5344CB8AC3E}">
        <p14:creationId xmlns:p14="http://schemas.microsoft.com/office/powerpoint/2010/main" val="71486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과거로 돌아간다면</a:t>
            </a:r>
            <a:r>
              <a:rPr lang="en-US" altLang="ko-KR" dirty="0" smtClean="0"/>
              <a:t>…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초등학교 </a:t>
            </a:r>
            <a:r>
              <a:rPr lang="en-US" altLang="ko-KR" dirty="0" smtClean="0"/>
              <a:t>6</a:t>
            </a:r>
            <a:r>
              <a:rPr lang="ko-KR" altLang="en-US" dirty="0" smtClean="0"/>
              <a:t>학년 때 </a:t>
            </a:r>
            <a:r>
              <a:rPr lang="en-US" altLang="ko-KR" dirty="0" smtClean="0"/>
              <a:t>TOP</a:t>
            </a:r>
            <a:r>
              <a:rPr lang="ko-KR" altLang="en-US" dirty="0" smtClean="0"/>
              <a:t>를 플레이 하던 내 자신에게 가서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명치를 좀 </a:t>
            </a:r>
            <a:r>
              <a:rPr lang="ko-KR" altLang="en-US" dirty="0" err="1" smtClean="0"/>
              <a:t>쎄게</a:t>
            </a:r>
            <a:r>
              <a:rPr lang="ko-KR" altLang="en-US" dirty="0" smtClean="0"/>
              <a:t> 때려주고 싶습니다</a:t>
            </a:r>
            <a:endParaRPr lang="en-US" altLang="ko-KR" dirty="0" smtClean="0"/>
          </a:p>
          <a:p>
            <a:r>
              <a:rPr lang="ko-KR" altLang="en-US" dirty="0" smtClean="0"/>
              <a:t>그뿐입니다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6434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나는 왜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를 계속 하는가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과거에 느꼈던 감동</a:t>
            </a:r>
            <a:endParaRPr lang="en-US" altLang="ko-KR" dirty="0" smtClean="0"/>
          </a:p>
          <a:p>
            <a:r>
              <a:rPr lang="ko-KR" altLang="en-US" dirty="0" smtClean="0"/>
              <a:t>마음에 드는 캐릭터에 대한 몰입</a:t>
            </a:r>
            <a:endParaRPr lang="en-US" altLang="ko-KR" dirty="0" smtClean="0"/>
          </a:p>
          <a:p>
            <a:r>
              <a:rPr lang="ko-KR" altLang="en-US" dirty="0" smtClean="0"/>
              <a:t>오글거리지만 옛 시절에 대한 향수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취향</a:t>
            </a:r>
            <a:r>
              <a:rPr lang="ko-KR" altLang="en-US" dirty="0" smtClean="0"/>
              <a:t>에 맞기 때문에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2272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보너스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3459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발표자료 만들 때 들인 시간을 정리해보면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자료 준비 </a:t>
            </a:r>
            <a:r>
              <a:rPr lang="en-US" altLang="ko-KR" dirty="0" smtClean="0"/>
              <a:t>2</a:t>
            </a:r>
            <a:r>
              <a:rPr lang="ko-KR" altLang="en-US" dirty="0" smtClean="0"/>
              <a:t>일</a:t>
            </a:r>
            <a:endParaRPr lang="en-US" altLang="ko-KR" dirty="0"/>
          </a:p>
          <a:p>
            <a:r>
              <a:rPr lang="en-US" altLang="ko-KR" dirty="0" err="1" smtClean="0"/>
              <a:t>ppt</a:t>
            </a:r>
            <a:r>
              <a:rPr lang="en-US" altLang="ko-KR" dirty="0" smtClean="0"/>
              <a:t> </a:t>
            </a:r>
            <a:r>
              <a:rPr lang="ko-KR" altLang="en-US" dirty="0" smtClean="0"/>
              <a:t>제작 </a:t>
            </a:r>
            <a:r>
              <a:rPr lang="en-US" altLang="ko-KR" dirty="0" smtClean="0"/>
              <a:t>1</a:t>
            </a:r>
            <a:r>
              <a:rPr lang="ko-KR" altLang="en-US" dirty="0" smtClean="0"/>
              <a:t>일</a:t>
            </a:r>
            <a:endParaRPr lang="en-US" altLang="ko-KR" dirty="0" smtClean="0"/>
          </a:p>
          <a:p>
            <a:r>
              <a:rPr lang="ko-KR" altLang="en-US" dirty="0" smtClean="0"/>
              <a:t>발표 연습 </a:t>
            </a:r>
            <a:r>
              <a:rPr lang="en-US" altLang="ko-KR" dirty="0" smtClean="0"/>
              <a:t>3</a:t>
            </a:r>
            <a:r>
              <a:rPr lang="ko-KR" altLang="en-US" dirty="0" smtClean="0"/>
              <a:t>시간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그리고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년 콘솔 게임 인생에서 느낀 점들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95239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한국에서 콘솔 게이머로서 살아가는 법</a:t>
            </a:r>
            <a:r>
              <a:rPr lang="en-US" altLang="ko-KR" dirty="0" smtClean="0"/>
              <a:t>?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우선 예약판매가 전쟁</a:t>
            </a:r>
            <a:endParaRPr lang="en-US" altLang="ko-KR" dirty="0" smtClean="0"/>
          </a:p>
          <a:p>
            <a:r>
              <a:rPr lang="ko-KR" altLang="en-US" dirty="0" smtClean="0"/>
              <a:t>한글화 안 되는 작품도 많아서 두뇌에 자체 패치 기능 넣을 각오</a:t>
            </a:r>
            <a:endParaRPr lang="en-US" altLang="ko-KR" dirty="0" smtClean="0"/>
          </a:p>
          <a:p>
            <a:r>
              <a:rPr lang="ko-KR" altLang="en-US" dirty="0" err="1" smtClean="0"/>
              <a:t>마이너한</a:t>
            </a:r>
            <a:r>
              <a:rPr lang="ko-KR" altLang="en-US" dirty="0" smtClean="0"/>
              <a:t> 취미라는 점을 인식</a:t>
            </a:r>
            <a:endParaRPr lang="en-US" altLang="ko-KR" dirty="0" smtClean="0"/>
          </a:p>
          <a:p>
            <a:r>
              <a:rPr lang="ko-KR" altLang="en-US" dirty="0" smtClean="0"/>
              <a:t>그리고 돈을 아껴야 합니다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실제로 대학교 들어와서는 식비를 아끼면서 모은 돈으로 사는 중</a:t>
            </a:r>
            <a:endParaRPr lang="en-US" altLang="ko-KR" dirty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5053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스퀘어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사와 </a:t>
            </a:r>
            <a:r>
              <a:rPr lang="en-US" altLang="ko-KR" dirty="0" smtClean="0"/>
              <a:t>‘</a:t>
            </a:r>
            <a:r>
              <a:rPr lang="ko-KR" altLang="en-US" dirty="0" err="1" smtClean="0"/>
              <a:t>에닉스</a:t>
            </a:r>
            <a:r>
              <a:rPr lang="en-US" altLang="ko-KR" dirty="0" smtClean="0"/>
              <a:t>‘ </a:t>
            </a:r>
            <a:r>
              <a:rPr lang="ko-KR" altLang="en-US" dirty="0" smtClean="0"/>
              <a:t>사는 </a:t>
            </a:r>
            <a:r>
              <a:rPr lang="ko-KR" altLang="en-US" dirty="0" err="1" smtClean="0"/>
              <a:t>크로노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트리거</a:t>
            </a:r>
            <a:r>
              <a:rPr lang="ko-KR" altLang="en-US" dirty="0" smtClean="0"/>
              <a:t> 작품 이후 합병</a:t>
            </a:r>
            <a:endParaRPr lang="en-US" altLang="ko-KR" dirty="0" smtClean="0"/>
          </a:p>
          <a:p>
            <a:r>
              <a:rPr lang="en-US" altLang="ko-KR" dirty="0" smtClean="0"/>
              <a:t>‘</a:t>
            </a:r>
            <a:r>
              <a:rPr lang="ko-KR" altLang="en-US" dirty="0" err="1" smtClean="0"/>
              <a:t>스퀘어에닉스</a:t>
            </a:r>
            <a:r>
              <a:rPr lang="en-US" altLang="ko-KR" dirty="0" smtClean="0"/>
              <a:t>‘ </a:t>
            </a:r>
            <a:r>
              <a:rPr lang="ko-KR" altLang="en-US" dirty="0" smtClean="0"/>
              <a:t>사의 출두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FF7 </a:t>
            </a:r>
            <a:r>
              <a:rPr lang="ko-KR" altLang="en-US" dirty="0" smtClean="0"/>
              <a:t>은 지금까지 한번도 리메이크나 </a:t>
            </a:r>
            <a:r>
              <a:rPr lang="ko-KR" altLang="en-US" dirty="0" err="1" smtClean="0"/>
              <a:t>리마스터링</a:t>
            </a:r>
            <a:r>
              <a:rPr lang="ko-KR" altLang="en-US" dirty="0"/>
              <a:t> </a:t>
            </a:r>
            <a:r>
              <a:rPr lang="ko-KR" altLang="en-US" dirty="0" smtClean="0"/>
              <a:t>되지 않은 작품</a:t>
            </a:r>
            <a:endParaRPr lang="en-US" altLang="ko-KR" dirty="0" smtClean="0"/>
          </a:p>
          <a:p>
            <a:r>
              <a:rPr lang="ko-KR" altLang="en-US" dirty="0" smtClean="0"/>
              <a:t>그래서 </a:t>
            </a:r>
            <a:r>
              <a:rPr lang="ko-KR" altLang="en-US" dirty="0" err="1" smtClean="0"/>
              <a:t>스퀘어에닉스</a:t>
            </a:r>
            <a:r>
              <a:rPr lang="ko-KR" altLang="en-US" dirty="0" smtClean="0"/>
              <a:t> 사의 최후의 보루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라고 생각하는데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최근에 </a:t>
            </a:r>
            <a:r>
              <a:rPr lang="en-US" altLang="ko-KR" dirty="0" smtClean="0"/>
              <a:t>PS4</a:t>
            </a:r>
            <a:r>
              <a:rPr lang="ko-KR" altLang="en-US" dirty="0" smtClean="0"/>
              <a:t>로 </a:t>
            </a:r>
            <a:r>
              <a:rPr lang="en-US" altLang="ko-KR" dirty="0" smtClean="0"/>
              <a:t>FF7</a:t>
            </a:r>
            <a:r>
              <a:rPr lang="ko-KR" altLang="en-US" dirty="0" smtClean="0"/>
              <a:t>을 낸다는 공식 발표가 있었다</a:t>
            </a:r>
            <a:endParaRPr lang="en-US" altLang="ko-KR" dirty="0" smtClean="0"/>
          </a:p>
          <a:p>
            <a:r>
              <a:rPr lang="ko-KR" altLang="en-US" dirty="0" smtClean="0"/>
              <a:t>그런데 리메이크도 아니고 단순 이식</a:t>
            </a:r>
            <a:r>
              <a:rPr lang="en-US" altLang="ko-KR" dirty="0" smtClean="0"/>
              <a:t>. </a:t>
            </a:r>
            <a:r>
              <a:rPr lang="ko-KR" altLang="en-US" dirty="0" smtClean="0"/>
              <a:t>경영진이 생각이 없는 듯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60863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본 </a:t>
            </a:r>
            <a:r>
              <a:rPr lang="en-US" altLang="ko-KR" dirty="0" err="1" smtClean="0"/>
              <a:t>ppt</a:t>
            </a:r>
            <a:r>
              <a:rPr lang="ko-KR" altLang="en-US" dirty="0" smtClean="0"/>
              <a:t>를 만들면서 참고한 사이트는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특정 분야에 한해서 매우 강세를 보이는 </a:t>
            </a:r>
            <a:r>
              <a:rPr lang="ko-KR" altLang="en-US" dirty="0" err="1" smtClean="0"/>
              <a:t>엔하위키</a:t>
            </a:r>
            <a:endParaRPr lang="en-US" altLang="ko-KR" dirty="0" smtClean="0"/>
          </a:p>
          <a:p>
            <a:r>
              <a:rPr lang="ko-KR" altLang="en-US" dirty="0" smtClean="0"/>
              <a:t>모든 것을 알고 있는 </a:t>
            </a:r>
            <a:r>
              <a:rPr lang="ko-KR" altLang="en-US" dirty="0" err="1" smtClean="0"/>
              <a:t>구글</a:t>
            </a:r>
            <a:endParaRPr lang="en-US" altLang="ko-KR" dirty="0" smtClean="0"/>
          </a:p>
          <a:p>
            <a:r>
              <a:rPr lang="ko-KR" altLang="en-US" dirty="0" smtClean="0"/>
              <a:t>플레이 영상을 볼 수 있는 </a:t>
            </a:r>
            <a:r>
              <a:rPr lang="ko-KR" altLang="en-US" dirty="0" err="1" smtClean="0"/>
              <a:t>유튜브</a:t>
            </a:r>
            <a:endParaRPr lang="en-US" altLang="ko-KR" dirty="0" smtClean="0"/>
          </a:p>
          <a:p>
            <a:r>
              <a:rPr lang="ko-KR" altLang="en-US" dirty="0" err="1" smtClean="0"/>
              <a:t>네이버캐스트에</a:t>
            </a:r>
            <a:r>
              <a:rPr lang="ko-KR" altLang="en-US" dirty="0" smtClean="0"/>
              <a:t> 연재된 </a:t>
            </a:r>
            <a:r>
              <a:rPr lang="ko-KR" altLang="en-US" dirty="0" err="1" smtClean="0"/>
              <a:t>드래곤퀘스트</a:t>
            </a:r>
            <a:r>
              <a:rPr lang="ko-KR" altLang="en-US" dirty="0" smtClean="0"/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파이널판타지</a:t>
            </a:r>
            <a:endParaRPr lang="en-US" altLang="ko-KR" dirty="0" smtClean="0"/>
          </a:p>
          <a:p>
            <a:r>
              <a:rPr lang="ko-KR" altLang="en-US" dirty="0" smtClean="0"/>
              <a:t>스포츠조선에 연재된 </a:t>
            </a:r>
            <a:r>
              <a:rPr lang="en-US" altLang="ko-KR" dirty="0" smtClean="0"/>
              <a:t>RPG</a:t>
            </a:r>
            <a:r>
              <a:rPr lang="ko-KR" altLang="en-US" dirty="0"/>
              <a:t> </a:t>
            </a:r>
            <a:r>
              <a:rPr lang="ko-KR" altLang="en-US" dirty="0" smtClean="0"/>
              <a:t>시리즈 칼럼</a:t>
            </a:r>
            <a:endParaRPr lang="en-US" altLang="ko-KR" dirty="0" smtClean="0"/>
          </a:p>
          <a:p>
            <a:r>
              <a:rPr lang="en-US" altLang="ko-KR" dirty="0" smtClean="0"/>
              <a:t>And so on</a:t>
            </a:r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86846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후기 및 </a:t>
            </a:r>
            <a:r>
              <a:rPr lang="ko-KR" altLang="en-US" dirty="0" err="1" smtClean="0"/>
              <a:t>트리비아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사실 찾아본 건 무지 많은데 막상 </a:t>
            </a:r>
            <a:r>
              <a:rPr lang="en-US" altLang="ko-KR" dirty="0" err="1" smtClean="0"/>
              <a:t>ppt</a:t>
            </a:r>
            <a:r>
              <a:rPr lang="ko-KR" altLang="en-US" dirty="0" smtClean="0"/>
              <a:t>에 넣은 건 적은 느낌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학교를 떠나기 전에 </a:t>
            </a:r>
            <a:r>
              <a:rPr lang="ko-KR" altLang="en-US" dirty="0" err="1" smtClean="0"/>
              <a:t>대작급</a:t>
            </a:r>
            <a:r>
              <a:rPr lang="ko-KR" altLang="en-US" dirty="0" smtClean="0"/>
              <a:t> </a:t>
            </a:r>
            <a:r>
              <a:rPr lang="en-US" altLang="ko-KR" dirty="0" smtClean="0"/>
              <a:t>JRPG</a:t>
            </a:r>
            <a:r>
              <a:rPr lang="ko-KR" altLang="en-US" dirty="0" smtClean="0"/>
              <a:t>가 나온 다면</a:t>
            </a:r>
            <a:r>
              <a:rPr lang="en-US" altLang="ko-KR" dirty="0" smtClean="0"/>
              <a:t>…</a:t>
            </a:r>
          </a:p>
          <a:p>
            <a:r>
              <a:rPr lang="ko-KR" altLang="en-US" dirty="0" smtClean="0"/>
              <a:t>그 때 가서 비슷한 주제로 업그레이드하여 발표할 계획이 있음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strike="sngStrike" dirty="0" smtClean="0"/>
              <a:t>하지만 그런 일은 쉽게 일어나지 않을 것 같다</a:t>
            </a:r>
            <a:endParaRPr lang="en-US" altLang="ko-KR" strike="sngStrike" dirty="0" smtClean="0"/>
          </a:p>
        </p:txBody>
      </p:sp>
    </p:spTree>
    <p:extLst>
      <p:ext uri="{BB962C8B-B14F-4D97-AF65-F5344CB8AC3E}">
        <p14:creationId xmlns:p14="http://schemas.microsoft.com/office/powerpoint/2010/main" val="363604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혹시나 모르니 </a:t>
            </a:r>
            <a:r>
              <a:rPr lang="en-US" altLang="ko-KR" dirty="0" smtClean="0"/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179966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감사합니다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454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깊이">
  <a:themeElements>
    <a:clrScheme name="Depth">
      <a:dk1>
        <a:sysClr val="windowText" lastClr="000000"/>
      </a:dk1>
      <a:lt1>
        <a:sysClr val="window" lastClr="FFFFFF"/>
      </a:lt1>
      <a:dk2>
        <a:srgbClr val="4B4B4B"/>
      </a:dk2>
      <a:lt2>
        <a:srgbClr val="8ED5C1"/>
      </a:lt2>
      <a:accent1>
        <a:srgbClr val="73CBB2"/>
      </a:accent1>
      <a:accent2>
        <a:srgbClr val="AACD5B"/>
      </a:accent2>
      <a:accent3>
        <a:srgbClr val="65A9E1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47428100-C732-4B2E-A30A-5273F581A0F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깊이</Template>
  <TotalTime>666</TotalTime>
  <Words>2159</Words>
  <Application>Microsoft Office PowerPoint</Application>
  <PresentationFormat>와이드스크린</PresentationFormat>
  <Paragraphs>394</Paragraphs>
  <Slides>83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83</vt:i4>
      </vt:variant>
    </vt:vector>
  </HeadingPairs>
  <TitlesOfParts>
    <vt:vector size="87" baseType="lpstr">
      <vt:lpstr>HY엽서L</vt:lpstr>
      <vt:lpstr>Arial</vt:lpstr>
      <vt:lpstr>Corbel</vt:lpstr>
      <vt:lpstr>깊이</vt:lpstr>
      <vt:lpstr>JRPGs</vt:lpstr>
      <vt:lpstr>발표자 소개</vt:lpstr>
      <vt:lpstr>발표자 소개</vt:lpstr>
      <vt:lpstr>목차</vt:lpstr>
      <vt:lpstr>PowerPoint 프레젠테이션</vt:lpstr>
      <vt:lpstr>JRPG?</vt:lpstr>
      <vt:lpstr>JRPG?</vt:lpstr>
      <vt:lpstr>JRPG?</vt:lpstr>
      <vt:lpstr>던전 앤 드래곤 (1974)</vt:lpstr>
      <vt:lpstr>던전 앤 드래곤 (1974)</vt:lpstr>
      <vt:lpstr>Personal Computer</vt:lpstr>
      <vt:lpstr>Personal Computer</vt:lpstr>
      <vt:lpstr>Roguelike</vt:lpstr>
      <vt:lpstr>Ultima Series</vt:lpstr>
      <vt:lpstr>Ultima Series</vt:lpstr>
      <vt:lpstr>Ultima Series</vt:lpstr>
      <vt:lpstr>패미콤 / 슈퍼 패미콤</vt:lpstr>
      <vt:lpstr>드래곤 퀘스트</vt:lpstr>
      <vt:lpstr>드래곤 퀘스트</vt:lpstr>
      <vt:lpstr>드래곤 퀘스트</vt:lpstr>
      <vt:lpstr>드래곤 퀘스트</vt:lpstr>
      <vt:lpstr>파이널 판타지</vt:lpstr>
      <vt:lpstr>파이널 판타지</vt:lpstr>
      <vt:lpstr>파이널 판타지</vt:lpstr>
      <vt:lpstr>서양식 RPG vs JRPG</vt:lpstr>
      <vt:lpstr>파이널판타지 7</vt:lpstr>
      <vt:lpstr>파이널판타지 7</vt:lpstr>
      <vt:lpstr>파이널판타지 7</vt:lpstr>
      <vt:lpstr>드퀘 / 파판</vt:lpstr>
      <vt:lpstr>참고 : 크로노 트리거</vt:lpstr>
      <vt:lpstr>PowerPoint 프레젠테이션</vt:lpstr>
      <vt:lpstr>어떻게 JRPG를 접하였는가</vt:lpstr>
      <vt:lpstr>테일즈 오브 판타지아</vt:lpstr>
      <vt:lpstr>테일즈 오브 판타지아</vt:lpstr>
      <vt:lpstr>테일즈 오브 시리즈</vt:lpstr>
      <vt:lpstr>테일즈 오브 시리즈</vt:lpstr>
      <vt:lpstr>테일즈 오브 시리즈</vt:lpstr>
      <vt:lpstr>테일즈 오브 시리즈</vt:lpstr>
      <vt:lpstr>테일즈 오브 시리즈</vt:lpstr>
      <vt:lpstr>테일즈 오브 시리즈</vt:lpstr>
      <vt:lpstr>테일즈 오브 시리즈</vt:lpstr>
      <vt:lpstr>테일즈 오브 시리즈</vt:lpstr>
      <vt:lpstr>테일즈 오브 시리즈</vt:lpstr>
      <vt:lpstr>테일즈 오브 시리즈</vt:lpstr>
      <vt:lpstr>잠깐 정리</vt:lpstr>
      <vt:lpstr>영웅전설 시리즈</vt:lpstr>
      <vt:lpstr>영웅전설 궤적시리즈</vt:lpstr>
      <vt:lpstr>영웅전설 궤적시리즈</vt:lpstr>
      <vt:lpstr>영웅전설 궤적시리즈</vt:lpstr>
      <vt:lpstr>영웅전설 궤적시리즈</vt:lpstr>
      <vt:lpstr>테일즈 오브 / 궤적시리즈</vt:lpstr>
      <vt:lpstr>참고</vt:lpstr>
      <vt:lpstr>PowerPoint 프레젠테이션</vt:lpstr>
      <vt:lpstr>JRPG의 몰락</vt:lpstr>
      <vt:lpstr>JRPG의 몰락</vt:lpstr>
      <vt:lpstr>Top 10 Ways To Fix JRPG</vt:lpstr>
      <vt:lpstr>Top 10 Ways To Fix JRPG</vt:lpstr>
      <vt:lpstr>재미있는 점</vt:lpstr>
      <vt:lpstr>Persona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JRPG를 하다 보면…</vt:lpstr>
      <vt:lpstr>과거로 돌아간다면…</vt:lpstr>
      <vt:lpstr>나는 왜 JRPG를 계속 하는가</vt:lpstr>
      <vt:lpstr>PowerPoint 프레젠테이션</vt:lpstr>
      <vt:lpstr>후기 및 트리비아</vt:lpstr>
      <vt:lpstr>후기 및 트리비아</vt:lpstr>
      <vt:lpstr>후기 및 트리비아</vt:lpstr>
      <vt:lpstr>후기 및 트리비아</vt:lpstr>
      <vt:lpstr>후기 및 트리비아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JRPGs</dc:title>
  <dc:creator>OhPyeongA</dc:creator>
  <cp:lastModifiedBy>OhPyeongA</cp:lastModifiedBy>
  <cp:revision>50</cp:revision>
  <dcterms:created xsi:type="dcterms:W3CDTF">2015-01-30T16:20:09Z</dcterms:created>
  <dcterms:modified xsi:type="dcterms:W3CDTF">2015-01-31T03:26:53Z</dcterms:modified>
</cp:coreProperties>
</file>