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1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63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C87C71-F495-4DE3-B95F-6CF2A2011048}" type="datetimeFigureOut">
              <a:rPr lang="ko-KR" altLang="en-US" smtClean="0"/>
              <a:t>2023-11-10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F7EBE7-AF8C-48E8-A668-064C5D7B3B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327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F6B0EC-853F-91B5-20F5-97213CAB64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FDAF8C1-F378-45B7-79FB-9C7D121A29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5DFB6E8-9998-9A8E-304A-D266FB4D97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2023-11-11</a:t>
            </a:r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C5527F9-9FE5-0DBB-E03B-3830C061E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2023 UPnL </a:t>
            </a:r>
            <a:r>
              <a:rPr lang="ko-KR" altLang="en-US"/>
              <a:t>가을학기 워크샵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07BF333-0F67-2DAD-AE94-42692F7F66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F309-AC29-4C4F-9C98-51452E15AA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1300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729D5B2-C773-E4E4-38E5-0A869E737F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D53055C-133C-C354-365F-9968BF32AD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E916FFC-C911-84E2-17F0-D08420D343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2023-11-11</a:t>
            </a:r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EC37CFF-CCD3-DAA2-915E-7D004A885E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2023 UPnL </a:t>
            </a:r>
            <a:r>
              <a:rPr lang="ko-KR" altLang="en-US"/>
              <a:t>가을학기 워크샵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EA31B66-BD9B-27F6-C47A-300B6385E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F309-AC29-4C4F-9C98-51452E15AA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5865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1D254B7-4FA9-C46F-4824-C90D3E14F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578186B-2ACB-E649-ED45-777F4BC742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C0D9D3E-A181-EED3-3FC9-759537B3C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2023-11-11</a:t>
            </a:r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054F05F-4096-60A6-2CF4-0FC69A8B4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2023 UPnL </a:t>
            </a:r>
            <a:r>
              <a:rPr lang="ko-KR" altLang="en-US"/>
              <a:t>가을학기 워크샵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6CC58CF-4A1C-6F67-4909-10FDEE8961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F309-AC29-4C4F-9C98-51452E15AA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65044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AA69479-0AED-3430-9815-7A524AE088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2AD9AB4-5CA8-4F89-FA22-478EBAA086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4969C84-E87E-9185-2B03-C5015E26F0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6A94B34-A374-11BE-97EA-46D5B973B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2023-11-11</a:t>
            </a:r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D2EB9BC-904D-5FCE-7D49-E0380B297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2023 UPnL </a:t>
            </a:r>
            <a:r>
              <a:rPr lang="ko-KR" altLang="en-US"/>
              <a:t>가을학기 워크샵</a:t>
            </a: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5C58D99-157C-9BF8-4287-2D0EDE82C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F309-AC29-4C4F-9C98-51452E15AA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21386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BBDBE20-4029-27DC-5BCD-FC91D84BD4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D4B8EA4-1E91-9B92-32A6-96099D44BE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C81A2A0-83FB-CAD9-F8C0-7F48A0600E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23C2D044-2D4C-2125-319D-A18D1113E03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C5012CFA-68A0-7981-55A3-D6274CEF7E5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1DDA48AE-88FD-BE2D-ABF0-0F9BDD0D4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2023-11-11</a:t>
            </a:r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F5284520-DE86-BCA4-4D38-650DD19CBF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2023 UPnL </a:t>
            </a:r>
            <a:r>
              <a:rPr lang="ko-KR" altLang="en-US"/>
              <a:t>가을학기 워크샵</a:t>
            </a:r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1B903B06-73E8-5217-A5C8-B13376E33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F309-AC29-4C4F-9C98-51452E15AA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9161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70AAC02-7E8C-5275-464A-78DA1E1108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4476AFDA-83D6-1469-A85F-D01A1AEA1A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2023-11-11</a:t>
            </a:r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952F657D-B017-87F2-AC2A-39E9F313B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2023 UPnL </a:t>
            </a:r>
            <a:r>
              <a:rPr lang="ko-KR" altLang="en-US"/>
              <a:t>가을학기 워크샵</a:t>
            </a: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5742E1E-FD70-82AB-6815-CCF97470C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F309-AC29-4C4F-9C98-51452E15AA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4359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32D39DF7-7722-5638-3F76-71819EF8BD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2023-11-11</a:t>
            </a:r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7070A9E5-C3F7-400D-9597-E2489F4A57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2023 UPnL </a:t>
            </a:r>
            <a:r>
              <a:rPr lang="ko-KR" altLang="en-US"/>
              <a:t>가을학기 워크샵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3B3587E-058A-7184-CC6D-066AD3DE5E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F309-AC29-4C4F-9C98-51452E15AA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3362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F77FC4A-C744-C6EA-1465-F83ED9577D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D61ED4A-8145-8C27-E842-26BA3BBF29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4796F1A-188E-335C-15A8-5E5A6F623C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3101833-3593-C439-C127-988DB2B37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2023-11-11</a:t>
            </a:r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E730843-88B5-DD57-9C1D-ABDEDB6AD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2023 UPnL </a:t>
            </a:r>
            <a:r>
              <a:rPr lang="ko-KR" altLang="en-US"/>
              <a:t>가을학기 워크샵</a:t>
            </a: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E45671D-004C-062C-97AA-D9391D90BE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F309-AC29-4C4F-9C98-51452E15AA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3081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F4145F3-92F3-7436-13D9-646DF0EE4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03B998A3-BCBE-7109-7101-80FF65643B0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5E850A1-B3FF-163C-C3A4-BA1D5D8FC3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F2F3F47-7A7D-3AB5-9E31-57125D4080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2023-11-11</a:t>
            </a:r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7E057C8-7378-53BD-ABE8-189D62FC04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2023 UPnL </a:t>
            </a:r>
            <a:r>
              <a:rPr lang="ko-KR" altLang="en-US"/>
              <a:t>가을학기 워크샵</a:t>
            </a: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516F92C-F6AE-790F-175F-31E893FDF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F309-AC29-4C4F-9C98-51452E15AA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0282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9DD5752-0BC0-3B1A-02EF-4726253F37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1BE1329-F222-77CD-CF4B-30100FCB7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A59D0D4-8BE3-87CA-C3E7-F1FABC3F43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2023-11-11</a:t>
            </a:r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CA5F9E6-606E-5BCA-D498-F60B1FC08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2023 UPnL </a:t>
            </a:r>
            <a:r>
              <a:rPr lang="ko-KR" altLang="en-US"/>
              <a:t>가을학기 워크샵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314CA53-7ED7-09F4-A58C-1D3ABCA18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F309-AC29-4C4F-9C98-51452E15AA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7447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15F39832-1D1D-9CFD-8269-6A99D0C956B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5736D36-D0A6-0E29-D0CA-C0686ADEAA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7A950F8-59B8-6B1B-2913-F72E8D451C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2023-11-11</a:t>
            </a:r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C8F49D1-255B-3A10-ED7D-13032B0FF1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2023 UPnL </a:t>
            </a:r>
            <a:r>
              <a:rPr lang="ko-KR" altLang="en-US"/>
              <a:t>가을학기 워크샵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E202337-E5AE-A5A2-CC5C-76D8D02A8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F309-AC29-4C4F-9C98-51452E15AA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7805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E7182FA7-4AF4-CEFD-5EF6-4326F63BF0EC}"/>
              </a:ext>
            </a:extLst>
          </p:cNvPr>
          <p:cNvSpPr/>
          <p:nvPr userDrawn="1"/>
        </p:nvSpPr>
        <p:spPr>
          <a:xfrm>
            <a:off x="733425" y="681038"/>
            <a:ext cx="10715625" cy="551656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7C6B43AF-B20D-3462-C5C6-6700486BD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8"/>
            <a:ext cx="10515600" cy="11239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66C075E-B768-C957-57D9-F0A7181A02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6C27F3C-B0EF-3EAA-D8E4-B44D99A09B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altLang="ko-KR"/>
              <a:t>2023-11-11</a:t>
            </a:r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D136405-9F6F-0497-B2D9-860F6C999B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altLang="ko-KR" dirty="0"/>
              <a:t>2023 </a:t>
            </a:r>
            <a:r>
              <a:rPr lang="en-US" altLang="ko-KR" dirty="0" err="1"/>
              <a:t>UPnL</a:t>
            </a:r>
            <a:r>
              <a:rPr lang="en-US" altLang="ko-KR" dirty="0"/>
              <a:t> </a:t>
            </a:r>
            <a:r>
              <a:rPr lang="ko-KR" altLang="en-US" dirty="0"/>
              <a:t>가을학기 워크샵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E96BD5E-A5F8-29EA-9791-B8DA990DAC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8FA9F309-AC29-4C4F-9C98-51452E15AAB6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06EC963F-CDD0-552C-1850-3E6FF94D0E4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00013"/>
            <a:ext cx="150495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6754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D28B6C58-FA75-13CF-E0A7-5E5D101B4DB1}"/>
              </a:ext>
            </a:extLst>
          </p:cNvPr>
          <p:cNvSpPr/>
          <p:nvPr/>
        </p:nvSpPr>
        <p:spPr>
          <a:xfrm>
            <a:off x="0" y="5087065"/>
            <a:ext cx="12192000" cy="1770935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D256819-BCAB-1DDC-C689-F702AF23BA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5087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23186CD1-2887-979B-7223-97F44975E0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2900" y="5396627"/>
            <a:ext cx="6429375" cy="1080373"/>
          </a:xfrm>
        </p:spPr>
        <p:txBody>
          <a:bodyPr/>
          <a:lstStyle/>
          <a:p>
            <a:r>
              <a:rPr lang="en-US" altLang="ko-KR" dirty="0">
                <a:solidFill>
                  <a:schemeClr val="bg1"/>
                </a:solidFill>
              </a:rPr>
              <a:t>2023 </a:t>
            </a:r>
            <a:r>
              <a:rPr lang="ko-KR" altLang="en-US" dirty="0" err="1">
                <a:solidFill>
                  <a:schemeClr val="bg1"/>
                </a:solidFill>
              </a:rPr>
              <a:t>비버콘</a:t>
            </a:r>
            <a:r>
              <a:rPr lang="ko-KR" altLang="en-US" dirty="0">
                <a:solidFill>
                  <a:schemeClr val="bg1"/>
                </a:solidFill>
              </a:rPr>
              <a:t> 후기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8381B8D-5429-260A-9932-486DA8C12F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67500" y="6048375"/>
            <a:ext cx="1228725" cy="409575"/>
          </a:xfrm>
        </p:spPr>
        <p:txBody>
          <a:bodyPr>
            <a:normAutofit lnSpcReduction="10000"/>
          </a:bodyPr>
          <a:lstStyle/>
          <a:p>
            <a:pPr algn="l"/>
            <a:r>
              <a:rPr lang="ko-KR" altLang="en-US" dirty="0">
                <a:solidFill>
                  <a:schemeClr val="bg1"/>
                </a:solidFill>
              </a:rPr>
              <a:t>선민준</a:t>
            </a:r>
          </a:p>
        </p:txBody>
      </p:sp>
    </p:spTree>
    <p:extLst>
      <p:ext uri="{BB962C8B-B14F-4D97-AF65-F5344CB8AC3E}">
        <p14:creationId xmlns:p14="http://schemas.microsoft.com/office/powerpoint/2010/main" val="5314721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F00A2FF-5980-EED6-BAB7-85FD3B224C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발단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6EA5E10-4FBC-7F8C-BD40-6E32FCD2C8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말로만 취직 준비를 하고 있는 백수 생활 중</a:t>
            </a:r>
            <a:endParaRPr lang="en-US" altLang="ko-KR" dirty="0"/>
          </a:p>
          <a:p>
            <a:pPr lvl="1"/>
            <a:r>
              <a:rPr lang="ko-KR" altLang="en-US" dirty="0"/>
              <a:t> </a:t>
            </a:r>
            <a:r>
              <a:rPr lang="ko-KR" altLang="en-US" strike="sngStrike" dirty="0"/>
              <a:t>한국 게임 회사 중에 가고 싶은 회사가 없어요</a:t>
            </a:r>
            <a:endParaRPr lang="en-US" altLang="ko-KR" strike="sngStrike" dirty="0"/>
          </a:p>
          <a:p>
            <a:r>
              <a:rPr lang="ko-KR" altLang="en-US" dirty="0" err="1"/>
              <a:t>인디게임</a:t>
            </a:r>
            <a:r>
              <a:rPr lang="ko-KR" altLang="en-US" dirty="0"/>
              <a:t> 컨퍼런스</a:t>
            </a:r>
            <a:r>
              <a:rPr lang="en-US" altLang="ko-KR" dirty="0"/>
              <a:t>?</a:t>
            </a:r>
          </a:p>
          <a:p>
            <a:pPr lvl="1"/>
            <a:r>
              <a:rPr lang="ko-KR" altLang="en-US" dirty="0"/>
              <a:t> </a:t>
            </a:r>
            <a:r>
              <a:rPr lang="ko-KR" altLang="en-US" strike="sngStrike" dirty="0"/>
              <a:t>역시 </a:t>
            </a:r>
            <a:r>
              <a:rPr lang="ko-KR" altLang="en-US" strike="sngStrike" dirty="0" err="1"/>
              <a:t>꼬우면</a:t>
            </a:r>
            <a:r>
              <a:rPr lang="ko-KR" altLang="en-US" strike="sngStrike" dirty="0"/>
              <a:t> 창업을</a:t>
            </a:r>
            <a:r>
              <a:rPr lang="en-US" altLang="ko-KR" strike="sngStrike" dirty="0"/>
              <a:t> </a:t>
            </a:r>
            <a:r>
              <a:rPr lang="ko-KR" altLang="en-US" strike="sngStrike" dirty="0" err="1"/>
              <a:t>하는게</a:t>
            </a:r>
            <a:r>
              <a:rPr lang="ko-KR" altLang="en-US" strike="sngStrike" dirty="0"/>
              <a:t> 맞나</a:t>
            </a:r>
            <a:endParaRPr lang="en-US" altLang="ko-KR" strike="sngStrike" dirty="0"/>
          </a:p>
          <a:p>
            <a:pPr lvl="1"/>
            <a:r>
              <a:rPr lang="ko-KR" altLang="en-US" dirty="0"/>
              <a:t>그냥 궁금해서 가보기로 함</a:t>
            </a:r>
            <a:endParaRPr lang="en-US" altLang="ko-KR" dirty="0"/>
          </a:p>
          <a:p>
            <a:pPr lvl="1"/>
            <a:r>
              <a:rPr lang="ko-KR" altLang="en-US" dirty="0"/>
              <a:t>둘이 갈 줄 몰랐음</a:t>
            </a:r>
            <a:r>
              <a:rPr lang="en-US" altLang="ko-KR" dirty="0"/>
              <a:t>. </a:t>
            </a:r>
            <a:r>
              <a:rPr lang="ko-KR" altLang="en-US" dirty="0"/>
              <a:t>몇 명 더 갈 줄 앎</a:t>
            </a:r>
            <a:endParaRPr lang="en-US" altLang="ko-KR" dirty="0"/>
          </a:p>
          <a:p>
            <a:pPr lvl="1"/>
            <a:endParaRPr lang="en-US" altLang="ko-KR" dirty="0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B6F047A-7D99-A434-9CCA-CFBB0F595F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2023-11-11</a:t>
            </a:r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D02CA15-AF8F-36E1-B478-2E500F1A9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2023 UPnL </a:t>
            </a:r>
            <a:r>
              <a:rPr lang="ko-KR" altLang="en-US"/>
              <a:t>가을학기 워크샵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E79DC9A-A36B-0F37-FBD8-BB3F2DE219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F309-AC29-4C4F-9C98-51452E15AAB6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23610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52F6906-F9F7-B893-9FA7-F26AC0DAA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어떤 곳이었나요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F4A9AA2-BD60-5D75-29FB-2FCC739F4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2023-11-11</a:t>
            </a:r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ECCDFB6-8A08-D12E-C812-5459CA9A5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2023 UPnL </a:t>
            </a:r>
            <a:r>
              <a:rPr lang="ko-KR" altLang="en-US"/>
              <a:t>가을학기 워크샵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963F554-4D02-B13C-5B57-C766C65CA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F309-AC29-4C4F-9C98-51452E15AAB6}" type="slidenum">
              <a:rPr lang="ko-KR" altLang="en-US" smtClean="0"/>
              <a:t>3</a:t>
            </a:fld>
            <a:endParaRPr lang="ko-KR" altLang="en-US"/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F71F2536-B94B-E939-152B-138C92957C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533354"/>
            <a:ext cx="5057378" cy="37930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258DAC8B-F824-30A4-EB75-BE3547EBC9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7139" y="483792"/>
            <a:ext cx="4119561" cy="30896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19" name="그룹 18">
            <a:extLst>
              <a:ext uri="{FF2B5EF4-FFF2-40B4-BE49-F238E27FC236}">
                <a16:creationId xmlns:a16="http://schemas.microsoft.com/office/drawing/2014/main" id="{19DA677A-7F55-02B7-617C-FF6C6CF15920}"/>
              </a:ext>
            </a:extLst>
          </p:cNvPr>
          <p:cNvGrpSpPr/>
          <p:nvPr/>
        </p:nvGrpSpPr>
        <p:grpSpPr>
          <a:xfrm>
            <a:off x="6514835" y="4625182"/>
            <a:ext cx="923660" cy="457200"/>
            <a:chOff x="6514835" y="4768057"/>
            <a:chExt cx="923660" cy="457200"/>
          </a:xfrm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E3CF279D-2AF2-5907-A6AE-AAE4F9624E56}"/>
                </a:ext>
              </a:extLst>
            </p:cNvPr>
            <p:cNvSpPr/>
            <p:nvPr/>
          </p:nvSpPr>
          <p:spPr>
            <a:xfrm>
              <a:off x="6514835" y="4768057"/>
              <a:ext cx="457200" cy="457200"/>
            </a:xfrm>
            <a:prstGeom prst="ellipse">
              <a:avLst/>
            </a:prstGeom>
            <a:noFill/>
            <a:ln w="31750"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타원 17">
              <a:extLst>
                <a:ext uri="{FF2B5EF4-FFF2-40B4-BE49-F238E27FC236}">
                  <a16:creationId xmlns:a16="http://schemas.microsoft.com/office/drawing/2014/main" id="{A7204265-C638-43BF-74C1-DFE7438B6672}"/>
                </a:ext>
              </a:extLst>
            </p:cNvPr>
            <p:cNvSpPr/>
            <p:nvPr/>
          </p:nvSpPr>
          <p:spPr>
            <a:xfrm>
              <a:off x="6981295" y="4768057"/>
              <a:ext cx="457200" cy="457200"/>
            </a:xfrm>
            <a:prstGeom prst="ellipse">
              <a:avLst/>
            </a:prstGeom>
            <a:noFill/>
            <a:ln w="31750"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331758AF-0179-488B-4FD6-081BC0D9FE92}"/>
              </a:ext>
            </a:extLst>
          </p:cNvPr>
          <p:cNvGrpSpPr/>
          <p:nvPr/>
        </p:nvGrpSpPr>
        <p:grpSpPr>
          <a:xfrm>
            <a:off x="1109796" y="1885455"/>
            <a:ext cx="4623989" cy="3982542"/>
            <a:chOff x="1109796" y="1885455"/>
            <a:chExt cx="4623989" cy="3982542"/>
          </a:xfrm>
        </p:grpSpPr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97F9BB39-8172-AEF4-477F-C655E7343D24}"/>
                </a:ext>
              </a:extLst>
            </p:cNvPr>
            <p:cNvGrpSpPr/>
            <p:nvPr/>
          </p:nvGrpSpPr>
          <p:grpSpPr>
            <a:xfrm>
              <a:off x="1123950" y="2017714"/>
              <a:ext cx="3771635" cy="3850283"/>
              <a:chOff x="1123950" y="2314575"/>
              <a:chExt cx="3771635" cy="3850283"/>
            </a:xfrm>
          </p:grpSpPr>
          <p:sp>
            <p:nvSpPr>
              <p:cNvPr id="8" name="직사각형 7">
                <a:extLst>
                  <a:ext uri="{FF2B5EF4-FFF2-40B4-BE49-F238E27FC236}">
                    <a16:creationId xmlns:a16="http://schemas.microsoft.com/office/drawing/2014/main" id="{A483EB4C-4A57-2B35-C065-0F9BA6203E91}"/>
                  </a:ext>
                </a:extLst>
              </p:cNvPr>
              <p:cNvSpPr/>
              <p:nvPr/>
            </p:nvSpPr>
            <p:spPr>
              <a:xfrm>
                <a:off x="1123950" y="2314575"/>
                <a:ext cx="2914650" cy="385028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" name="직사각형 8">
                <a:extLst>
                  <a:ext uri="{FF2B5EF4-FFF2-40B4-BE49-F238E27FC236}">
                    <a16:creationId xmlns:a16="http://schemas.microsoft.com/office/drawing/2014/main" id="{82CBB223-D4CE-A641-4978-09F1E9E6CAC8}"/>
                  </a:ext>
                </a:extLst>
              </p:cNvPr>
              <p:cNvSpPr/>
              <p:nvPr/>
            </p:nvSpPr>
            <p:spPr>
              <a:xfrm>
                <a:off x="4038600" y="2629991"/>
                <a:ext cx="856985" cy="2543670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6EF6B9B8-0F42-F137-43B6-28840D588F83}"/>
                </a:ext>
              </a:extLst>
            </p:cNvPr>
            <p:cNvSpPr/>
            <p:nvPr/>
          </p:nvSpPr>
          <p:spPr>
            <a:xfrm>
              <a:off x="4876800" y="2688629"/>
              <a:ext cx="856985" cy="1614089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1905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dirty="0">
                  <a:solidFill>
                    <a:schemeClr val="tx1"/>
                  </a:solidFill>
                </a:rPr>
                <a:t>직원</a:t>
              </a:r>
              <a:endParaRPr lang="en-US" altLang="ko-KR" sz="1600" dirty="0">
                <a:solidFill>
                  <a:schemeClr val="tx1"/>
                </a:solidFill>
              </a:endParaRPr>
            </a:p>
            <a:p>
              <a:pPr algn="ctr"/>
              <a:r>
                <a:rPr lang="ko-KR" altLang="en-US" sz="1600" dirty="0">
                  <a:solidFill>
                    <a:schemeClr val="tx1"/>
                  </a:solidFill>
                </a:rPr>
                <a:t>대기실</a:t>
              </a:r>
              <a:r>
                <a:rPr lang="en-US" altLang="ko-KR" sz="1600" dirty="0">
                  <a:solidFill>
                    <a:schemeClr val="tx1"/>
                  </a:solidFill>
                </a:rPr>
                <a:t>?</a:t>
              </a:r>
              <a:endParaRPr lang="ko-KR" altLang="en-US" sz="1600" dirty="0">
                <a:solidFill>
                  <a:schemeClr val="tx1"/>
                </a:solidFill>
              </a:endParaRPr>
            </a:p>
          </p:txBody>
        </p:sp>
        <p:sp>
          <p:nvSpPr>
            <p:cNvPr id="12" name="부분 원형 11">
              <a:extLst>
                <a:ext uri="{FF2B5EF4-FFF2-40B4-BE49-F238E27FC236}">
                  <a16:creationId xmlns:a16="http://schemas.microsoft.com/office/drawing/2014/main" id="{F05F5C86-05BD-705A-657C-FA299A96F93E}"/>
                </a:ext>
              </a:extLst>
            </p:cNvPr>
            <p:cNvSpPr/>
            <p:nvPr/>
          </p:nvSpPr>
          <p:spPr>
            <a:xfrm>
              <a:off x="4190867" y="1885455"/>
              <a:ext cx="895350" cy="895350"/>
            </a:xfrm>
            <a:prstGeom prst="pie">
              <a:avLst>
                <a:gd name="adj1" fmla="val 5366180"/>
                <a:gd name="adj2" fmla="val 10731254"/>
              </a:avLst>
            </a:prstGeom>
            <a:noFill/>
            <a:ln w="28575"/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A2BEC849-EE6F-27CC-C6F5-3860AA94F322}"/>
                </a:ext>
              </a:extLst>
            </p:cNvPr>
            <p:cNvSpPr/>
            <p:nvPr/>
          </p:nvSpPr>
          <p:spPr>
            <a:xfrm>
              <a:off x="1109796" y="3429000"/>
              <a:ext cx="938079" cy="1447800"/>
            </a:xfrm>
            <a:prstGeom prst="rect">
              <a:avLst/>
            </a:prstGeom>
            <a:noFill/>
            <a:ln w="254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>
                  <a:solidFill>
                    <a:schemeClr val="tx1"/>
                  </a:solidFill>
                </a:rPr>
                <a:t>창고</a:t>
              </a: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367E504E-DF6C-B844-5463-F60876AC9AC3}"/>
                </a:ext>
              </a:extLst>
            </p:cNvPr>
            <p:cNvSpPr/>
            <p:nvPr/>
          </p:nvSpPr>
          <p:spPr>
            <a:xfrm>
              <a:off x="1843221" y="2017714"/>
              <a:ext cx="204654" cy="1411286"/>
            </a:xfrm>
            <a:prstGeom prst="rect">
              <a:avLst/>
            </a:prstGeom>
            <a:pattFill prst="dkVert">
              <a:fgClr>
                <a:schemeClr val="tx1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AB39596C-63E7-773E-ECD3-1030F693A5D0}"/>
                </a:ext>
              </a:extLst>
            </p:cNvPr>
            <p:cNvSpPr/>
            <p:nvPr/>
          </p:nvSpPr>
          <p:spPr>
            <a:xfrm>
              <a:off x="1109796" y="2017714"/>
              <a:ext cx="733425" cy="141128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2EEE22E7-2B96-864A-0E0F-1A47634429D1}"/>
                </a:ext>
              </a:extLst>
            </p:cNvPr>
            <p:cNvSpPr/>
            <p:nvPr/>
          </p:nvSpPr>
          <p:spPr>
            <a:xfrm>
              <a:off x="2628900" y="3941764"/>
              <a:ext cx="938079" cy="935036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1">
                  <a:shade val="15000"/>
                </a:schemeClr>
              </a:solidFill>
              <a:prstDash val="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solidFill>
                    <a:schemeClr val="tx1"/>
                  </a:solidFill>
                </a:rPr>
                <a:t>1.5</a:t>
              </a:r>
              <a:r>
                <a:rPr lang="ko-KR" altLang="en-US" dirty="0">
                  <a:solidFill>
                    <a:schemeClr val="tx1"/>
                  </a:solidFill>
                </a:rPr>
                <a:t>층</a:t>
              </a:r>
              <a:endParaRPr lang="en-US" altLang="ko-KR" dirty="0">
                <a:solidFill>
                  <a:schemeClr val="tx1"/>
                </a:solidFill>
              </a:endParaRPr>
            </a:p>
            <a:p>
              <a:pPr algn="ctr"/>
              <a:r>
                <a:rPr lang="ko-KR" altLang="en-US" dirty="0">
                  <a:solidFill>
                    <a:schemeClr val="tx1"/>
                  </a:solidFill>
                </a:rPr>
                <a:t>발코니</a:t>
              </a:r>
            </a:p>
          </p:txBody>
        </p:sp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F8EDE619-9BC5-892F-F7CB-ACAE0985EA3F}"/>
                </a:ext>
              </a:extLst>
            </p:cNvPr>
            <p:cNvSpPr/>
            <p:nvPr/>
          </p:nvSpPr>
          <p:spPr>
            <a:xfrm>
              <a:off x="2266550" y="2564804"/>
              <a:ext cx="1300429" cy="909638"/>
            </a:xfrm>
            <a:prstGeom prst="rect">
              <a:avLst/>
            </a:prstGeom>
            <a:solidFill>
              <a:schemeClr val="accent3">
                <a:alpha val="36000"/>
              </a:schemeClr>
            </a:solidFill>
            <a:ln>
              <a:noFill/>
            </a:ln>
          </p:spPr>
          <p:style>
            <a:lnRef idx="2">
              <a:schemeClr val="accent3">
                <a:shade val="15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/>
                <a:t>의자들</a:t>
              </a:r>
            </a:p>
          </p:txBody>
        </p:sp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B33D2981-CF8F-CE4D-1676-C1562B03B2D9}"/>
                </a:ext>
              </a:extLst>
            </p:cNvPr>
            <p:cNvSpPr/>
            <p:nvPr/>
          </p:nvSpPr>
          <p:spPr>
            <a:xfrm>
              <a:off x="1214502" y="2212479"/>
              <a:ext cx="562375" cy="1021755"/>
            </a:xfrm>
            <a:prstGeom prst="rect">
              <a:avLst/>
            </a:prstGeom>
            <a:solidFill>
              <a:schemeClr val="accent3">
                <a:alpha val="60000"/>
              </a:schemeClr>
            </a:solidFill>
            <a:ln>
              <a:noFill/>
            </a:ln>
          </p:spPr>
          <p:style>
            <a:lnRef idx="2">
              <a:schemeClr val="accent3">
                <a:shade val="15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/>
                <a:t>탁</a:t>
              </a:r>
              <a:endParaRPr lang="en-US" altLang="ko-KR" dirty="0"/>
            </a:p>
            <a:p>
              <a:pPr algn="ctr"/>
              <a:r>
                <a:rPr lang="ko-KR" altLang="en-US" dirty="0"/>
                <a:t>자</a:t>
              </a:r>
            </a:p>
          </p:txBody>
        </p:sp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0FB07F15-F579-278A-7680-EE2D6B89C9F1}"/>
                </a:ext>
              </a:extLst>
            </p:cNvPr>
            <p:cNvSpPr/>
            <p:nvPr/>
          </p:nvSpPr>
          <p:spPr>
            <a:xfrm>
              <a:off x="1300691" y="5009749"/>
              <a:ext cx="2266288" cy="710807"/>
            </a:xfrm>
            <a:prstGeom prst="rect">
              <a:avLst/>
            </a:prstGeom>
            <a:solidFill>
              <a:schemeClr val="accent3">
                <a:alpha val="60000"/>
              </a:schemeClr>
            </a:solidFill>
            <a:ln>
              <a:noFill/>
            </a:ln>
          </p:spPr>
          <p:style>
            <a:lnRef idx="2">
              <a:schemeClr val="accent3">
                <a:shade val="15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/>
                <a:t>탁 자</a:t>
              </a:r>
            </a:p>
          </p:txBody>
        </p:sp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id="{CC421371-4F96-B1AE-4C9D-E6687C3F1280}"/>
                </a:ext>
              </a:extLst>
            </p:cNvPr>
            <p:cNvSpPr/>
            <p:nvPr/>
          </p:nvSpPr>
          <p:spPr>
            <a:xfrm>
              <a:off x="2315173" y="2169478"/>
              <a:ext cx="1122754" cy="4572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id="{F8BE32C3-EC7E-7C9E-840F-E6A198DD3CC5}"/>
                </a:ext>
              </a:extLst>
            </p:cNvPr>
            <p:cNvSpPr/>
            <p:nvPr/>
          </p:nvSpPr>
          <p:spPr>
            <a:xfrm>
              <a:off x="3826592" y="2468859"/>
              <a:ext cx="45719" cy="1121371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3B157B9D-9475-397D-A1D4-53A35943E8A8}"/>
                </a:ext>
              </a:extLst>
            </p:cNvPr>
            <p:cNvSpPr/>
            <p:nvPr/>
          </p:nvSpPr>
          <p:spPr>
            <a:xfrm flipV="1">
              <a:off x="3449888" y="3585566"/>
              <a:ext cx="422423" cy="60326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F6BE70CC-3FC4-E13B-A563-59C9411FC92B}"/>
                </a:ext>
              </a:extLst>
            </p:cNvPr>
            <p:cNvSpPr/>
            <p:nvPr/>
          </p:nvSpPr>
          <p:spPr>
            <a:xfrm>
              <a:off x="4024512" y="2707877"/>
              <a:ext cx="152267" cy="428727"/>
            </a:xfrm>
            <a:prstGeom prst="rect">
              <a:avLst/>
            </a:prstGeom>
          </p:spPr>
          <p:style>
            <a:lnRef idx="2">
              <a:schemeClr val="accent3">
                <a:shade val="15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812209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3D55FFD-68D2-8B66-3CAD-0F0F03CBED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</a:t>
            </a:r>
            <a:r>
              <a:rPr lang="ko-KR" altLang="en-US" dirty="0"/>
              <a:t>인 토크쇼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090F203-D644-25B0-43DD-F788D87166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기존 프로그램들에 참여했던</a:t>
            </a:r>
            <a:r>
              <a:rPr lang="en-US" altLang="ko-KR" dirty="0"/>
              <a:t>(</a:t>
            </a:r>
            <a:r>
              <a:rPr lang="ko-KR" altLang="en-US" dirty="0"/>
              <a:t>아마 작년</a:t>
            </a:r>
            <a:r>
              <a:rPr lang="en-US" altLang="ko-KR" dirty="0"/>
              <a:t>?) </a:t>
            </a:r>
            <a:r>
              <a:rPr lang="ko-KR" altLang="en-US" dirty="0" err="1"/>
              <a:t>인디</a:t>
            </a:r>
            <a:r>
              <a:rPr lang="ko-KR" altLang="en-US" dirty="0"/>
              <a:t> 개발자 </a:t>
            </a:r>
            <a:r>
              <a:rPr lang="en-US" altLang="ko-KR" dirty="0"/>
              <a:t>3</a:t>
            </a:r>
            <a:r>
              <a:rPr lang="ko-KR" altLang="en-US" dirty="0"/>
              <a:t>인</a:t>
            </a:r>
            <a:endParaRPr lang="en-US" altLang="ko-KR" dirty="0"/>
          </a:p>
          <a:p>
            <a:r>
              <a:rPr lang="ko-KR" altLang="en-US" dirty="0"/>
              <a:t>잡다한 질문 받아주고 썰 푸는 토크쇼였습니다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정리하기에는 내용이 너무 많고 중구난방해서 패스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하루 종일 토론회 했다는 </a:t>
            </a:r>
            <a:r>
              <a:rPr lang="ko-KR" altLang="en-US" dirty="0" err="1"/>
              <a:t>썰이</a:t>
            </a:r>
            <a:r>
              <a:rPr lang="ko-KR" altLang="en-US" dirty="0"/>
              <a:t> 인상깊었습니다</a:t>
            </a:r>
            <a:endParaRPr lang="en-US" altLang="ko-KR" dirty="0"/>
          </a:p>
          <a:p>
            <a:pPr lvl="1"/>
            <a:r>
              <a:rPr lang="ko-KR" altLang="en-US" dirty="0"/>
              <a:t>투자 받기 </a:t>
            </a:r>
            <a:r>
              <a:rPr lang="en-US" altLang="ko-KR" dirty="0"/>
              <a:t>vs </a:t>
            </a:r>
            <a:r>
              <a:rPr lang="ko-KR" altLang="en-US" dirty="0"/>
              <a:t>이름 알려지기 </a:t>
            </a:r>
            <a:r>
              <a:rPr lang="en-US" altLang="ko-KR" dirty="0"/>
              <a:t>/ </a:t>
            </a:r>
            <a:r>
              <a:rPr lang="ko-KR" altLang="en-US" dirty="0" err="1"/>
              <a:t>인디</a:t>
            </a:r>
            <a:r>
              <a:rPr lang="ko-KR" altLang="en-US" dirty="0"/>
              <a:t> 게임에서 가장 중요한 것 등등</a:t>
            </a:r>
            <a:endParaRPr lang="en-US" altLang="ko-KR" dirty="0"/>
          </a:p>
          <a:p>
            <a:pPr lvl="1"/>
            <a:r>
              <a:rPr lang="ko-KR" altLang="en-US" dirty="0"/>
              <a:t>나중에 </a:t>
            </a:r>
            <a:r>
              <a:rPr lang="en-US" altLang="ko-KR" dirty="0" err="1"/>
              <a:t>UPnL</a:t>
            </a:r>
            <a:r>
              <a:rPr lang="ko-KR" altLang="en-US" dirty="0"/>
              <a:t>에서도 비슷한 걸 해보고 싶네요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7D71FA1-7660-9EA0-0310-15BADDF728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2023-11-11</a:t>
            </a:r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7A96BD2-F6F5-6CC3-A412-55CFACB78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2023 UPnL </a:t>
            </a:r>
            <a:r>
              <a:rPr lang="ko-KR" altLang="en-US"/>
              <a:t>가을학기 워크샵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0597727-F4B0-7C90-1FD2-1DBA3EA0F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F309-AC29-4C4F-9C98-51452E15AAB6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37816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3D3E040-4C73-E0FF-22DA-7C753F40BC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우리의 미래는 </a:t>
            </a:r>
            <a:r>
              <a:rPr lang="en-US" altLang="ko-KR" dirty="0"/>
              <a:t>Unreal</a:t>
            </a:r>
            <a:r>
              <a:rPr lang="ko-KR" altLang="en-US" dirty="0"/>
              <a:t>이다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005154-D53D-4513-EB91-17F535B252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400" dirty="0"/>
              <a:t>게임을 평가할 때에는 여러 항목이 있다</a:t>
            </a:r>
            <a:endParaRPr lang="en-US" altLang="ko-KR" sz="2400" dirty="0"/>
          </a:p>
          <a:p>
            <a:pPr lvl="1"/>
            <a:r>
              <a:rPr lang="ko-KR" altLang="en-US" sz="2000" dirty="0"/>
              <a:t>아트</a:t>
            </a:r>
            <a:r>
              <a:rPr lang="en-US" altLang="ko-KR" sz="2000" dirty="0"/>
              <a:t>/ </a:t>
            </a:r>
            <a:r>
              <a:rPr lang="ko-KR" altLang="en-US" sz="2000" dirty="0"/>
              <a:t>좋은 기획</a:t>
            </a:r>
            <a:r>
              <a:rPr lang="en-US" altLang="ko-KR" sz="2000" dirty="0"/>
              <a:t>/ </a:t>
            </a:r>
            <a:r>
              <a:rPr lang="ko-KR" altLang="en-US" sz="2000" dirty="0"/>
              <a:t>좋은 </a:t>
            </a:r>
            <a:r>
              <a:rPr lang="ko-KR" altLang="en-US" sz="2000" dirty="0" err="1"/>
              <a:t>기믹</a:t>
            </a:r>
            <a:r>
              <a:rPr lang="en-US" altLang="ko-KR" sz="2000" dirty="0"/>
              <a:t>/ </a:t>
            </a:r>
            <a:r>
              <a:rPr lang="ko-KR" altLang="en-US" sz="2000" dirty="0"/>
              <a:t>기타 둥둥</a:t>
            </a:r>
            <a:endParaRPr lang="en-US" altLang="ko-KR" sz="2000" dirty="0"/>
          </a:p>
          <a:p>
            <a:pPr lvl="1"/>
            <a:r>
              <a:rPr lang="ko-KR" altLang="en-US" sz="2000" dirty="0"/>
              <a:t>회사에서 나오는 게임은 전부 </a:t>
            </a:r>
            <a:r>
              <a:rPr lang="en-US" altLang="ko-KR" sz="2000" dirty="0"/>
              <a:t>80~90</a:t>
            </a:r>
            <a:r>
              <a:rPr lang="ko-KR" altLang="en-US" sz="2000" dirty="0"/>
              <a:t>점을 찍음</a:t>
            </a:r>
            <a:endParaRPr lang="en-US" altLang="ko-KR" sz="2000" dirty="0"/>
          </a:p>
          <a:p>
            <a:r>
              <a:rPr lang="ko-KR" altLang="en-US" sz="2400" dirty="0" err="1"/>
              <a:t>인디</a:t>
            </a:r>
            <a:r>
              <a:rPr lang="ko-KR" altLang="en-US" sz="2400" dirty="0"/>
              <a:t> 게임은 어떻게 경쟁해야 하는가</a:t>
            </a:r>
            <a:endParaRPr lang="en-US" altLang="ko-KR" sz="2400" dirty="0"/>
          </a:p>
          <a:p>
            <a:pPr lvl="1"/>
            <a:r>
              <a:rPr lang="ko-KR" altLang="en-US" sz="2000" dirty="0"/>
              <a:t>다른 모든 항목을 </a:t>
            </a:r>
            <a:r>
              <a:rPr lang="en-US" altLang="ko-KR" sz="2000" dirty="0"/>
              <a:t>30~40</a:t>
            </a:r>
            <a:r>
              <a:rPr lang="ko-KR" altLang="en-US" sz="2000" dirty="0"/>
              <a:t>점 맞아도 한 가지를 </a:t>
            </a:r>
            <a:r>
              <a:rPr lang="en-US" altLang="ko-KR" sz="2000" dirty="0"/>
              <a:t>130</a:t>
            </a:r>
            <a:r>
              <a:rPr lang="ko-KR" altLang="en-US" sz="2000" dirty="0"/>
              <a:t>점 찍어야</a:t>
            </a:r>
            <a:r>
              <a:rPr lang="en-US" altLang="ko-KR" sz="2000" dirty="0"/>
              <a:t>!</a:t>
            </a:r>
          </a:p>
          <a:p>
            <a:pPr lvl="1"/>
            <a:r>
              <a:rPr lang="ko-KR" altLang="en-US" sz="2000" dirty="0"/>
              <a:t>회사에서는 너무 독창적인 게임을 만들기 어렵다</a:t>
            </a:r>
            <a:r>
              <a:rPr lang="en-US" altLang="ko-KR" sz="2000" dirty="0"/>
              <a:t>!</a:t>
            </a:r>
          </a:p>
          <a:p>
            <a:r>
              <a:rPr lang="ko-KR" altLang="en-US" sz="2400" dirty="0" err="1"/>
              <a:t>인디</a:t>
            </a:r>
            <a:r>
              <a:rPr lang="ko-KR" altLang="en-US" sz="2400" dirty="0"/>
              <a:t> 게임에서 포기하게 되는 것 </a:t>
            </a:r>
            <a:r>
              <a:rPr lang="en-US" altLang="ko-KR" sz="2400" dirty="0"/>
              <a:t>= </a:t>
            </a:r>
            <a:r>
              <a:rPr lang="ko-KR" altLang="en-US" sz="2400" dirty="0"/>
              <a:t>아트와 최적화</a:t>
            </a:r>
            <a:endParaRPr lang="en-US" altLang="ko-KR" sz="2400" dirty="0"/>
          </a:p>
          <a:p>
            <a:r>
              <a:rPr lang="en-US" altLang="ko-KR" sz="2400" dirty="0"/>
              <a:t>Unreal</a:t>
            </a:r>
            <a:r>
              <a:rPr lang="ko-KR" altLang="en-US" sz="2400" dirty="0"/>
              <a:t>은 그걸 해 줄 수 있습니다</a:t>
            </a:r>
            <a:r>
              <a:rPr lang="en-US" altLang="ko-KR" sz="2400" dirty="0"/>
              <a:t>.</a:t>
            </a:r>
            <a:r>
              <a:rPr lang="en-US" altLang="ko-KR" sz="1600" dirty="0"/>
              <a:t> (</a:t>
            </a:r>
            <a:r>
              <a:rPr lang="ko-KR" altLang="en-US" sz="1600" dirty="0"/>
              <a:t>나나이트</a:t>
            </a:r>
            <a:r>
              <a:rPr lang="en-US" altLang="ko-KR" sz="1600" dirty="0"/>
              <a:t>, </a:t>
            </a:r>
            <a:r>
              <a:rPr lang="ko-KR" altLang="en-US" sz="1600" dirty="0" err="1"/>
              <a:t>루멘</a:t>
            </a:r>
            <a:r>
              <a:rPr lang="en-US" altLang="ko-KR" sz="1600" dirty="0"/>
              <a:t>,</a:t>
            </a:r>
            <a:r>
              <a:rPr lang="ko-KR" altLang="en-US" sz="1600" dirty="0"/>
              <a:t> </a:t>
            </a:r>
            <a:r>
              <a:rPr lang="en-US" altLang="ko-KR" sz="1600" dirty="0"/>
              <a:t>… )</a:t>
            </a:r>
            <a:endParaRPr lang="en-US" altLang="ko-KR" sz="2400" dirty="0"/>
          </a:p>
          <a:p>
            <a:pPr lvl="1"/>
            <a:r>
              <a:rPr lang="ko-KR" altLang="en-US" sz="2000" dirty="0"/>
              <a:t>당신의 </a:t>
            </a:r>
            <a:r>
              <a:rPr lang="en-US" altLang="ko-KR" sz="2000" dirty="0"/>
              <a:t>10~20</a:t>
            </a:r>
            <a:r>
              <a:rPr lang="ko-KR" altLang="en-US" sz="2000" dirty="0"/>
              <a:t>점을 </a:t>
            </a:r>
            <a:r>
              <a:rPr lang="en-US" altLang="ko-KR" sz="2000" dirty="0"/>
              <a:t>40</a:t>
            </a:r>
            <a:r>
              <a:rPr lang="ko-KR" altLang="en-US" sz="2000" dirty="0"/>
              <a:t>점 근처로 </a:t>
            </a:r>
            <a:r>
              <a:rPr lang="ko-KR" altLang="en-US" sz="2000" dirty="0" err="1"/>
              <a:t>땜빵해</a:t>
            </a:r>
            <a:r>
              <a:rPr lang="ko-KR" altLang="en-US" sz="2000" dirty="0"/>
              <a:t> 줄 수 있는 획기적인 시스템</a:t>
            </a:r>
            <a:endParaRPr lang="en-US" altLang="ko-KR" sz="2000" dirty="0"/>
          </a:p>
          <a:p>
            <a:pPr lvl="1"/>
            <a:r>
              <a:rPr lang="ko-KR" altLang="en-US" sz="2000" dirty="0"/>
              <a:t>인터넷에서 슈퍼 고화질 </a:t>
            </a:r>
            <a:r>
              <a:rPr lang="en-US" altLang="ko-KR" sz="2000" dirty="0"/>
              <a:t>3D </a:t>
            </a:r>
            <a:r>
              <a:rPr lang="ko-KR" altLang="en-US" sz="2000" dirty="0"/>
              <a:t>모델을 받아서 도배해도 </a:t>
            </a:r>
            <a:r>
              <a:rPr lang="en-US" altLang="ko-KR" sz="2000" dirty="0"/>
              <a:t>PS5</a:t>
            </a:r>
            <a:r>
              <a:rPr lang="ko-KR" altLang="en-US" sz="2000" dirty="0"/>
              <a:t>에서 돌아가게 최적화</a:t>
            </a:r>
            <a:r>
              <a:rPr lang="en-US" altLang="ko-KR" sz="2000" dirty="0"/>
              <a:t>!!</a:t>
            </a:r>
          </a:p>
          <a:p>
            <a:pPr lvl="1"/>
            <a:r>
              <a:rPr lang="ko-KR" altLang="en-US" sz="2000" dirty="0"/>
              <a:t>매우 적은 최적화 희생으로 작업 프로세스를 </a:t>
            </a:r>
            <a:r>
              <a:rPr lang="ko-KR" altLang="en-US" sz="2000" b="1" dirty="0">
                <a:solidFill>
                  <a:srgbClr val="FF0000"/>
                </a:solidFill>
              </a:rPr>
              <a:t>압도적</a:t>
            </a:r>
            <a:r>
              <a:rPr lang="ko-KR" altLang="en-US" sz="2000" dirty="0"/>
              <a:t>으로 단축</a:t>
            </a:r>
            <a:endParaRPr lang="en-US" altLang="ko-KR" sz="2000" dirty="0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0632BE4-2E9F-06E9-0192-0DCE6FB73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2023-11-11</a:t>
            </a:r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62FDACE-6B25-519B-DF55-371B8E695D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2023 UPnL </a:t>
            </a:r>
            <a:r>
              <a:rPr lang="ko-KR" altLang="en-US"/>
              <a:t>가을학기 워크샵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6749CD0-A79D-C532-A7F6-658A29317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F309-AC29-4C4F-9C98-51452E15AAB6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1583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5C5F375-0875-D92B-7672-8F1D6B92AB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게임 모드로 먹고 살기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895838D-1195-9327-DBA1-976A536A8E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400" dirty="0" err="1"/>
              <a:t>이득우</a:t>
            </a:r>
            <a:r>
              <a:rPr lang="ko-KR" altLang="en-US" sz="2400" dirty="0"/>
              <a:t> 교수님 </a:t>
            </a:r>
            <a:r>
              <a:rPr lang="en-US" altLang="ko-KR" sz="2400" dirty="0"/>
              <a:t>:</a:t>
            </a:r>
            <a:r>
              <a:rPr lang="en-US" altLang="ko-KR" sz="1600" dirty="0"/>
              <a:t> </a:t>
            </a:r>
            <a:r>
              <a:rPr lang="ko-KR" altLang="en-US" sz="1600" dirty="0"/>
              <a:t>게임 개발 분야에서 꽤 자주 보이시는 교수님</a:t>
            </a:r>
            <a:endParaRPr lang="en-US" altLang="ko-KR" sz="1600" dirty="0"/>
          </a:p>
          <a:p>
            <a:r>
              <a:rPr lang="ko-KR" altLang="en-US" sz="2400" dirty="0"/>
              <a:t>많은 게임 장르가 다른 게임의 모드에서 시작한 경우가 많다</a:t>
            </a:r>
            <a:endParaRPr lang="en-US" altLang="ko-KR" sz="2400" dirty="0"/>
          </a:p>
          <a:p>
            <a:pPr lvl="1"/>
            <a:r>
              <a:rPr lang="ko-KR" altLang="en-US" sz="2000" dirty="0" err="1"/>
              <a:t>유즈맵이나</a:t>
            </a:r>
            <a:r>
              <a:rPr lang="ko-KR" altLang="en-US" sz="2000" dirty="0"/>
              <a:t> 모드가 유행함 </a:t>
            </a:r>
            <a:r>
              <a:rPr lang="en-US" altLang="ko-KR" sz="2000" dirty="0"/>
              <a:t>-&gt; Standalone</a:t>
            </a:r>
            <a:r>
              <a:rPr lang="ko-KR" altLang="en-US" sz="2000" dirty="0"/>
              <a:t>으로 독립 </a:t>
            </a:r>
            <a:r>
              <a:rPr lang="en-US" altLang="ko-KR" sz="2000" dirty="0"/>
              <a:t>-&gt; </a:t>
            </a:r>
            <a:r>
              <a:rPr lang="ko-KR" altLang="en-US" sz="2000" dirty="0"/>
              <a:t>새 장르</a:t>
            </a:r>
            <a:r>
              <a:rPr lang="en-US" altLang="ko-KR" sz="2000" dirty="0"/>
              <a:t>!!!</a:t>
            </a:r>
          </a:p>
          <a:p>
            <a:r>
              <a:rPr lang="ko-KR" altLang="en-US" sz="2400" dirty="0"/>
              <a:t>요새 게임은 독립시키지 않고 먹고 살 수 있도록 환경을 구축 시도 중</a:t>
            </a:r>
            <a:endParaRPr lang="en-US" altLang="ko-KR" sz="2400" dirty="0"/>
          </a:p>
          <a:p>
            <a:pPr lvl="1"/>
            <a:r>
              <a:rPr lang="ko-KR" altLang="en-US" sz="2000" dirty="0"/>
              <a:t>특히 </a:t>
            </a:r>
            <a:r>
              <a:rPr lang="ko-KR" altLang="en-US" sz="2000" dirty="0" err="1"/>
              <a:t>에픽게임즈의</a:t>
            </a:r>
            <a:r>
              <a:rPr lang="ko-KR" altLang="en-US" sz="2000" dirty="0"/>
              <a:t> 포트나이트가 실험중임</a:t>
            </a:r>
            <a:endParaRPr lang="en-US" altLang="ko-KR" sz="2000" dirty="0"/>
          </a:p>
          <a:p>
            <a:pPr lvl="1"/>
            <a:r>
              <a:rPr lang="ko-KR" altLang="en-US" sz="2000" dirty="0"/>
              <a:t>그래서 졸업생 한 명 데리고 </a:t>
            </a:r>
            <a:r>
              <a:rPr lang="ko-KR" altLang="en-US" sz="2000" dirty="0" err="1"/>
              <a:t>각잡고</a:t>
            </a:r>
            <a:r>
              <a:rPr lang="ko-KR" altLang="en-US" sz="2000" dirty="0"/>
              <a:t> </a:t>
            </a:r>
            <a:r>
              <a:rPr lang="ko-KR" altLang="en-US" sz="2000" dirty="0" err="1"/>
              <a:t>맵을</a:t>
            </a:r>
            <a:r>
              <a:rPr lang="ko-KR" altLang="en-US" sz="2000" dirty="0"/>
              <a:t> 만들어 보았습니다</a:t>
            </a:r>
            <a:r>
              <a:rPr lang="en-US" altLang="ko-KR" sz="2000" dirty="0"/>
              <a:t>.</a:t>
            </a:r>
          </a:p>
          <a:p>
            <a:pPr lvl="1"/>
            <a:r>
              <a:rPr lang="ko-KR" altLang="en-US" sz="2000" dirty="0"/>
              <a:t>처음엔 실패했지만 지속적인 시장분석과 장인정신으로 노력했습니다</a:t>
            </a:r>
            <a:endParaRPr lang="en-US" altLang="ko-KR" sz="2000" dirty="0"/>
          </a:p>
          <a:p>
            <a:pPr lvl="1"/>
            <a:r>
              <a:rPr lang="ko-KR" altLang="en-US" sz="2000" dirty="0"/>
              <a:t>결과 </a:t>
            </a:r>
            <a:r>
              <a:rPr lang="en-US" altLang="ko-KR" sz="2000" dirty="0"/>
              <a:t>= </a:t>
            </a:r>
            <a:r>
              <a:rPr lang="ko-KR" altLang="en-US" sz="2000" dirty="0"/>
              <a:t>최근 </a:t>
            </a:r>
            <a:r>
              <a:rPr lang="ko-KR" altLang="en-US" sz="2000" dirty="0" err="1"/>
              <a:t>동접자</a:t>
            </a:r>
            <a:r>
              <a:rPr lang="ko-KR" altLang="en-US" sz="2000" dirty="0"/>
              <a:t> </a:t>
            </a:r>
            <a:r>
              <a:rPr lang="en-US" altLang="ko-KR" sz="2000" dirty="0"/>
              <a:t>1</a:t>
            </a:r>
            <a:r>
              <a:rPr lang="ko-KR" altLang="en-US" sz="2000" dirty="0"/>
              <a:t>위를 찍음 👏👏👏</a:t>
            </a:r>
            <a:endParaRPr lang="en-US" altLang="ko-KR" sz="2000" dirty="0"/>
          </a:p>
          <a:p>
            <a:pPr lvl="1"/>
            <a:r>
              <a:rPr lang="ko-KR" altLang="en-US" sz="2000" dirty="0"/>
              <a:t>아직 수입이 정산되어 들어오지는 않았음</a:t>
            </a:r>
            <a:endParaRPr lang="en-US" altLang="ko-KR" sz="2000" dirty="0"/>
          </a:p>
          <a:p>
            <a:pPr lvl="1"/>
            <a:endParaRPr lang="en-US" altLang="ko-KR" sz="2000" dirty="0"/>
          </a:p>
          <a:p>
            <a:r>
              <a:rPr lang="ko-KR" altLang="en-US" sz="3200" dirty="0"/>
              <a:t>지속적으로 모드만 개발하는 시장도 가능성이 있다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5F2BC0A-28C0-4CBE-BF22-E492B1EB7C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2023-11-11</a:t>
            </a:r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B41B2DA-690A-38D5-07F9-1FD6E73F8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2023 UPnL </a:t>
            </a:r>
            <a:r>
              <a:rPr lang="ko-KR" altLang="en-US"/>
              <a:t>가을학기 워크샵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0A038E1-41E7-D87C-20D8-1210C9FC8B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F309-AC29-4C4F-9C98-51452E15AAB6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2971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87F10FF-C7AF-6758-5CF2-14D2B906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기타 발표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B6E102B-0752-BBAD-B587-1DC43730F7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ESD</a:t>
            </a:r>
            <a:r>
              <a:rPr lang="ko-KR" altLang="en-US" dirty="0"/>
              <a:t> 플랫폼 소개</a:t>
            </a:r>
            <a:endParaRPr lang="en-US" altLang="ko-KR" dirty="0"/>
          </a:p>
          <a:p>
            <a:pPr lvl="1"/>
            <a:r>
              <a:rPr lang="ko-KR" altLang="en-US" dirty="0"/>
              <a:t>기 승 전 </a:t>
            </a:r>
            <a:r>
              <a:rPr lang="ko-KR" altLang="en-US" dirty="0" err="1"/>
              <a:t>스마게</a:t>
            </a:r>
            <a:r>
              <a:rPr lang="ko-KR" altLang="en-US" dirty="0"/>
              <a:t> 플랫폼 </a:t>
            </a:r>
            <a:r>
              <a:rPr lang="ko-KR" altLang="en-US" dirty="0" err="1"/>
              <a:t>많관부</a:t>
            </a:r>
            <a:endParaRPr lang="en-US" altLang="ko-KR" dirty="0"/>
          </a:p>
          <a:p>
            <a:r>
              <a:rPr lang="ko-KR" altLang="en-US" dirty="0"/>
              <a:t>공공기관 지원 이야기</a:t>
            </a:r>
            <a:endParaRPr lang="en-US" altLang="ko-KR" dirty="0"/>
          </a:p>
          <a:p>
            <a:pPr lvl="1"/>
            <a:r>
              <a:rPr lang="ko-KR" altLang="en-US" dirty="0"/>
              <a:t>경기지원센터에서 이것저것 있습니다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궁금하면 따로 물어보세요</a:t>
            </a:r>
            <a:endParaRPr lang="en-US" altLang="ko-KR" dirty="0"/>
          </a:p>
          <a:p>
            <a:r>
              <a:rPr lang="ko-KR" altLang="en-US" dirty="0" err="1"/>
              <a:t>스마게</a:t>
            </a:r>
            <a:r>
              <a:rPr lang="ko-KR" altLang="en-US" dirty="0"/>
              <a:t> 프로그래머의 경험 소개</a:t>
            </a:r>
            <a:endParaRPr lang="en-US" altLang="ko-KR" dirty="0"/>
          </a:p>
          <a:p>
            <a:pPr lvl="1"/>
            <a:r>
              <a:rPr lang="ko-KR" altLang="en-US" dirty="0"/>
              <a:t>발표자도 이런 자리인 줄 몰랐다고 함</a:t>
            </a:r>
            <a:endParaRPr lang="en-US" altLang="ko-KR" dirty="0"/>
          </a:p>
          <a:p>
            <a:pPr lvl="1"/>
            <a:r>
              <a:rPr lang="ko-KR" altLang="en-US" dirty="0"/>
              <a:t>대충 </a:t>
            </a:r>
            <a:r>
              <a:rPr lang="en-US" altLang="ko-KR" dirty="0" err="1"/>
              <a:t>UPnL</a:t>
            </a:r>
            <a:r>
              <a:rPr lang="en-US" altLang="ko-KR" dirty="0"/>
              <a:t> </a:t>
            </a:r>
            <a:r>
              <a:rPr lang="ko-KR" altLang="en-US" dirty="0"/>
              <a:t>워크샵 같은 느낌으로 본인 경험 공유함</a:t>
            </a:r>
            <a:endParaRPr lang="en-US" altLang="ko-KR" dirty="0"/>
          </a:p>
          <a:p>
            <a:pPr lvl="1"/>
            <a:r>
              <a:rPr lang="ko-KR" altLang="en-US" dirty="0"/>
              <a:t>개인적으로 마음에 들지는 않는 발표였습니다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489464F-0522-8631-EE03-FD567A578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2023-11-11</a:t>
            </a:r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D0D3898-192F-86CB-0656-9C5E67785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2023 UPnL </a:t>
            </a:r>
            <a:r>
              <a:rPr lang="ko-KR" altLang="en-US"/>
              <a:t>가을학기 워크샵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74FCA97-CE00-C6C1-BAA0-9FF5F5235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F309-AC29-4C4F-9C98-51452E15AAB6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66750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DFE99B0-4E74-4BEF-A864-6ACB132254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창작자 네트워킹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DEF5831-9702-EE79-6010-31D6400F39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뷔페 </a:t>
            </a:r>
            <a:r>
              <a:rPr lang="ko-KR" altLang="en-US" dirty="0" err="1"/>
              <a:t>케이터링을</a:t>
            </a:r>
            <a:r>
              <a:rPr lang="ko-KR" altLang="en-US" dirty="0"/>
              <a:t> 불렀습니다</a:t>
            </a:r>
            <a:endParaRPr lang="en-US" altLang="ko-KR" dirty="0"/>
          </a:p>
          <a:p>
            <a:pPr lvl="1"/>
            <a:r>
              <a:rPr lang="ko-KR" altLang="en-US" dirty="0"/>
              <a:t>탁자들로 의자를 옮겨서 먹었어요</a:t>
            </a:r>
            <a:endParaRPr lang="en-US" altLang="ko-KR" dirty="0"/>
          </a:p>
          <a:p>
            <a:r>
              <a:rPr lang="ko-KR" altLang="en-US" dirty="0"/>
              <a:t>발표가 길어서 음식이 식음</a:t>
            </a:r>
            <a:endParaRPr lang="en-US" altLang="ko-KR" dirty="0"/>
          </a:p>
          <a:p>
            <a:pPr lvl="1"/>
            <a:r>
              <a:rPr lang="ko-KR" altLang="en-US" dirty="0"/>
              <a:t>애초에 따뜻한 음식류가 없었음</a:t>
            </a:r>
            <a:endParaRPr lang="en-US" altLang="ko-KR" dirty="0"/>
          </a:p>
          <a:p>
            <a:pPr lvl="1"/>
            <a:r>
              <a:rPr lang="ko-KR" altLang="en-US" dirty="0" err="1"/>
              <a:t>마카롱은</a:t>
            </a:r>
            <a:r>
              <a:rPr lang="ko-KR" altLang="en-US" dirty="0"/>
              <a:t> 맛있었습니다</a:t>
            </a:r>
            <a:endParaRPr lang="en-US" altLang="ko-KR" dirty="0"/>
          </a:p>
          <a:p>
            <a:r>
              <a:rPr lang="ko-KR" altLang="en-US" dirty="0"/>
              <a:t>네트워킹인데 네트워킹이 없는</a:t>
            </a:r>
            <a:endParaRPr lang="en-US" altLang="ko-KR" dirty="0"/>
          </a:p>
          <a:p>
            <a:pPr lvl="1"/>
            <a:r>
              <a:rPr lang="ko-KR" altLang="en-US" dirty="0"/>
              <a:t>알아서 밥 먹으면서 친해지세요</a:t>
            </a:r>
            <a:endParaRPr lang="en-US" altLang="ko-KR" dirty="0"/>
          </a:p>
          <a:p>
            <a:pPr lvl="1"/>
            <a:r>
              <a:rPr lang="ko-KR" altLang="en-US" dirty="0"/>
              <a:t>발표자들끼리 모여서 한 테이블 잡으니 발표 질문하기도 애매함</a:t>
            </a:r>
            <a:endParaRPr lang="en-US" altLang="ko-KR" dirty="0"/>
          </a:p>
          <a:p>
            <a:pPr lvl="1"/>
            <a:r>
              <a:rPr lang="ko-KR" altLang="en-US" dirty="0"/>
              <a:t>심지어 탁자는 </a:t>
            </a:r>
            <a:r>
              <a:rPr lang="en-US" altLang="ko-KR" dirty="0"/>
              <a:t>2</a:t>
            </a:r>
            <a:r>
              <a:rPr lang="ko-KR" altLang="en-US" dirty="0"/>
              <a:t>군데로 쪼개져 있음</a:t>
            </a:r>
            <a:endParaRPr lang="en-US" altLang="ko-KR" dirty="0"/>
          </a:p>
          <a:p>
            <a:pPr lvl="1"/>
            <a:r>
              <a:rPr lang="ko-KR" altLang="en-US" dirty="0"/>
              <a:t>밥 먹고 그냥 집에 가는 사람이 많았음</a:t>
            </a:r>
            <a:endParaRPr lang="en-US" altLang="ko-KR" dirty="0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B51A4B2-00B9-064C-E491-3FCE394E7C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2023-11-11</a:t>
            </a:r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36B92C9-7BBC-4CD2-E106-3A1733494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2023 UPnL </a:t>
            </a:r>
            <a:r>
              <a:rPr lang="ko-KR" altLang="en-US"/>
              <a:t>가을학기 워크샵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C8E77AB-8744-61A9-A8FF-F06853022B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F309-AC29-4C4F-9C98-51452E15AAB6}" type="slidenum">
              <a:rPr lang="ko-KR" altLang="en-US" smtClean="0"/>
              <a:t>8</a:t>
            </a:fld>
            <a:endParaRPr lang="ko-KR" altLang="en-US"/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CD828A9B-6ECF-026D-CE94-A6CA4D16252A}"/>
              </a:ext>
            </a:extLst>
          </p:cNvPr>
          <p:cNvGrpSpPr/>
          <p:nvPr/>
        </p:nvGrpSpPr>
        <p:grpSpPr>
          <a:xfrm>
            <a:off x="6819900" y="681037"/>
            <a:ext cx="4333875" cy="3732673"/>
            <a:chOff x="1109796" y="1885455"/>
            <a:chExt cx="4623989" cy="3982542"/>
          </a:xfrm>
        </p:grpSpPr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1144CB34-C0E7-481D-46FA-DC3E14742D4A}"/>
                </a:ext>
              </a:extLst>
            </p:cNvPr>
            <p:cNvGrpSpPr/>
            <p:nvPr/>
          </p:nvGrpSpPr>
          <p:grpSpPr>
            <a:xfrm>
              <a:off x="1123950" y="2017714"/>
              <a:ext cx="3771635" cy="3850283"/>
              <a:chOff x="1123950" y="2314575"/>
              <a:chExt cx="3771635" cy="3850283"/>
            </a:xfrm>
          </p:grpSpPr>
          <p:sp>
            <p:nvSpPr>
              <p:cNvPr id="22" name="직사각형 21">
                <a:extLst>
                  <a:ext uri="{FF2B5EF4-FFF2-40B4-BE49-F238E27FC236}">
                    <a16:creationId xmlns:a16="http://schemas.microsoft.com/office/drawing/2014/main" id="{0EC54FB9-B5FF-BABE-1AEA-D26A6858C3EA}"/>
                  </a:ext>
                </a:extLst>
              </p:cNvPr>
              <p:cNvSpPr/>
              <p:nvPr/>
            </p:nvSpPr>
            <p:spPr>
              <a:xfrm>
                <a:off x="1123950" y="2314575"/>
                <a:ext cx="2914650" cy="3850283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3" name="직사각형 22">
                <a:extLst>
                  <a:ext uri="{FF2B5EF4-FFF2-40B4-BE49-F238E27FC236}">
                    <a16:creationId xmlns:a16="http://schemas.microsoft.com/office/drawing/2014/main" id="{C0974DAE-E3EB-46DD-2AE6-2FA516341D6E}"/>
                  </a:ext>
                </a:extLst>
              </p:cNvPr>
              <p:cNvSpPr/>
              <p:nvPr/>
            </p:nvSpPr>
            <p:spPr>
              <a:xfrm>
                <a:off x="4038600" y="2629991"/>
                <a:ext cx="856985" cy="2543670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AF75FE34-9F18-4222-7696-24AB2F18BAAB}"/>
                </a:ext>
              </a:extLst>
            </p:cNvPr>
            <p:cNvSpPr/>
            <p:nvPr/>
          </p:nvSpPr>
          <p:spPr>
            <a:xfrm>
              <a:off x="4876800" y="2688629"/>
              <a:ext cx="856985" cy="1614089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1905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dirty="0">
                  <a:solidFill>
                    <a:schemeClr val="tx1"/>
                  </a:solidFill>
                </a:rPr>
                <a:t>직원</a:t>
              </a:r>
              <a:endParaRPr lang="en-US" altLang="ko-KR" sz="1600" dirty="0">
                <a:solidFill>
                  <a:schemeClr val="tx1"/>
                </a:solidFill>
              </a:endParaRPr>
            </a:p>
            <a:p>
              <a:pPr algn="ctr"/>
              <a:r>
                <a:rPr lang="ko-KR" altLang="en-US" sz="1600" dirty="0">
                  <a:solidFill>
                    <a:schemeClr val="tx1"/>
                  </a:solidFill>
                </a:rPr>
                <a:t>대기실</a:t>
              </a:r>
              <a:r>
                <a:rPr lang="en-US" altLang="ko-KR" sz="1600" dirty="0">
                  <a:solidFill>
                    <a:schemeClr val="tx1"/>
                  </a:solidFill>
                </a:rPr>
                <a:t>?</a:t>
              </a:r>
              <a:endParaRPr lang="ko-KR" altLang="en-US" sz="1600" dirty="0">
                <a:solidFill>
                  <a:schemeClr val="tx1"/>
                </a:solidFill>
              </a:endParaRPr>
            </a:p>
          </p:txBody>
        </p:sp>
        <p:sp>
          <p:nvSpPr>
            <p:cNvPr id="10" name="부분 원형 9">
              <a:extLst>
                <a:ext uri="{FF2B5EF4-FFF2-40B4-BE49-F238E27FC236}">
                  <a16:creationId xmlns:a16="http://schemas.microsoft.com/office/drawing/2014/main" id="{7812C03F-8085-E867-B578-04B61A501EA6}"/>
                </a:ext>
              </a:extLst>
            </p:cNvPr>
            <p:cNvSpPr/>
            <p:nvPr/>
          </p:nvSpPr>
          <p:spPr>
            <a:xfrm>
              <a:off x="4190867" y="1885455"/>
              <a:ext cx="895350" cy="895350"/>
            </a:xfrm>
            <a:prstGeom prst="pie">
              <a:avLst>
                <a:gd name="adj1" fmla="val 5366180"/>
                <a:gd name="adj2" fmla="val 10731254"/>
              </a:avLst>
            </a:prstGeom>
            <a:noFill/>
            <a:ln w="28575"/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B6BC079E-A144-B5F3-AE21-699587B89CC9}"/>
                </a:ext>
              </a:extLst>
            </p:cNvPr>
            <p:cNvSpPr/>
            <p:nvPr/>
          </p:nvSpPr>
          <p:spPr>
            <a:xfrm>
              <a:off x="1109796" y="3429000"/>
              <a:ext cx="938079" cy="1447800"/>
            </a:xfrm>
            <a:prstGeom prst="rect">
              <a:avLst/>
            </a:prstGeom>
            <a:noFill/>
            <a:ln w="254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>
                  <a:solidFill>
                    <a:schemeClr val="tx1"/>
                  </a:solidFill>
                </a:rPr>
                <a:t>창고</a:t>
              </a: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AD81776E-A715-6E32-B816-AF136484587B}"/>
                </a:ext>
              </a:extLst>
            </p:cNvPr>
            <p:cNvSpPr/>
            <p:nvPr/>
          </p:nvSpPr>
          <p:spPr>
            <a:xfrm>
              <a:off x="1843221" y="2017714"/>
              <a:ext cx="204654" cy="1411286"/>
            </a:xfrm>
            <a:prstGeom prst="rect">
              <a:avLst/>
            </a:prstGeom>
            <a:pattFill prst="dkVert">
              <a:fgClr>
                <a:schemeClr val="tx1"/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DB19944B-D452-845F-0FA7-F4487D642979}"/>
                </a:ext>
              </a:extLst>
            </p:cNvPr>
            <p:cNvSpPr/>
            <p:nvPr/>
          </p:nvSpPr>
          <p:spPr>
            <a:xfrm>
              <a:off x="1109796" y="2017714"/>
              <a:ext cx="733425" cy="141128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6A662233-F21D-0187-483D-EDD0B3AA1443}"/>
                </a:ext>
              </a:extLst>
            </p:cNvPr>
            <p:cNvSpPr/>
            <p:nvPr/>
          </p:nvSpPr>
          <p:spPr>
            <a:xfrm>
              <a:off x="2628900" y="3941764"/>
              <a:ext cx="938079" cy="935036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accent1">
                  <a:shade val="15000"/>
                </a:schemeClr>
              </a:solidFill>
              <a:prstDash val="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solidFill>
                    <a:schemeClr val="tx1"/>
                  </a:solidFill>
                </a:rPr>
                <a:t>1.5</a:t>
              </a:r>
              <a:r>
                <a:rPr lang="ko-KR" altLang="en-US" dirty="0">
                  <a:solidFill>
                    <a:schemeClr val="tx1"/>
                  </a:solidFill>
                </a:rPr>
                <a:t>층</a:t>
              </a:r>
              <a:endParaRPr lang="en-US" altLang="ko-KR" dirty="0">
                <a:solidFill>
                  <a:schemeClr val="tx1"/>
                </a:solidFill>
              </a:endParaRPr>
            </a:p>
            <a:p>
              <a:pPr algn="ctr"/>
              <a:r>
                <a:rPr lang="ko-KR" altLang="en-US" dirty="0">
                  <a:solidFill>
                    <a:schemeClr val="tx1"/>
                  </a:solidFill>
                </a:rPr>
                <a:t>발코니</a:t>
              </a:r>
            </a:p>
          </p:txBody>
        </p:sp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AC357225-F6AC-DA92-F8B6-B0B3C3323F40}"/>
                </a:ext>
              </a:extLst>
            </p:cNvPr>
            <p:cNvSpPr/>
            <p:nvPr/>
          </p:nvSpPr>
          <p:spPr>
            <a:xfrm>
              <a:off x="2266550" y="2564804"/>
              <a:ext cx="1300429" cy="909638"/>
            </a:xfrm>
            <a:prstGeom prst="rect">
              <a:avLst/>
            </a:prstGeom>
            <a:solidFill>
              <a:schemeClr val="accent3">
                <a:alpha val="36000"/>
              </a:schemeClr>
            </a:solidFill>
            <a:ln>
              <a:noFill/>
            </a:ln>
          </p:spPr>
          <p:style>
            <a:lnRef idx="2">
              <a:schemeClr val="accent3">
                <a:shade val="15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/>
                <a:t>의자들</a:t>
              </a:r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85AC798D-EB18-C239-28EC-2E21143DC54A}"/>
                </a:ext>
              </a:extLst>
            </p:cNvPr>
            <p:cNvSpPr/>
            <p:nvPr/>
          </p:nvSpPr>
          <p:spPr>
            <a:xfrm>
              <a:off x="1214502" y="2212479"/>
              <a:ext cx="562375" cy="1021755"/>
            </a:xfrm>
            <a:prstGeom prst="rect">
              <a:avLst/>
            </a:prstGeom>
            <a:solidFill>
              <a:schemeClr val="accent3">
                <a:alpha val="60000"/>
              </a:schemeClr>
            </a:solidFill>
            <a:ln>
              <a:noFill/>
            </a:ln>
          </p:spPr>
          <p:style>
            <a:lnRef idx="2">
              <a:schemeClr val="accent3">
                <a:shade val="15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/>
                <a:t>탁</a:t>
              </a:r>
              <a:endParaRPr lang="en-US" altLang="ko-KR" dirty="0"/>
            </a:p>
            <a:p>
              <a:pPr algn="ctr"/>
              <a:r>
                <a:rPr lang="ko-KR" altLang="en-US" dirty="0"/>
                <a:t>자</a:t>
              </a: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9CA58A36-59AC-5941-5591-5CC83F3312D9}"/>
                </a:ext>
              </a:extLst>
            </p:cNvPr>
            <p:cNvSpPr/>
            <p:nvPr/>
          </p:nvSpPr>
          <p:spPr>
            <a:xfrm>
              <a:off x="1300691" y="5009749"/>
              <a:ext cx="2266288" cy="710807"/>
            </a:xfrm>
            <a:prstGeom prst="rect">
              <a:avLst/>
            </a:prstGeom>
            <a:solidFill>
              <a:schemeClr val="accent3">
                <a:alpha val="60000"/>
              </a:schemeClr>
            </a:solidFill>
            <a:ln>
              <a:noFill/>
            </a:ln>
          </p:spPr>
          <p:style>
            <a:lnRef idx="2">
              <a:schemeClr val="accent3">
                <a:shade val="15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/>
                <a:t>탁 자</a:t>
              </a:r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3F394667-68C0-3065-6F08-5DB096B31CDE}"/>
                </a:ext>
              </a:extLst>
            </p:cNvPr>
            <p:cNvSpPr/>
            <p:nvPr/>
          </p:nvSpPr>
          <p:spPr>
            <a:xfrm>
              <a:off x="2315173" y="2169478"/>
              <a:ext cx="1122754" cy="4572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69839CD3-C471-7EC3-F836-EAEA31A3F815}"/>
                </a:ext>
              </a:extLst>
            </p:cNvPr>
            <p:cNvSpPr/>
            <p:nvPr/>
          </p:nvSpPr>
          <p:spPr>
            <a:xfrm>
              <a:off x="3826592" y="2468859"/>
              <a:ext cx="45719" cy="1121371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E53C54A6-857E-370B-58BD-19DBF7B63EC5}"/>
                </a:ext>
              </a:extLst>
            </p:cNvPr>
            <p:cNvSpPr/>
            <p:nvPr/>
          </p:nvSpPr>
          <p:spPr>
            <a:xfrm flipV="1">
              <a:off x="3449888" y="3585566"/>
              <a:ext cx="422423" cy="60326"/>
            </a:xfrm>
            <a:prstGeom prst="rect">
              <a:avLst/>
            </a:prstGeom>
          </p:spPr>
          <p:style>
            <a:lnRef idx="2">
              <a:schemeClr val="dk1">
                <a:shade val="15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5CBEC573-92E1-F618-32F7-2C6CCE7E363F}"/>
                </a:ext>
              </a:extLst>
            </p:cNvPr>
            <p:cNvSpPr/>
            <p:nvPr/>
          </p:nvSpPr>
          <p:spPr>
            <a:xfrm>
              <a:off x="4024512" y="2707877"/>
              <a:ext cx="152267" cy="428727"/>
            </a:xfrm>
            <a:prstGeom prst="rect">
              <a:avLst/>
            </a:prstGeom>
          </p:spPr>
          <p:style>
            <a:lnRef idx="2">
              <a:schemeClr val="accent3">
                <a:shade val="15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6560394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7DC9967-7437-7092-E16B-DB3D051CA3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3.x</a:t>
            </a:r>
            <a:r>
              <a:rPr lang="ko-KR" altLang="en-US" dirty="0"/>
              <a:t>줄 요약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BBCE2E3-F0C5-B89F-3D68-D0DE47D3D6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우리의 미래는 </a:t>
            </a:r>
            <a:r>
              <a:rPr lang="ko-KR" altLang="en-US" dirty="0" err="1"/>
              <a:t>언리얼에</a:t>
            </a:r>
            <a:r>
              <a:rPr lang="ko-KR" altLang="en-US" dirty="0"/>
              <a:t> 있다</a:t>
            </a:r>
            <a:r>
              <a:rPr lang="en-US" altLang="ko-KR" dirty="0"/>
              <a:t>!</a:t>
            </a:r>
          </a:p>
          <a:p>
            <a:pPr lvl="2"/>
            <a:r>
              <a:rPr lang="ko-KR" altLang="en-US" dirty="0"/>
              <a:t>빠르면 </a:t>
            </a:r>
            <a:r>
              <a:rPr lang="en-US" altLang="ko-KR" dirty="0"/>
              <a:t>12</a:t>
            </a:r>
            <a:r>
              <a:rPr lang="ko-KR" altLang="en-US" dirty="0"/>
              <a:t>월 늦으면 </a:t>
            </a:r>
            <a:r>
              <a:rPr lang="en-US" altLang="ko-KR" dirty="0"/>
              <a:t>1</a:t>
            </a:r>
            <a:r>
              <a:rPr lang="ko-KR" altLang="en-US" dirty="0"/>
              <a:t>월부터 </a:t>
            </a:r>
            <a:r>
              <a:rPr lang="ko-KR" altLang="en-US" dirty="0" err="1"/>
              <a:t>언리얼</a:t>
            </a:r>
            <a:r>
              <a:rPr lang="ko-KR" altLang="en-US" dirty="0"/>
              <a:t> 스터디를 할 것이다</a:t>
            </a:r>
            <a:endParaRPr lang="en-US" altLang="ko-KR" dirty="0"/>
          </a:p>
          <a:p>
            <a:pPr lvl="2"/>
            <a:endParaRPr lang="en-US" altLang="ko-KR" dirty="0"/>
          </a:p>
          <a:p>
            <a:r>
              <a:rPr lang="ko-KR" altLang="en-US" dirty="0"/>
              <a:t>독립 하지 않고 모드로만 먹고 사는 것도 될지도</a:t>
            </a:r>
            <a:r>
              <a:rPr lang="en-US" altLang="ko-KR" dirty="0"/>
              <a:t>?</a:t>
            </a:r>
          </a:p>
          <a:p>
            <a:pPr lvl="2"/>
            <a:r>
              <a:rPr lang="ko-KR" altLang="en-US" dirty="0" err="1"/>
              <a:t>라고하셨는데</a:t>
            </a:r>
            <a:r>
              <a:rPr lang="ko-KR" altLang="en-US" dirty="0"/>
              <a:t> 저는 역시 </a:t>
            </a:r>
            <a:r>
              <a:rPr lang="ko-KR" altLang="en-US" dirty="0" err="1"/>
              <a:t>스탠드얼론</a:t>
            </a:r>
            <a:r>
              <a:rPr lang="ko-KR" altLang="en-US" dirty="0"/>
              <a:t> 게임 </a:t>
            </a:r>
            <a:r>
              <a:rPr lang="ko-KR" altLang="en-US" dirty="0" err="1"/>
              <a:t>만들래요</a:t>
            </a:r>
            <a:r>
              <a:rPr lang="en-US" altLang="ko-KR" dirty="0"/>
              <a:t>.</a:t>
            </a:r>
          </a:p>
          <a:p>
            <a:pPr lvl="2"/>
            <a:r>
              <a:rPr lang="ko-KR" altLang="en-US" dirty="0"/>
              <a:t>도타</a:t>
            </a:r>
            <a:r>
              <a:rPr lang="en-US" altLang="ko-KR" dirty="0"/>
              <a:t> 2</a:t>
            </a:r>
            <a:r>
              <a:rPr lang="ko-KR" altLang="en-US" dirty="0"/>
              <a:t>에서 나온 </a:t>
            </a:r>
            <a:r>
              <a:rPr lang="ko-KR" altLang="en-US" dirty="0" err="1"/>
              <a:t>오토체스</a:t>
            </a:r>
            <a:r>
              <a:rPr lang="ko-KR" altLang="en-US" dirty="0"/>
              <a:t> 생각하면 결국 모드는 한계가 있지 않나</a:t>
            </a:r>
            <a:r>
              <a:rPr lang="en-US" altLang="ko-KR" dirty="0"/>
              <a:t>..</a:t>
            </a:r>
          </a:p>
          <a:p>
            <a:pPr lvl="2"/>
            <a:endParaRPr lang="en-US" altLang="ko-KR" dirty="0"/>
          </a:p>
          <a:p>
            <a:r>
              <a:rPr lang="ko-KR" altLang="en-US" dirty="0" err="1"/>
              <a:t>스마게가</a:t>
            </a:r>
            <a:r>
              <a:rPr lang="ko-KR" altLang="en-US" dirty="0"/>
              <a:t> 네트워킹 행사를 정말 못하는 거 같다</a:t>
            </a:r>
            <a:endParaRPr lang="en-US" altLang="ko-KR" dirty="0"/>
          </a:p>
          <a:p>
            <a:pPr lvl="2"/>
            <a:r>
              <a:rPr lang="ko-KR" altLang="en-US" dirty="0"/>
              <a:t>대학교 신입생 행사가 더 진행을 잘 했음 </a:t>
            </a:r>
            <a:r>
              <a:rPr lang="ko-KR" altLang="en-US" dirty="0" err="1"/>
              <a:t>ㄹㅇㅋㅋ</a:t>
            </a:r>
            <a:endParaRPr lang="en-US" altLang="ko-KR" dirty="0"/>
          </a:p>
          <a:p>
            <a:pPr lvl="2"/>
            <a:r>
              <a:rPr lang="ko-KR" altLang="en-US" dirty="0"/>
              <a:t>노하우가 쌓이면 잘 하겠죠</a:t>
            </a:r>
            <a:r>
              <a:rPr lang="en-US" altLang="ko-KR" dirty="0"/>
              <a:t>. </a:t>
            </a:r>
            <a:r>
              <a:rPr lang="ko-KR" altLang="en-US" dirty="0"/>
              <a:t>근데 그게 빠른 시일 내는 </a:t>
            </a:r>
            <a:r>
              <a:rPr lang="ko-KR" altLang="en-US" dirty="0" err="1"/>
              <a:t>아닐거</a:t>
            </a:r>
            <a:r>
              <a:rPr lang="ko-KR" altLang="en-US" dirty="0"/>
              <a:t> 같음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5F4557A-F371-2122-44C2-E292DE3BCF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/>
              <a:t>2023-11-11</a:t>
            </a:r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0613D60-3857-CA87-8180-1298E730E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/>
              <a:t>2023 UPnL </a:t>
            </a:r>
            <a:r>
              <a:rPr lang="ko-KR" altLang="en-US"/>
              <a:t>가을학기 워크샵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B037C5A-5342-E988-E91F-AA50A6CD1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F309-AC29-4C4F-9C98-51452E15AAB6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58303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>
            <a:extLst>
              <a:ext uri="{FF2B5EF4-FFF2-40B4-BE49-F238E27FC236}">
                <a16:creationId xmlns:a16="http://schemas.microsoft.com/office/drawing/2014/main" id="{3B8E9CBB-0CCC-1E3B-9C7F-59FCC2FD06A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감사합니다</a:t>
            </a:r>
          </a:p>
        </p:txBody>
      </p:sp>
      <p:sp>
        <p:nvSpPr>
          <p:cNvPr id="8" name="부제목 7">
            <a:extLst>
              <a:ext uri="{FF2B5EF4-FFF2-40B4-BE49-F238E27FC236}">
                <a16:creationId xmlns:a16="http://schemas.microsoft.com/office/drawing/2014/main" id="{458C928F-4942-B9FD-7832-4648E71A499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/>
              <a:t>궁금한 점이 혹시 있나요</a:t>
            </a:r>
            <a:r>
              <a:rPr lang="en-US" altLang="ko-KR" dirty="0"/>
              <a:t>?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140776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568</TotalTime>
  <Words>539</Words>
  <Application>Microsoft Office PowerPoint</Application>
  <PresentationFormat>와이드스크린</PresentationFormat>
  <Paragraphs>118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3" baseType="lpstr">
      <vt:lpstr>맑은 고딕</vt:lpstr>
      <vt:lpstr>Arial</vt:lpstr>
      <vt:lpstr>Office 테마</vt:lpstr>
      <vt:lpstr>2023 비버콘 후기</vt:lpstr>
      <vt:lpstr>발단</vt:lpstr>
      <vt:lpstr>어떤 곳이었나요?</vt:lpstr>
      <vt:lpstr>3인 토크쇼</vt:lpstr>
      <vt:lpstr>우리의 미래는 Unreal이다</vt:lpstr>
      <vt:lpstr>게임 모드로 먹고 살기?</vt:lpstr>
      <vt:lpstr>기타 발표</vt:lpstr>
      <vt:lpstr>창작자 네트워킹?</vt:lpstr>
      <vt:lpstr>3.x줄 요약</vt:lpstr>
      <vt:lpstr>감사합니다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2023 비버콘 후기</dc:title>
  <dc:creator>민준 선</dc:creator>
  <cp:lastModifiedBy>민준 선</cp:lastModifiedBy>
  <cp:revision>4</cp:revision>
  <dcterms:created xsi:type="dcterms:W3CDTF">2023-11-07T03:19:50Z</dcterms:created>
  <dcterms:modified xsi:type="dcterms:W3CDTF">2023-11-10T12:41:55Z</dcterms:modified>
</cp:coreProperties>
</file>