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91" d="100"/>
          <a:sy n="91" d="100"/>
        </p:scale>
        <p:origin x="135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 preserve="1">
  <p:cSld name="제목 슬라이드">
    <p:bg>
      <p:bgPr>
        <a:blipFill rotWithShape="1">
          <a:blip r:embed="rId2">
            <a:alphaModFix/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1845426"/>
            <a:ext cx="8534400" cy="1890392"/>
          </a:xfrm>
        </p:spPr>
        <p:txBody>
          <a:bodyPr/>
          <a:lstStyle>
            <a:lvl1pPr algn="l">
              <a:defRPr sz="4800"/>
            </a:lvl1pPr>
          </a:lstStyle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14400" y="4364736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/>
            </a:pPr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15477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  <a:p>
            <a:pPr lvl="1">
              <a:defRPr lang="ko-KR"/>
            </a:pPr>
            <a:r>
              <a:rPr lang="ko-KR" altLang="en-US"/>
              <a:t>두 번째 수준</a:t>
            </a:r>
          </a:p>
          <a:p>
            <a:pPr lvl="2">
              <a:defRPr lang="ko-KR"/>
            </a:pPr>
            <a:r>
              <a:rPr lang="ko-KR" altLang="en-US"/>
              <a:t>세 번째 수준</a:t>
            </a:r>
          </a:p>
          <a:p>
            <a:pPr lvl="3">
              <a:defRPr lang="ko-KR"/>
            </a:pPr>
            <a:r>
              <a:rPr lang="ko-KR" altLang="en-US"/>
              <a:t>네 번째 수준</a:t>
            </a:r>
          </a:p>
          <a:p>
            <a:pPr lvl="4">
              <a:defRPr lang="ko-KR"/>
            </a:pPr>
            <a:r>
              <a:rPr lang="ko-KR" altLang="en-US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641638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7137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bg>
      <p:bgPr>
        <a:blipFill rotWithShape="1">
          <a:blip r:embed="rId2">
            <a:alphaModFix/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678905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7716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3333"/>
            </a:lvl1pPr>
            <a:lvl2pPr>
              <a:defRPr sz="2800"/>
            </a:lvl2pPr>
            <a:lvl3pPr>
              <a:defRPr sz="2267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3333"/>
            </a:lvl9pPr>
          </a:lstStyle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  <a:p>
            <a:pPr lvl="1">
              <a:defRPr lang="ko-KR"/>
            </a:pPr>
            <a:r>
              <a:rPr lang="ko-KR" altLang="en-US"/>
              <a:t>두 번째 수준</a:t>
            </a:r>
          </a:p>
          <a:p>
            <a:pPr lvl="2">
              <a:defRPr lang="ko-KR"/>
            </a:pPr>
            <a:r>
              <a:rPr lang="ko-KR" altLang="en-US"/>
              <a:t>세 번째 수준</a:t>
            </a:r>
          </a:p>
          <a:p>
            <a:pPr lvl="3">
              <a:defRPr lang="ko-KR"/>
            </a:pPr>
            <a:r>
              <a:rPr lang="ko-KR" altLang="en-US"/>
              <a:t>네 번째 수준</a:t>
            </a:r>
          </a:p>
          <a:p>
            <a:pPr lvl="4">
              <a:defRPr lang="ko-KR"/>
            </a:pPr>
            <a:r>
              <a:rPr lang="ko-KR" altLang="en-US"/>
              <a:t>다섯 번째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3333"/>
            </a:lvl1pPr>
            <a:lvl2pPr>
              <a:defRPr sz="2800"/>
            </a:lvl2pPr>
            <a:lvl3pPr>
              <a:defRPr sz="2267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3333"/>
            </a:lvl9pPr>
          </a:lstStyle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  <a:p>
            <a:pPr lvl="1">
              <a:defRPr lang="ko-KR"/>
            </a:pPr>
            <a:r>
              <a:rPr lang="ko-KR" altLang="en-US"/>
              <a:t>두 번째 수준</a:t>
            </a:r>
          </a:p>
          <a:p>
            <a:pPr lvl="2">
              <a:defRPr lang="ko-KR"/>
            </a:pPr>
            <a:r>
              <a:rPr lang="ko-KR" altLang="en-US"/>
              <a:t>세 번째 수준</a:t>
            </a:r>
          </a:p>
          <a:p>
            <a:pPr lvl="3">
              <a:defRPr lang="ko-KR"/>
            </a:pPr>
            <a:r>
              <a:rPr lang="ko-KR" altLang="en-US"/>
              <a:t>네 번째 수준</a:t>
            </a:r>
          </a:p>
          <a:p>
            <a:pPr lvl="4">
              <a:defRPr lang="ko-KR"/>
            </a:pPr>
            <a:r>
              <a:rPr lang="ko-KR" altLang="en-US"/>
              <a:t>다섯 번째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67072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17542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800" cy="4525200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/>
            </a:pPr>
            <a:r>
              <a:rPr lang="ko-KR" altLang="en-US" dirty="0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70756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960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  <a:p>
            <a:pPr lvl="1">
              <a:defRPr lang="ko-KR"/>
            </a:pPr>
            <a:r>
              <a:rPr lang="ko-KR" altLang="en-US"/>
              <a:t>두 번째 수준</a:t>
            </a:r>
          </a:p>
          <a:p>
            <a:pPr lvl="2">
              <a:defRPr lang="ko-KR"/>
            </a:pPr>
            <a:r>
              <a:rPr lang="ko-KR" altLang="en-US"/>
              <a:t>세 번째 수준</a:t>
            </a:r>
          </a:p>
          <a:p>
            <a:pPr lvl="3">
              <a:defRPr lang="ko-KR"/>
            </a:pPr>
            <a:r>
              <a:rPr lang="ko-KR" altLang="en-US"/>
              <a:t>네 번째 수준</a:t>
            </a:r>
          </a:p>
          <a:p>
            <a:pPr lvl="4">
              <a:defRPr lang="ko-KR"/>
            </a:pPr>
            <a:r>
              <a:rPr lang="ko-KR" altLang="en-US"/>
              <a:t>다섯 번째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960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  <a:p>
            <a:pPr lvl="1">
              <a:defRPr lang="ko-KR"/>
            </a:pPr>
            <a:r>
              <a:rPr lang="ko-KR" altLang="en-US"/>
              <a:t>두 번째 수준</a:t>
            </a:r>
          </a:p>
          <a:p>
            <a:pPr lvl="2">
              <a:defRPr lang="ko-KR"/>
            </a:pPr>
            <a:r>
              <a:rPr lang="ko-KR" altLang="en-US"/>
              <a:t>세 번째 수준</a:t>
            </a:r>
          </a:p>
          <a:p>
            <a:pPr lvl="3">
              <a:defRPr lang="ko-KR"/>
            </a:pPr>
            <a:r>
              <a:rPr lang="ko-KR" altLang="en-US"/>
              <a:t>네 번째 수준</a:t>
            </a:r>
          </a:p>
          <a:p>
            <a:pPr lvl="4">
              <a:defRPr lang="ko-KR"/>
            </a:pPr>
            <a:r>
              <a:rPr lang="ko-KR" altLang="en-US"/>
              <a:t>다섯 번째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800" cy="21960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  <a:p>
            <a:pPr lvl="1">
              <a:defRPr lang="ko-KR"/>
            </a:pPr>
            <a:r>
              <a:rPr lang="ko-KR" altLang="en-US"/>
              <a:t>두 번째 수준</a:t>
            </a:r>
          </a:p>
          <a:p>
            <a:pPr lvl="2">
              <a:defRPr lang="ko-KR"/>
            </a:pPr>
            <a:r>
              <a:rPr lang="ko-KR" altLang="en-US"/>
              <a:t>세 번째 수준</a:t>
            </a:r>
          </a:p>
          <a:p>
            <a:pPr lvl="3">
              <a:defRPr lang="ko-KR"/>
            </a:pPr>
            <a:r>
              <a:rPr lang="ko-KR" altLang="en-US"/>
              <a:t>네 번째 수준</a:t>
            </a:r>
          </a:p>
          <a:p>
            <a:pPr lvl="4">
              <a:defRPr lang="ko-KR"/>
            </a:pPr>
            <a:r>
              <a:rPr lang="ko-KR" altLang="en-US"/>
              <a:t>다섯 번째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7" y="3984220"/>
            <a:ext cx="5384800" cy="21960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  <a:p>
            <a:pPr lvl="1">
              <a:defRPr lang="ko-KR"/>
            </a:pPr>
            <a:r>
              <a:rPr lang="ko-KR" altLang="en-US"/>
              <a:t>두 번째 수준</a:t>
            </a:r>
          </a:p>
          <a:p>
            <a:pPr lvl="2">
              <a:defRPr lang="ko-KR"/>
            </a:pPr>
            <a:r>
              <a:rPr lang="ko-KR" altLang="en-US"/>
              <a:t>세 번째 수준</a:t>
            </a:r>
          </a:p>
          <a:p>
            <a:pPr lvl="3">
              <a:defRPr lang="ko-KR"/>
            </a:pPr>
            <a:r>
              <a:rPr lang="ko-KR" altLang="en-US"/>
              <a:t>네 번째 수준</a:t>
            </a:r>
          </a:p>
          <a:p>
            <a:pPr lvl="4">
              <a:defRPr lang="ko-KR"/>
            </a:pPr>
            <a:r>
              <a:rPr lang="ko-KR" altLang="en-US"/>
              <a:t>다섯 번째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35239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그림 및 설명" type="picTx" preserve="1">
  <p:cSld name="그림 및 설명">
    <p:bg>
      <p:bgPr>
        <a:blipFill rotWithShape="1">
          <a:blip r:embed="rId2">
            <a:alphaModFix/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7"/>
          </a:xfrm>
        </p:spPr>
        <p:txBody>
          <a:bodyPr anchor="b"/>
          <a:lstStyle>
            <a:lvl1pPr algn="l">
              <a:defRPr sz="2667" b="1">
                <a:solidFill>
                  <a:schemeClr val="tx1"/>
                </a:solidFill>
              </a:defRPr>
            </a:lvl1pPr>
          </a:lstStyle>
          <a:p>
            <a:pPr lvl="0">
              <a:defRPr lang="ko-KR"/>
            </a:pPr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>
              <a:defRPr lang="ko-KR"/>
            </a:pPr>
            <a:r>
              <a:rPr lang="ko-KR" altLang="en-US" dirty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1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12615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130424"/>
            <a:ext cx="12192000" cy="1470024"/>
          </a:xfrm>
        </p:spPr>
        <p:txBody>
          <a:bodyPr>
            <a:normAutofit/>
          </a:bodyPr>
          <a:lstStyle>
            <a:lvl1pPr>
              <a:defRPr sz="5867" b="1">
                <a:solidFill>
                  <a:sysClr val="windowText" lastClr="000000"/>
                </a:solidFill>
              </a:defRPr>
            </a:lvl1pPr>
          </a:lstStyle>
          <a:p>
            <a:pPr lvl="0">
              <a:defRPr lang="ko-KR"/>
            </a:pPr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45291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1" y="1654493"/>
            <a:ext cx="6477023" cy="427081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3200"/>
            </a:lvl1pPr>
          </a:lstStyle>
          <a:p>
            <a:pPr lvl="0">
              <a:defRPr lang="ko-KR"/>
            </a:pPr>
            <a:r>
              <a:rPr lang="ko-KR" altLang="en-US"/>
              <a:t>첫째 목차</a:t>
            </a:r>
          </a:p>
          <a:p>
            <a:pPr lvl="0">
              <a:defRPr lang="ko-KR"/>
            </a:pPr>
            <a:r>
              <a:rPr lang="ko-KR" altLang="en-US"/>
              <a:t>둘째 목차</a:t>
            </a:r>
          </a:p>
          <a:p>
            <a:pPr lvl="0">
              <a:defRPr lang="ko-KR"/>
            </a:pPr>
            <a:r>
              <a:rPr lang="ko-KR" altLang="en-US"/>
              <a:t>셋째 목차</a:t>
            </a:r>
          </a:p>
          <a:p>
            <a:pPr lvl="0">
              <a:defRPr lang="ko-KR"/>
            </a:pPr>
            <a:r>
              <a:rPr lang="ko-KR" altLang="en-US"/>
              <a:t>넷째 목차</a:t>
            </a:r>
          </a:p>
          <a:p>
            <a:pPr lvl="0">
              <a:defRPr lang="ko-KR"/>
            </a:pPr>
            <a:r>
              <a:rPr lang="ko-KR" altLang="en-US"/>
              <a:t>다섯째 목차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795013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pPr lvl="0">
              <a:defRPr lang="ko-KR"/>
            </a:pPr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1508734"/>
            <a:ext cx="8026400" cy="4617429"/>
          </a:xfrm>
        </p:spPr>
        <p:txBody>
          <a:bodyPr vert="eaVert"/>
          <a:lstStyle/>
          <a:p>
            <a:pPr lvl="0">
              <a:defRPr lang="ko-KR"/>
            </a:pPr>
            <a:r>
              <a:rPr lang="ko-KR" altLang="en-US"/>
              <a:t>마스터 텍스트 스타일을 편집하려면 클릭</a:t>
            </a:r>
          </a:p>
          <a:p>
            <a:pPr lvl="1">
              <a:defRPr lang="ko-KR"/>
            </a:pPr>
            <a:r>
              <a:rPr lang="ko-KR" altLang="en-US"/>
              <a:t>두 번째 수준</a:t>
            </a:r>
          </a:p>
          <a:p>
            <a:pPr lvl="2">
              <a:defRPr lang="ko-KR"/>
            </a:pPr>
            <a:r>
              <a:rPr lang="ko-KR" altLang="en-US"/>
              <a:t>세 번째 수준</a:t>
            </a:r>
          </a:p>
          <a:p>
            <a:pPr lvl="3">
              <a:defRPr lang="ko-KR"/>
            </a:pPr>
            <a:r>
              <a:rPr lang="ko-KR" altLang="en-US"/>
              <a:t>네 번째 수준</a:t>
            </a:r>
          </a:p>
          <a:p>
            <a:pPr lvl="4">
              <a:defRPr lang="ko-KR"/>
            </a:pPr>
            <a:r>
              <a:rPr lang="ko-KR" altLang="en-US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51597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>
            <a:alphaModFix/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 lang="ko-KR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/>
            </a:pPr>
            <a:r>
              <a:rPr lang="ko-KR" altLang="en-US"/>
              <a:t>둘째 수준</a:t>
            </a:r>
          </a:p>
          <a:p>
            <a:pPr lvl="2">
              <a:defRPr lang="ko-KR"/>
            </a:pPr>
            <a:r>
              <a:rPr lang="ko-KR" altLang="en-US"/>
              <a:t>셋째 수준</a:t>
            </a:r>
          </a:p>
          <a:p>
            <a:pPr lvl="3">
              <a:defRPr lang="ko-KR"/>
            </a:pPr>
            <a:r>
              <a:rPr lang="ko-KR" altLang="en-US"/>
              <a:t>넷째 수준</a:t>
            </a:r>
          </a:p>
          <a:p>
            <a:pPr lvl="4">
              <a:defRPr lang="ko-KR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25829-A124-4555-AB65-131F6EE50353}" type="datetimeFigureOut">
              <a:rPr lang="en-US" smtClean="0"/>
              <a:t>2024-02-03 Sat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351E8-6BAB-4F5A-90B2-F4E5F68C1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497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xStyles>
    <p:titleStyle>
      <a:lvl1pPr algn="l" defTabSz="1219170" rtl="0" eaLnBrk="1" latinLnBrk="1" hangingPunct="1"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eaLnBrk="1" latinLnBrk="1" hangingPunct="1">
        <a:defRPr sz="4000" b="1">
          <a:solidFill>
            <a:schemeClr val="bg1"/>
          </a:solidFill>
        </a:defRPr>
      </a:lvl2pPr>
      <a:lvl3pPr algn="l" eaLnBrk="1" latinLnBrk="1" hangingPunct="1">
        <a:defRPr sz="4000" b="1">
          <a:solidFill>
            <a:schemeClr val="bg1"/>
          </a:solidFill>
        </a:defRPr>
      </a:lvl3pPr>
      <a:lvl4pPr algn="l" eaLnBrk="1" latinLnBrk="1" hangingPunct="1">
        <a:defRPr sz="4000" b="1">
          <a:solidFill>
            <a:schemeClr val="bg1"/>
          </a:solidFill>
        </a:defRPr>
      </a:lvl4pPr>
      <a:lvl5pPr algn="l" eaLnBrk="1" latinLnBrk="1" hangingPunct="1">
        <a:defRPr sz="4000" b="1">
          <a:solidFill>
            <a:schemeClr val="bg1"/>
          </a:solidFill>
        </a:defRPr>
      </a:lvl5pPr>
      <a:lvl6pPr algn="l" eaLnBrk="1" latinLnBrk="1" hangingPunct="1">
        <a:defRPr sz="4000" b="1">
          <a:solidFill>
            <a:schemeClr val="bg1"/>
          </a:solidFill>
        </a:defRPr>
      </a:lvl6pPr>
      <a:lvl7pPr algn="l" eaLnBrk="1" latinLnBrk="1" hangingPunct="1">
        <a:defRPr sz="4000" b="1">
          <a:solidFill>
            <a:schemeClr val="bg1"/>
          </a:solidFill>
        </a:defRPr>
      </a:lvl7pPr>
      <a:lvl8pPr algn="l" eaLnBrk="1" latinLnBrk="1" hangingPunct="1">
        <a:defRPr sz="4000" b="1">
          <a:solidFill>
            <a:schemeClr val="bg1"/>
          </a:solidFill>
        </a:defRPr>
      </a:lvl8pPr>
      <a:lvl9pPr algn="l" eaLnBrk="1" latinLnBrk="1" hangingPunct="1">
        <a:defRPr sz="4000" b="1">
          <a:solidFill>
            <a:schemeClr val="bg1"/>
          </a:solidFill>
        </a:defRPr>
      </a:lvl9pPr>
    </p:titleStyle>
    <p:bodyStyle>
      <a:lvl1pPr marL="457189" indent="-457189" algn="l" defTabSz="1219170" rtl="0" eaLnBrk="1" latinLnBrk="1" hangingPunct="1">
        <a:spcBef>
          <a:spcPct val="20000"/>
        </a:spcBef>
        <a:buFont typeface="Arial"/>
        <a:buChar char="•"/>
        <a:defRPr sz="3333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/>
        <a:buChar char="•"/>
        <a:defRPr sz="22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/>
        <a:buChar char="–"/>
        <a:defRPr sz="1733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/>
        <a:buChar char="»"/>
        <a:defRPr sz="1733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61A04B-3888-D057-0398-5A27540B9B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리세마라</a:t>
            </a:r>
            <a:r>
              <a:rPr lang="en-US" altLang="ko-KR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, </a:t>
            </a:r>
            <a:r>
              <a:rPr lang="ko-KR" altLang="en-US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어떻게 하는가</a:t>
            </a:r>
            <a:endParaRPr lang="en-US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7F54640-5F21-8772-D58E-063032045B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UPnL</a:t>
            </a:r>
            <a:r>
              <a:rPr lang="en-US" dirty="0"/>
              <a:t> 63</a:t>
            </a:r>
            <a:r>
              <a:rPr lang="ko-KR" altLang="en-US"/>
              <a:t>차 워크샵</a:t>
            </a:r>
            <a:endParaRPr lang="en-US" altLang="ko-KR" dirty="0"/>
          </a:p>
          <a:p>
            <a:r>
              <a:rPr lang="ko-KR" altLang="en-US" dirty="0"/>
              <a:t>김세현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79924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ABC30344-4D0E-130B-40EC-6EB60B573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들어가기</a:t>
            </a:r>
            <a:r>
              <a:rPr lang="en-US" altLang="ko-KR" dirty="0"/>
              <a:t> </a:t>
            </a:r>
            <a:r>
              <a:rPr lang="ko-KR" altLang="en-US" dirty="0"/>
              <a:t>전에</a:t>
            </a:r>
            <a:endParaRPr lang="en-US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93ECF87D-6450-B8CA-1186-664D8B2954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dirty="0"/>
              <a:t>본 발표자료의 내용은 일부 게임에만 해당하는 내용일 수 있으며</a:t>
            </a:r>
            <a:r>
              <a:rPr lang="en-US" altLang="ko-KR" dirty="0"/>
              <a:t>, </a:t>
            </a:r>
            <a:r>
              <a:rPr lang="ko-KR" altLang="en-US" dirty="0"/>
              <a:t>어떤 게임에는 적용되지 않을 수 있습니다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발표 내용이 일부 잘못되거나 오류를 포함하고 있을 수 있습니다</a:t>
            </a:r>
            <a:r>
              <a:rPr lang="en-US" altLang="ko-KR" dirty="0"/>
              <a:t>. </a:t>
            </a:r>
            <a:r>
              <a:rPr lang="ko-KR" altLang="en-US" dirty="0"/>
              <a:t>그러한 부분은 자유롭게 의견을 나눠주세요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34410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87883EEE-DBE2-F0B7-0044-11BB8A865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목차</a:t>
            </a:r>
            <a:endParaRPr lang="en-US" dirty="0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9739DFF-8357-AB1C-D638-934816BD4AF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ko-KR" altLang="en-US" dirty="0" err="1"/>
              <a:t>리세마라란</a:t>
            </a:r>
            <a:r>
              <a:rPr lang="ko-KR" altLang="en-US" dirty="0"/>
              <a:t> 무엇인가</a:t>
            </a:r>
            <a:endParaRPr lang="en-US" altLang="ko-KR" dirty="0"/>
          </a:p>
          <a:p>
            <a:r>
              <a:rPr lang="ko-KR" altLang="en-US" dirty="0" err="1"/>
              <a:t>리세마라를</a:t>
            </a:r>
            <a:r>
              <a:rPr lang="ko-KR" altLang="en-US" dirty="0"/>
              <a:t> 왜 하는가</a:t>
            </a:r>
            <a:endParaRPr lang="en-US" altLang="ko-KR" dirty="0"/>
          </a:p>
          <a:p>
            <a:r>
              <a:rPr lang="ko-KR" altLang="en-US" dirty="0" err="1"/>
              <a:t>리세마라를</a:t>
            </a:r>
            <a:r>
              <a:rPr lang="ko-KR" altLang="en-US" dirty="0"/>
              <a:t> 어떻게 하는가</a:t>
            </a:r>
            <a:endParaRPr lang="en-US" altLang="ko-KR" dirty="0"/>
          </a:p>
          <a:p>
            <a:r>
              <a:rPr lang="ko-KR" altLang="en-US" dirty="0"/>
              <a:t>리세마라 시연</a:t>
            </a:r>
            <a:endParaRPr lang="en-US" altLang="ko-KR" dirty="0"/>
          </a:p>
          <a:p>
            <a:r>
              <a:rPr lang="ko-KR" altLang="en-US" dirty="0"/>
              <a:t>마치며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8374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622707B6-BA5A-59E9-5DF8-BEE68BB78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리세마라란</a:t>
            </a:r>
            <a:r>
              <a:rPr lang="ko-KR" altLang="en-US" dirty="0"/>
              <a:t> 무엇인가</a:t>
            </a:r>
            <a:endParaRPr lang="en-US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47182EFB-8811-E706-AA3E-67B89BE763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b="1" dirty="0"/>
              <a:t>리세마라</a:t>
            </a:r>
            <a:r>
              <a:rPr lang="en-US" altLang="ko-KR" b="1" dirty="0"/>
              <a:t>(</a:t>
            </a:r>
            <a:r>
              <a:rPr lang="ja-JP" altLang="en-US" b="1" dirty="0"/>
              <a:t>リセマラ</a:t>
            </a:r>
            <a:r>
              <a:rPr lang="en-US" altLang="ja-JP" b="1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‘</a:t>
            </a:r>
            <a:r>
              <a:rPr lang="ko-KR" altLang="en-US" dirty="0"/>
              <a:t>리셋 마라톤</a:t>
            </a:r>
            <a:r>
              <a:rPr lang="en-US" altLang="ko-KR" dirty="0"/>
              <a:t>’</a:t>
            </a:r>
            <a:r>
              <a:rPr lang="ko-KR" altLang="en-US" dirty="0"/>
              <a:t>의 줄임말</a:t>
            </a:r>
            <a:r>
              <a:rPr lang="en-US" altLang="ko-KR" dirty="0"/>
              <a:t>, </a:t>
            </a:r>
            <a:r>
              <a:rPr lang="ko-KR" altLang="en-US" dirty="0"/>
              <a:t>리셋을 마라톤처럼 오래 한다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게임 플레이 중 원하는 결과가 나오지 않은 경우에 세이브 불러오기 또는 재시작을 반복하여 원하는 결과가 나올 때까지 </a:t>
            </a:r>
            <a:r>
              <a:rPr lang="ko-KR" altLang="en-US" dirty="0" err="1"/>
              <a:t>리셋하는</a:t>
            </a:r>
            <a:r>
              <a:rPr lang="ko-KR" altLang="en-US" dirty="0"/>
              <a:t> 행위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좁은 의미로는 가챠에서 행하는 리셋을 의미함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2206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75D96-0A84-1164-38A1-FB0B10E46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20C7BCC5-CB30-EB2E-A7FF-85EEF2499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리세마라를</a:t>
            </a:r>
            <a:r>
              <a:rPr lang="ko-KR" altLang="en-US" dirty="0"/>
              <a:t> 왜 하는가</a:t>
            </a:r>
            <a:endParaRPr lang="en-US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649C136-1F29-BF5D-7112-1A1535134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단순 실수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dirty="0"/>
              <a:t>에임 미스</a:t>
            </a:r>
            <a:r>
              <a:rPr lang="en-US" altLang="ko-KR" dirty="0"/>
              <a:t>, </a:t>
            </a:r>
            <a:r>
              <a:rPr lang="ko-KR" altLang="en-US" dirty="0"/>
              <a:t>판단 미스 등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확률 계산 결과 실패한 경우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dirty="0" err="1"/>
              <a:t>크리리트</a:t>
            </a:r>
            <a:r>
              <a:rPr lang="en-US" altLang="ko-KR" dirty="0"/>
              <a:t>(</a:t>
            </a:r>
            <a:r>
              <a:rPr lang="ko-KR" altLang="en-US" dirty="0"/>
              <a:t>크리티컬 </a:t>
            </a:r>
            <a:r>
              <a:rPr lang="ko-KR" altLang="en-US" dirty="0" err="1"/>
              <a:t>리트라이</a:t>
            </a:r>
            <a:r>
              <a:rPr lang="en-US" altLang="ko-KR" dirty="0"/>
              <a:t>) </a:t>
            </a:r>
            <a:r>
              <a:rPr lang="ko-KR" altLang="en-US" dirty="0"/>
              <a:t>등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재도전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dirty="0"/>
              <a:t>특정 패턴 뽑기</a:t>
            </a:r>
            <a:r>
              <a:rPr lang="en-US" altLang="ko-KR" dirty="0"/>
              <a:t>, </a:t>
            </a:r>
            <a:r>
              <a:rPr lang="ko-KR" altLang="en-US" dirty="0"/>
              <a:t>특정 보상 노리기 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6421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31ED1-499F-FA7A-8D4A-1F5BC2694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AABDB50F-0BC4-3B77-3096-26EF9A6E0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리세마라를</a:t>
            </a:r>
            <a:r>
              <a:rPr lang="ko-KR" altLang="en-US" dirty="0"/>
              <a:t> 왜 하는가</a:t>
            </a:r>
            <a:endParaRPr lang="en-US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3EC2734F-4931-8CF4-6BD4-99E507F5C2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가챠</a:t>
            </a:r>
            <a:r>
              <a:rPr lang="en-US" altLang="ko-KR" dirty="0"/>
              <a:t>(</a:t>
            </a:r>
            <a:r>
              <a:rPr lang="ko-KR" altLang="en-US" dirty="0"/>
              <a:t>뽑기</a:t>
            </a:r>
            <a:r>
              <a:rPr lang="en-US" altLang="ko-KR" dirty="0"/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dirty="0"/>
              <a:t>특히 모바일 게임에서 많이 이루어짐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dirty="0"/>
              <a:t>초기자본금으로 돌리는 가챠에서 좋은 아이템</a:t>
            </a:r>
            <a:r>
              <a:rPr lang="en-US" altLang="ko-KR" dirty="0"/>
              <a:t>/</a:t>
            </a:r>
            <a:r>
              <a:rPr lang="ko-KR" altLang="en-US" dirty="0"/>
              <a:t>캐릭터를 얻기 위함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dirty="0"/>
              <a:t>결과에 따라 이후의 진행 및 성장 난이도에 큰 차이가 있음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dirty="0" err="1"/>
              <a:t>리세계</a:t>
            </a:r>
            <a:r>
              <a:rPr lang="ko-KR" altLang="en-US" dirty="0"/>
              <a:t> 판매도 여기저기서 거래되나 이는 주의가 필요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45161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A4ED5-BE05-02E2-D262-B90A73F67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F90194C5-1633-9BA0-C32C-95E0FBF06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리세마라를</a:t>
            </a:r>
            <a:r>
              <a:rPr lang="ko-KR" altLang="en-US" dirty="0"/>
              <a:t> 어떻게 하는가</a:t>
            </a:r>
            <a:endParaRPr lang="en-US" dirty="0"/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B70D523-9927-7A87-CEEC-5B59CD26396A}"/>
              </a:ext>
            </a:extLst>
          </p:cNvPr>
          <p:cNvSpPr/>
          <p:nvPr/>
        </p:nvSpPr>
        <p:spPr>
          <a:xfrm>
            <a:off x="3147849" y="1637647"/>
            <a:ext cx="2680138" cy="58136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게임 시작</a:t>
            </a:r>
            <a:endParaRPr 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17B9277-7CF9-A6F1-621A-A57429E71DA6}"/>
              </a:ext>
            </a:extLst>
          </p:cNvPr>
          <p:cNvSpPr/>
          <p:nvPr/>
        </p:nvSpPr>
        <p:spPr>
          <a:xfrm>
            <a:off x="3147849" y="3705405"/>
            <a:ext cx="2680138" cy="58136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가챠</a:t>
            </a:r>
            <a:endParaRPr lang="en-US" dirty="0"/>
          </a:p>
        </p:txBody>
      </p:sp>
      <p:sp>
        <p:nvSpPr>
          <p:cNvPr id="6" name="다이아몬드 5">
            <a:extLst>
              <a:ext uri="{FF2B5EF4-FFF2-40B4-BE49-F238E27FC236}">
                <a16:creationId xmlns:a16="http://schemas.microsoft.com/office/drawing/2014/main" id="{5B5AB17B-B16F-BE7C-1B8F-5C57A70038DD}"/>
              </a:ext>
            </a:extLst>
          </p:cNvPr>
          <p:cNvSpPr/>
          <p:nvPr/>
        </p:nvSpPr>
        <p:spPr>
          <a:xfrm>
            <a:off x="2911366" y="4739284"/>
            <a:ext cx="3153104" cy="874140"/>
          </a:xfrm>
          <a:prstGeom prst="diamond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결과가</a:t>
            </a:r>
            <a:br>
              <a:rPr lang="en-US" altLang="ko-KR" dirty="0"/>
            </a:br>
            <a:r>
              <a:rPr lang="ko-KR" altLang="en-US" dirty="0"/>
              <a:t>만족스러운가</a:t>
            </a:r>
            <a:r>
              <a:rPr lang="en-US" altLang="ko-KR" dirty="0"/>
              <a:t>?</a:t>
            </a:r>
            <a:endParaRPr lang="en-US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991AB4B9-104D-F760-7D1E-7E360EAFECA9}"/>
              </a:ext>
            </a:extLst>
          </p:cNvPr>
          <p:cNvSpPr/>
          <p:nvPr/>
        </p:nvSpPr>
        <p:spPr>
          <a:xfrm>
            <a:off x="3147849" y="6065936"/>
            <a:ext cx="2680138" cy="58136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게임 진행</a:t>
            </a:r>
            <a:endParaRPr lang="en-US" dirty="0"/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4D96C05D-27BE-02B3-A9C4-378224FDC692}"/>
              </a:ext>
            </a:extLst>
          </p:cNvPr>
          <p:cNvCxnSpPr>
            <a:cxnSpLocks/>
            <a:stCxn id="2" idx="2"/>
            <a:endCxn id="41" idx="0"/>
          </p:cNvCxnSpPr>
          <p:nvPr/>
        </p:nvCxnSpPr>
        <p:spPr>
          <a:xfrm>
            <a:off x="4487918" y="2219013"/>
            <a:ext cx="0" cy="4525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BF476036-7FB0-481B-4FB4-02E5968B30CD}"/>
              </a:ext>
            </a:extLst>
          </p:cNvPr>
          <p:cNvCxnSpPr>
            <a:cxnSpLocks/>
            <a:stCxn id="3" idx="2"/>
            <a:endCxn id="6" idx="0"/>
          </p:cNvCxnSpPr>
          <p:nvPr/>
        </p:nvCxnSpPr>
        <p:spPr>
          <a:xfrm>
            <a:off x="4487918" y="4286771"/>
            <a:ext cx="0" cy="4525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F7788769-FAC6-8165-E997-5D359226CBAC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>
            <a:off x="4487918" y="5613424"/>
            <a:ext cx="0" cy="4525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EFD1653-4B3B-0544-45E1-12519E658CBE}"/>
              </a:ext>
            </a:extLst>
          </p:cNvPr>
          <p:cNvSpPr/>
          <p:nvPr/>
        </p:nvSpPr>
        <p:spPr>
          <a:xfrm>
            <a:off x="6679323" y="3540304"/>
            <a:ext cx="2680138" cy="58136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리셋</a:t>
            </a:r>
            <a:endParaRPr lang="en-US" dirty="0"/>
          </a:p>
        </p:txBody>
      </p:sp>
      <p:cxnSp>
        <p:nvCxnSpPr>
          <p:cNvPr id="22" name="연결선: 꺾임 21">
            <a:extLst>
              <a:ext uri="{FF2B5EF4-FFF2-40B4-BE49-F238E27FC236}">
                <a16:creationId xmlns:a16="http://schemas.microsoft.com/office/drawing/2014/main" id="{E63E0594-066E-59D5-72DA-D9689A39ECB0}"/>
              </a:ext>
            </a:extLst>
          </p:cNvPr>
          <p:cNvCxnSpPr>
            <a:cxnSpLocks/>
            <a:stCxn id="6" idx="3"/>
            <a:endCxn id="20" idx="2"/>
          </p:cNvCxnSpPr>
          <p:nvPr/>
        </p:nvCxnSpPr>
        <p:spPr>
          <a:xfrm flipV="1">
            <a:off x="6064470" y="4121670"/>
            <a:ext cx="1954922" cy="1054684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연결선: 꺾임 23">
            <a:extLst>
              <a:ext uri="{FF2B5EF4-FFF2-40B4-BE49-F238E27FC236}">
                <a16:creationId xmlns:a16="http://schemas.microsoft.com/office/drawing/2014/main" id="{075CE291-0DEA-A729-0A1B-48DD17B9E8D1}"/>
              </a:ext>
            </a:extLst>
          </p:cNvPr>
          <p:cNvCxnSpPr>
            <a:cxnSpLocks/>
            <a:stCxn id="20" idx="0"/>
          </p:cNvCxnSpPr>
          <p:nvPr/>
        </p:nvCxnSpPr>
        <p:spPr>
          <a:xfrm rot="16200000" flipV="1">
            <a:off x="5688315" y="1209227"/>
            <a:ext cx="1130681" cy="3531474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70FD2E69-BA02-AD20-04D1-79339F8C9D80}"/>
              </a:ext>
            </a:extLst>
          </p:cNvPr>
          <p:cNvSpPr txBox="1"/>
          <p:nvPr/>
        </p:nvSpPr>
        <p:spPr>
          <a:xfrm>
            <a:off x="4134854" y="5613424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예</a:t>
            </a:r>
            <a:endParaRPr lang="en-US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7CC348A-DC9C-1FAB-5473-8B09241F9157}"/>
              </a:ext>
            </a:extLst>
          </p:cNvPr>
          <p:cNvSpPr txBox="1"/>
          <p:nvPr/>
        </p:nvSpPr>
        <p:spPr>
          <a:xfrm>
            <a:off x="6114965" y="4807022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아니요</a:t>
            </a:r>
            <a:endParaRPr lang="en-US" dirty="0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96ED8DD4-3C8E-870C-BDD3-898073D1F7C7}"/>
              </a:ext>
            </a:extLst>
          </p:cNvPr>
          <p:cNvSpPr/>
          <p:nvPr/>
        </p:nvSpPr>
        <p:spPr>
          <a:xfrm>
            <a:off x="3147849" y="2671526"/>
            <a:ext cx="2680138" cy="58136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초기 진행</a:t>
            </a:r>
            <a:endParaRPr lang="en-US" dirty="0"/>
          </a:p>
        </p:txBody>
      </p:sp>
      <p:cxnSp>
        <p:nvCxnSpPr>
          <p:cNvPr id="58" name="직선 화살표 연결선 57">
            <a:extLst>
              <a:ext uri="{FF2B5EF4-FFF2-40B4-BE49-F238E27FC236}">
                <a16:creationId xmlns:a16="http://schemas.microsoft.com/office/drawing/2014/main" id="{5AEA5B96-8DFB-B36F-1C9B-2EF5ED933959}"/>
              </a:ext>
            </a:extLst>
          </p:cNvPr>
          <p:cNvCxnSpPr>
            <a:cxnSpLocks/>
            <a:stCxn id="41" idx="2"/>
            <a:endCxn id="3" idx="0"/>
          </p:cNvCxnSpPr>
          <p:nvPr/>
        </p:nvCxnSpPr>
        <p:spPr>
          <a:xfrm>
            <a:off x="4487918" y="3252892"/>
            <a:ext cx="0" cy="4525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14240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20" grpId="0" animBg="1"/>
      <p:bldP spid="31" grpId="0"/>
      <p:bldP spid="32" grpId="0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5B5EA6D0-ADEF-FC14-AD04-C6E426E8A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시연</a:t>
            </a:r>
            <a:endParaRPr 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D1DC991-7ADC-9318-7A5B-47A74CBEC4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대상 게임</a:t>
            </a:r>
            <a:r>
              <a:rPr lang="en-US" altLang="ko-KR" dirty="0"/>
              <a:t>: ‘</a:t>
            </a:r>
            <a:r>
              <a:rPr lang="ko-KR" altLang="en-US" dirty="0"/>
              <a:t>블루 아카이브</a:t>
            </a:r>
            <a:r>
              <a:rPr lang="en-US" altLang="ko-KR" dirty="0"/>
              <a:t>’</a:t>
            </a:r>
          </a:p>
          <a:p>
            <a:r>
              <a:rPr lang="ko-KR" altLang="en-US" dirty="0"/>
              <a:t>결과</a:t>
            </a:r>
            <a:r>
              <a:rPr lang="en-US" altLang="ko-KR" dirty="0"/>
              <a:t>: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ko-KR" altLang="en-US" dirty="0"/>
              <a:t>계정 갖고 싶으신 분 </a:t>
            </a:r>
            <a:r>
              <a:rPr lang="en-US" altLang="ko-KR" dirty="0"/>
              <a:t>DM </a:t>
            </a:r>
            <a:r>
              <a:rPr lang="ko-KR" altLang="en-US" dirty="0"/>
              <a:t>주세요</a:t>
            </a:r>
            <a:endParaRPr lang="en-US" dirty="0"/>
          </a:p>
        </p:txBody>
      </p:sp>
      <p:pic>
        <p:nvPicPr>
          <p:cNvPr id="5" name="그림 4" descr="텍스트, 인간의 얼굴, 스크린샷, 만화 영화이(가) 표시된 사진&#10;&#10;자동 생성된 설명">
            <a:extLst>
              <a:ext uri="{FF2B5EF4-FFF2-40B4-BE49-F238E27FC236}">
                <a16:creationId xmlns:a16="http://schemas.microsoft.com/office/drawing/2014/main" id="{F5E4061D-62AE-22B1-6420-B8748A211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745" y="2331324"/>
            <a:ext cx="4871544" cy="2740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28720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E67FB9-8A2B-B90A-6C87-C4FDF27C2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761827E9-4A3E-8994-E316-21843B9D9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마치며</a:t>
            </a:r>
            <a:endParaRPr lang="en-US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FB357B4-8268-A1B2-43EC-0536221E87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게임을 하다 보면 성장에 대한 욕심이 생기기 마련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그 때는 초기에 한 선택을 되돌리기엔 이미 너무 멀리 왔음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그러므로 </a:t>
            </a:r>
            <a:r>
              <a:rPr lang="ko-KR" altLang="en-US" dirty="0" err="1"/>
              <a:t>리세마라를</a:t>
            </a:r>
            <a:r>
              <a:rPr lang="ko-KR" altLang="en-US" dirty="0"/>
              <a:t> 통해 </a:t>
            </a:r>
            <a:r>
              <a:rPr lang="ko-KR" altLang="en-US" dirty="0" err="1"/>
              <a:t>인권캐를</a:t>
            </a:r>
            <a:r>
              <a:rPr lang="ko-KR" altLang="en-US" dirty="0"/>
              <a:t> 얻어 즐겜을 합시다</a:t>
            </a:r>
            <a:endParaRPr lang="en-US" altLang="ko-KR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…</a:t>
            </a:r>
            <a:r>
              <a:rPr lang="ko-KR" altLang="en-US" dirty="0"/>
              <a:t>이상 </a:t>
            </a:r>
            <a:r>
              <a:rPr lang="ko-KR" altLang="en-US" dirty="0" err="1"/>
              <a:t>아코</a:t>
            </a:r>
            <a:r>
              <a:rPr lang="ko-KR" altLang="en-US" dirty="0"/>
              <a:t> 없는 </a:t>
            </a:r>
            <a:r>
              <a:rPr lang="ko-KR" altLang="en-US" dirty="0" err="1"/>
              <a:t>불가촉천민이었습니다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dirty="0" err="1"/>
              <a:t>페스</a:t>
            </a:r>
            <a:r>
              <a:rPr lang="ko-KR" altLang="en-US" dirty="0"/>
              <a:t> 때 안 나오면 </a:t>
            </a:r>
            <a:r>
              <a:rPr lang="en-US" altLang="ko-KR" dirty="0"/>
              <a:t>3</a:t>
            </a:r>
            <a:r>
              <a:rPr lang="ko-KR" altLang="en-US" dirty="0"/>
              <a:t>선권 </a:t>
            </a:r>
            <a:r>
              <a:rPr lang="ko-KR" altLang="en-US" dirty="0" err="1"/>
              <a:t>쓸거야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024788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884A7-4AB6-601C-4DD6-B45E3CBE8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20AB2B66-C14C-51FC-4935-E2AAFF7E6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감사합니다</a:t>
            </a:r>
            <a:endParaRPr lang="en-US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9712E5E-D9EB-3831-EE8B-FBCDBE024A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37494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Blue Parallelogram_1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경기천년제목">
      <a:majorFont>
        <a:latin typeface="경기천년제목 Bold"/>
        <a:ea typeface="경기천년제목 Bold"/>
        <a:cs typeface=""/>
      </a:majorFont>
      <a:minorFont>
        <a:latin typeface="경기천년제목 Light"/>
        <a:ea typeface="경기천년제목 Light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ue Parallelogram_1" id="{882394B0-9CBC-4AD0-8C40-8A036D458BAF}" vid="{48B8A20E-FF29-43C6-82F4-D4B541928C6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Parallelogram_1</Template>
  <TotalTime>82</TotalTime>
  <Words>242</Words>
  <Application>Microsoft Office PowerPoint</Application>
  <PresentationFormat>와이드스크린</PresentationFormat>
  <Paragraphs>55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경기천년제목 Bold</vt:lpstr>
      <vt:lpstr>경기천년제목 Light</vt:lpstr>
      <vt:lpstr>Arial</vt:lpstr>
      <vt:lpstr>Blue Parallelogram_1</vt:lpstr>
      <vt:lpstr>리세마라, 어떻게 하는가</vt:lpstr>
      <vt:lpstr>들어가기 전에</vt:lpstr>
      <vt:lpstr>목차</vt:lpstr>
      <vt:lpstr>리세마라란 무엇인가</vt:lpstr>
      <vt:lpstr>리세마라를 왜 하는가</vt:lpstr>
      <vt:lpstr>리세마라를 왜 하는가</vt:lpstr>
      <vt:lpstr>리세마라를 어떻게 하는가</vt:lpstr>
      <vt:lpstr>시연</vt:lpstr>
      <vt:lpstr>마치며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리세마라, 어떻게 하는가</dc:title>
  <dc:creator>김세현</dc:creator>
  <cp:lastModifiedBy>김세현</cp:lastModifiedBy>
  <cp:revision>4</cp:revision>
  <dcterms:created xsi:type="dcterms:W3CDTF">2024-02-02T19:15:33Z</dcterms:created>
  <dcterms:modified xsi:type="dcterms:W3CDTF">2024-02-03T07:07:24Z</dcterms:modified>
</cp:coreProperties>
</file>