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72" r:id="rId4"/>
    <p:sldId id="269" r:id="rId5"/>
    <p:sldId id="262" r:id="rId6"/>
    <p:sldId id="266" r:id="rId7"/>
    <p:sldId id="260" r:id="rId8"/>
    <p:sldId id="279" r:id="rId9"/>
    <p:sldId id="261" r:id="rId10"/>
    <p:sldId id="264" r:id="rId11"/>
    <p:sldId id="265" r:id="rId12"/>
    <p:sldId id="273" r:id="rId13"/>
    <p:sldId id="276" r:id="rId14"/>
    <p:sldId id="275" r:id="rId15"/>
    <p:sldId id="274" r:id="rId16"/>
    <p:sldId id="277" r:id="rId17"/>
    <p:sldId id="280" r:id="rId18"/>
    <p:sldId id="281" r:id="rId19"/>
    <p:sldId id="278" r:id="rId20"/>
    <p:sldId id="259" r:id="rId21"/>
    <p:sldId id="268" r:id="rId22"/>
    <p:sldId id="258" r:id="rId2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72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B53601-5BF6-46C8-A59C-B8D77E08F755}" type="datetimeFigureOut">
              <a:rPr lang="ko-KR" altLang="en-US" smtClean="0"/>
              <a:t>2024-12-04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38BB77-2A0A-4497-8B88-CF07673432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26925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38BB77-2A0A-4497-8B88-CF076734327A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50299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192B5A0-D10C-3EE7-61AF-5C28B328E4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163828D8-5775-9BA9-591F-6A7F8448F1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394CCEE-DDE9-FA96-4C58-FC5298F633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7E6B1-74E8-4118-9F09-DC74A61944AC}" type="datetimeFigureOut">
              <a:rPr lang="ko-KR" altLang="en-US" smtClean="0"/>
              <a:t>2024-12-04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BF9F90E-C415-B54E-FD5E-E4FE38E566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D4C077B-9D55-E585-A1F5-4F8B5DB080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0E5F2-14FE-4AB2-88B8-73886A0ECF1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42505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0C98016-6100-47AA-9E78-7D59102987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2FAFD33-D29E-A87A-6F9D-9D68C2F3C8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24E40C5-88A1-123B-E9CF-E03C8E5C75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7E6B1-74E8-4118-9F09-DC74A61944AC}" type="datetimeFigureOut">
              <a:rPr lang="ko-KR" altLang="en-US" smtClean="0"/>
              <a:t>2024-12-04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6DC11BC-AF94-8DF9-F1D3-A73E8DE353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6F25163-72A1-F6FA-777F-18894D1607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0E5F2-14FE-4AB2-88B8-73886A0ECF1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22700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75B8118-8D0B-1A98-2F71-99EF39BBDF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80117FA-5A46-A744-22FD-A054AF558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5CDBA8B-4718-63F5-46B4-19102E5AD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7E6B1-74E8-4118-9F09-DC74A61944AC}" type="datetimeFigureOut">
              <a:rPr lang="ko-KR" altLang="en-US" smtClean="0"/>
              <a:t>2024-12-04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AE5E1D7-BC05-09B0-B525-9DE3FAA7F4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62F290D-E3AC-3356-5C07-1B8708770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0E5F2-14FE-4AB2-88B8-73886A0ECF1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4126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E15CC24-88CC-FE6E-4E27-703904F16F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C9F070D-A2D2-71A5-86AA-1B154EB7E6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9E3C5A7-A178-C89E-4652-308771A7D5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F6F6104-2D3E-554D-F884-BE4DB52E7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7E6B1-74E8-4118-9F09-DC74A61944AC}" type="datetimeFigureOut">
              <a:rPr lang="ko-KR" altLang="en-US" smtClean="0"/>
              <a:t>2024-12-04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F1CEE6C-0772-1A99-6FD8-C208E7B47E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430CD69-20A1-2F3D-98A6-6925F5F57C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0E5F2-14FE-4AB2-88B8-73886A0ECF1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22154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ED2C297-F9EF-6666-4B1C-19995464E3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8444A12-47B9-1486-B9D4-9250B98491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E935412F-966C-CBFB-0872-70FE64B2BE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E2B4EF7D-707A-1CC4-421E-C76A5BA56D0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D39CB9C0-7B22-E28B-E6A1-015E84CC50F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C3F38D38-730A-3D7C-5DEC-F91C5C22AD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7E6B1-74E8-4118-9F09-DC74A61944AC}" type="datetimeFigureOut">
              <a:rPr lang="ko-KR" altLang="en-US" smtClean="0"/>
              <a:t>2024-12-04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2E292546-CF90-0F7D-3E09-3269C87B46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AE7FE4A0-1D5A-AD93-EA2D-DF4DB1FD6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0E5F2-14FE-4AB2-88B8-73886A0ECF1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12916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ADDED46-87D7-9E90-3B5F-79CA2A1D01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B189479D-72C0-8335-9329-2468C00478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7E6B1-74E8-4118-9F09-DC74A61944AC}" type="datetimeFigureOut">
              <a:rPr lang="ko-KR" altLang="en-US" smtClean="0"/>
              <a:t>2024-12-04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00C54DA9-9CDA-6D6A-85D2-3F9FA358C1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8EAF3455-6CD7-45DC-57FD-93D17590D0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0E5F2-14FE-4AB2-88B8-73886A0ECF1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70643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0563E330-72B2-8434-602C-6FEB073866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7E6B1-74E8-4118-9F09-DC74A61944AC}" type="datetimeFigureOut">
              <a:rPr lang="ko-KR" altLang="en-US" smtClean="0"/>
              <a:t>2024-12-04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1A9B87B1-5C82-FD68-3338-C7A700A1F4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6936D5B-9729-AB0A-0C75-D36A5CCF3B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0E5F2-14FE-4AB2-88B8-73886A0ECF1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9490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1C1F3CB-52C0-A4DF-12D9-4EF12C7A91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31A9C2A-C54D-8ADD-0DBD-D2B35557D9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7955D01B-FAFD-B492-27C6-508C55F0D9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49AC79F-D9F9-B187-5822-7987F77F3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7E6B1-74E8-4118-9F09-DC74A61944AC}" type="datetimeFigureOut">
              <a:rPr lang="ko-KR" altLang="en-US" smtClean="0"/>
              <a:t>2024-12-04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12F731B-7682-FF09-2F8E-C2CE28EAC6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C6A4C81-7CAB-9D83-6F71-6859F1B1BE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0E5F2-14FE-4AB2-88B8-73886A0ECF1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44271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100908C-690C-F001-067F-B45B147556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23267EA2-DCA1-8AD6-9461-FE3316C585A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4C05FEE-78CF-E172-2BA8-6D2CD3400B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FE47550-39C8-335B-F8B4-4F6509271E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7E6B1-74E8-4118-9F09-DC74A61944AC}" type="datetimeFigureOut">
              <a:rPr lang="ko-KR" altLang="en-US" smtClean="0"/>
              <a:t>2024-12-04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BEDDEA0-0B60-F9D2-B8AE-441E26B38C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E173497-EA69-22F2-2491-2F22D612EC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0E5F2-14FE-4AB2-88B8-73886A0ECF1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82678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602D64C-50AE-2BD0-6558-2937878781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4E098D7-E9D4-57E2-5DD5-60F5F14A1F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03E2E7D-B137-CDD2-BD46-3719D067AD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7E6B1-74E8-4118-9F09-DC74A61944AC}" type="datetimeFigureOut">
              <a:rPr lang="ko-KR" altLang="en-US" smtClean="0"/>
              <a:t>2024-12-04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64DD788-791B-8B14-F774-DBB863D10B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675CC00-3DE0-9357-7FE5-5C79A7FC7C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0E5F2-14FE-4AB2-88B8-73886A0ECF1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39807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887E9BA2-D1BF-20DE-1A24-F8E93FA8D6A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824ECF4-0EF6-F51B-6FAD-3EDF1380E1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72D3C06-B279-59D0-64B7-5BF53C6CBC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7E6B1-74E8-4118-9F09-DC74A61944AC}" type="datetimeFigureOut">
              <a:rPr lang="ko-KR" altLang="en-US" smtClean="0"/>
              <a:t>2024-12-04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EA8F1E0-5338-6AC5-4998-9F1BDE9AB3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277640D-7BEE-0F48-E852-0AB6206F05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0E5F2-14FE-4AB2-88B8-73886A0ECF1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1744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A4B6C741-C61D-0C8E-99D9-2978DE98F9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9F5F9EF-8603-E61F-8299-A9B0A6499A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288BE61-5679-1076-2035-558EDA5D21A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647E6B1-74E8-4118-9F09-DC74A61944AC}" type="datetimeFigureOut">
              <a:rPr lang="ko-KR" altLang="en-US" smtClean="0"/>
              <a:t>2024-12-04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4E38643-A6D6-0FD8-7F29-8C163BF8CD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24739FA-4DE7-3EAC-CE5A-2C9A5D46EB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230E5F2-14FE-4AB2-88B8-73886A0ECF1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28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E69EB19-5217-7926-D247-A6ED8D31271E}"/>
              </a:ext>
            </a:extLst>
          </p:cNvPr>
          <p:cNvSpPr txBox="1"/>
          <p:nvPr/>
        </p:nvSpPr>
        <p:spPr>
          <a:xfrm>
            <a:off x="403123" y="2644170"/>
            <a:ext cx="11385754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4800" b="1" i="0" dirty="0">
                <a:solidFill>
                  <a:srgbClr val="181818"/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2D</a:t>
            </a:r>
            <a:r>
              <a:rPr lang="ko-KR" altLang="en-US" sz="4800" b="1" i="0" dirty="0">
                <a:solidFill>
                  <a:srgbClr val="181818"/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계의 성별</a:t>
            </a:r>
            <a:r>
              <a:rPr lang="en-US" altLang="ko-KR" sz="4800" b="1" i="0" dirty="0">
                <a:solidFill>
                  <a:srgbClr val="181818"/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4800" b="1" i="0" dirty="0">
                <a:solidFill>
                  <a:srgbClr val="181818"/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다양한 사랑과 보편 진리</a:t>
            </a:r>
            <a:endParaRPr lang="en-US" altLang="ko-KR" sz="4800" b="1" i="0" dirty="0">
              <a:solidFill>
                <a:srgbClr val="181818"/>
              </a:solidFill>
              <a:effectLst/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/>
            <a:endParaRPr lang="en-US" altLang="ko-KR" sz="2400" i="0" dirty="0">
              <a:solidFill>
                <a:srgbClr val="181818"/>
              </a:solidFill>
              <a:effectLst/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42900" indent="-342900" algn="ctr">
              <a:buFontTx/>
              <a:buChar char="-"/>
            </a:pPr>
            <a:r>
              <a:rPr lang="en-US" altLang="ko-KR" sz="2400" i="0" dirty="0">
                <a:solidFill>
                  <a:srgbClr val="181818"/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HL/BL/GL</a:t>
            </a:r>
            <a:r>
              <a:rPr lang="ko-KR" altLang="en-US" sz="2400" i="0" dirty="0">
                <a:solidFill>
                  <a:srgbClr val="181818"/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와 공식</a:t>
            </a:r>
            <a:r>
              <a:rPr lang="en-US" altLang="ko-KR" sz="2400" i="0" dirty="0">
                <a:solidFill>
                  <a:srgbClr val="181818"/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/2</a:t>
            </a:r>
            <a:r>
              <a:rPr lang="ko-KR" altLang="en-US" sz="2400" i="0" dirty="0">
                <a:solidFill>
                  <a:srgbClr val="181818"/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차와 </a:t>
            </a:r>
            <a:r>
              <a:rPr lang="en-US" altLang="ko-KR" sz="2400" i="0" dirty="0">
                <a:solidFill>
                  <a:srgbClr val="181818"/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General GGOLLIM-</a:t>
            </a:r>
          </a:p>
          <a:p>
            <a:pPr marL="342900" indent="-342900" algn="ctr">
              <a:buFontTx/>
              <a:buChar char="-"/>
            </a:pPr>
            <a:endParaRPr lang="en-US" altLang="ko-KR" sz="24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42900" indent="-342900" algn="ctr">
              <a:buFontTx/>
              <a:buChar char="-"/>
            </a:pPr>
            <a:endParaRPr lang="en-US" altLang="ko-KR" sz="24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/>
            <a:r>
              <a:rPr lang="ko-KR" altLang="en-US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두서 없음 주의 </a:t>
            </a:r>
            <a:r>
              <a:rPr lang="en-US" altLang="ko-KR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바빴으니까 용서해줘요</a:t>
            </a:r>
            <a:r>
              <a:rPr lang="en-US" altLang="ko-KR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pPr algn="ctr"/>
            <a:endParaRPr lang="en-US" altLang="ko-KR" sz="24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/>
            <a:endParaRPr lang="en-US" altLang="ko-KR" sz="24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/>
            <a:r>
              <a:rPr lang="ko-KR" altLang="en-US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이수인 </a:t>
            </a:r>
            <a:endParaRPr lang="en-US" altLang="ko-KR" sz="24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119315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809785-15BF-1EDC-F550-5B25DA9FBC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CDA56F5-D654-FFBF-F369-55788C3646F1}"/>
              </a:ext>
            </a:extLst>
          </p:cNvPr>
          <p:cNvSpPr txBox="1"/>
          <p:nvPr/>
        </p:nvSpPr>
        <p:spPr>
          <a:xfrm>
            <a:off x="833624" y="461409"/>
            <a:ext cx="1052475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HL/GL/BL</a:t>
            </a:r>
            <a:r>
              <a:rPr lang="ko-KR" altLang="en-US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endParaRPr lang="en-US" altLang="ko-KR" sz="24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3" name="Picture 4" descr="[코믹] 내가 연인이 될 수 있을리 없잖아 무리무리!(※무리가 아니었다?!)">
            <a:extLst>
              <a:ext uri="{FF2B5EF4-FFF2-40B4-BE49-F238E27FC236}">
                <a16:creationId xmlns:a16="http://schemas.microsoft.com/office/drawing/2014/main" id="{9280E2B2-242D-0E36-A8A4-760E2DCD8A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0403" y="1156163"/>
            <a:ext cx="3691193" cy="5336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투디갤 - 스바에밀은 ㄹㅇ 순수한 사랑 느낌 오짐..">
            <a:extLst>
              <a:ext uri="{FF2B5EF4-FFF2-40B4-BE49-F238E27FC236}">
                <a16:creationId xmlns:a16="http://schemas.microsoft.com/office/drawing/2014/main" id="{52DCC7C2-A27C-3CA4-A317-B03861A489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768" y="1120183"/>
            <a:ext cx="3790863" cy="5369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8CF77F44-68F4-23A8-5EEA-DA1EBDBA2D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" r="133"/>
          <a:stretch/>
        </p:blipFill>
        <p:spPr bwMode="auto">
          <a:xfrm>
            <a:off x="8112368" y="1120182"/>
            <a:ext cx="3693171" cy="5369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40212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DA7667-B845-85B6-1BD7-6B50D13292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9860F05-8F7F-59EC-B206-73737E23A56F}"/>
              </a:ext>
            </a:extLst>
          </p:cNvPr>
          <p:cNvSpPr txBox="1"/>
          <p:nvPr/>
        </p:nvSpPr>
        <p:spPr>
          <a:xfrm>
            <a:off x="833624" y="461409"/>
            <a:ext cx="1052475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HL/GL/BL?</a:t>
            </a:r>
            <a:r>
              <a:rPr lang="ko-KR" altLang="en-US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endParaRPr lang="en-US" altLang="ko-KR" sz="24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F0D871D9-37ED-C6E5-B885-41B17E418A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250403" y="1206147"/>
            <a:ext cx="3691193" cy="5236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FF9B302F-7E6F-8575-7FFA-11A450F395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06803" y="1120183"/>
            <a:ext cx="3754793" cy="5369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A176FDD5-BE70-4A07-3F93-D22ED9F376B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74" r="6044"/>
          <a:stretch/>
        </p:blipFill>
        <p:spPr bwMode="auto">
          <a:xfrm>
            <a:off x="8112368" y="1120182"/>
            <a:ext cx="3693171" cy="5369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27114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D38B19-8C8D-FFE4-52F3-172519702A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8287E3F-5FF8-3EAD-A105-94824BA0E69F}"/>
              </a:ext>
            </a:extLst>
          </p:cNvPr>
          <p:cNvSpPr txBox="1"/>
          <p:nvPr/>
        </p:nvSpPr>
        <p:spPr>
          <a:xfrm>
            <a:off x="833623" y="1056261"/>
            <a:ext cx="1052475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Heterosexual Love(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이성애</a:t>
            </a:r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의 약자</a:t>
            </a:r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</a:p>
          <a:p>
            <a:pPr algn="just"/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동인 문화에서 </a:t>
            </a:r>
            <a:r>
              <a:rPr lang="ko-KR" altLang="en-US" sz="2000" dirty="0" err="1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남녀간의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커플링을 일컫는 </a:t>
            </a:r>
            <a:r>
              <a:rPr lang="ko-KR" altLang="en-US" sz="2000" dirty="0" err="1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노멀</a:t>
            </a:r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NL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이라는 용어의 대체 용어다</a:t>
            </a:r>
            <a:endParaRPr lang="en-US" altLang="ko-KR" sz="20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4340" name="Picture 4" descr="스포] 진격의 거인 138화 리뷰 및 줄거리 : 네이버 블로그">
            <a:extLst>
              <a:ext uri="{FF2B5EF4-FFF2-40B4-BE49-F238E27FC236}">
                <a16:creationId xmlns:a16="http://schemas.microsoft.com/office/drawing/2014/main" id="{782104B2-A600-953A-3EA5-BEE3BC89C5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701" y="1955801"/>
            <a:ext cx="3923031" cy="2017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캐릭터 다이제스트 1 : 니아 텟페린 (천원돌파 그렌라간)">
            <a:extLst>
              <a:ext uri="{FF2B5EF4-FFF2-40B4-BE49-F238E27FC236}">
                <a16:creationId xmlns:a16="http://schemas.microsoft.com/office/drawing/2014/main" id="{C96F64E8-3221-67D2-D114-E6BEBDE492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701" y="4165372"/>
            <a:ext cx="3603421" cy="2017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5E9E75C-8E62-D84F-6FCF-620AA617DA1D}"/>
              </a:ext>
            </a:extLst>
          </p:cNvPr>
          <p:cNvSpPr txBox="1"/>
          <p:nvPr/>
        </p:nvSpPr>
        <p:spPr>
          <a:xfrm>
            <a:off x="833624" y="461409"/>
            <a:ext cx="1052475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HL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B81A5EC-9F09-9316-C3A9-51D6519DB8F2}"/>
              </a:ext>
            </a:extLst>
          </p:cNvPr>
          <p:cNvSpPr txBox="1"/>
          <p:nvPr/>
        </p:nvSpPr>
        <p:spPr>
          <a:xfrm>
            <a:off x="5223726" y="1897334"/>
            <a:ext cx="6380455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제일 익숙한 성별 조합의 사랑</a:t>
            </a:r>
            <a:endParaRPr lang="en-US" altLang="ko-KR" sz="20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just"/>
            <a:endParaRPr lang="en-US" altLang="ko-KR" sz="20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just"/>
            <a:endParaRPr lang="en-US" altLang="ko-KR" sz="20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just"/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대부분 그냥 이 사람들이</a:t>
            </a:r>
            <a:endParaRPr lang="en-US" altLang="ko-KR" sz="20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just"/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사랑을 한다는 것이</a:t>
            </a:r>
            <a:endParaRPr lang="en-US" altLang="ko-KR" sz="20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just"/>
            <a:r>
              <a:rPr lang="ko-KR" altLang="en-US" sz="2000" dirty="0" err="1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ㅈㄴ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아름다움 거임</a:t>
            </a:r>
            <a:endParaRPr lang="en-US" altLang="ko-KR" sz="20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just"/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그냥 말이 안됨 </a:t>
            </a:r>
            <a:endParaRPr lang="en-US" altLang="ko-KR" sz="20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just"/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후술</a:t>
            </a:r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</p:txBody>
      </p:sp>
      <p:pic>
        <p:nvPicPr>
          <p:cNvPr id="14346" name="Picture 10" descr="이미지">
            <a:extLst>
              <a:ext uri="{FF2B5EF4-FFF2-40B4-BE49-F238E27FC236}">
                <a16:creationId xmlns:a16="http://schemas.microsoft.com/office/drawing/2014/main" id="{220B7CF6-BA1B-93D4-18BA-C463BAC0D4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8971" y="2420904"/>
            <a:ext cx="3829523" cy="3975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18462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9F7B54-6BC7-6D07-94F5-DA86D45D76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684BEBF-D182-793F-C806-60F6DCD4B7C6}"/>
              </a:ext>
            </a:extLst>
          </p:cNvPr>
          <p:cNvSpPr txBox="1"/>
          <p:nvPr/>
        </p:nvSpPr>
        <p:spPr>
          <a:xfrm>
            <a:off x="833623" y="1154583"/>
            <a:ext cx="10524751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백합은 여성 간의 동성애를 모티브로 하는 </a:t>
            </a:r>
            <a:r>
              <a:rPr lang="ko-KR" altLang="en-US" sz="2000" dirty="0" err="1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서브컬처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장르다</a:t>
            </a:r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발음을 직역한 </a:t>
            </a:r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Yuri, BL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과 대비되는 </a:t>
            </a:r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GL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로도 언급된다</a:t>
            </a:r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algn="just"/>
            <a:endParaRPr lang="en-US" altLang="ko-KR" sz="20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just"/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여성 등장인물 간의 동성애</a:t>
            </a:r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유사 동성애를 다루며</a:t>
            </a:r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동성애로 보일 수 있을 정도로 연애 감정에 가까운 강한 우정과 친애를 언급하기도 한다</a:t>
            </a:r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가벼운 </a:t>
            </a:r>
            <a:r>
              <a:rPr lang="ko-KR" altLang="en-US" sz="2000" dirty="0" err="1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여성간의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스킨십</a:t>
            </a:r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나아가 백합 </a:t>
            </a:r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차 창작의 여지를 주는 암시 까지 언급하기도 한다</a:t>
            </a:r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1164102-41B0-673C-0175-21D876EDFAFF}"/>
              </a:ext>
            </a:extLst>
          </p:cNvPr>
          <p:cNvSpPr txBox="1"/>
          <p:nvPr/>
        </p:nvSpPr>
        <p:spPr>
          <a:xfrm>
            <a:off x="833624" y="461409"/>
            <a:ext cx="1052475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GL</a:t>
            </a:r>
            <a:r>
              <a:rPr lang="ko-KR" altLang="en-US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endParaRPr lang="en-US" altLang="ko-KR" sz="24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7" name="Picture 2" descr="세일러문] #백합잡썰1 태초에 카리스마가 있었다.">
            <a:extLst>
              <a:ext uri="{FF2B5EF4-FFF2-40B4-BE49-F238E27FC236}">
                <a16:creationId xmlns:a16="http://schemas.microsoft.com/office/drawing/2014/main" id="{1F3719E3-CFE5-F663-F779-F5E6AF192E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1534" y="4085156"/>
            <a:ext cx="3211914" cy="2325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세일러문] #백합잡썰1 태초에 카리스마가 있었다.">
            <a:extLst>
              <a:ext uri="{FF2B5EF4-FFF2-40B4-BE49-F238E27FC236}">
                <a16:creationId xmlns:a16="http://schemas.microsoft.com/office/drawing/2014/main" id="{BD4BA6A9-3769-5BC8-5693-ABE95C27B8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964" y="4085156"/>
            <a:ext cx="3131527" cy="2348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수성의 마녀】슬레미오 대승리">
            <a:extLst>
              <a:ext uri="{FF2B5EF4-FFF2-40B4-BE49-F238E27FC236}">
                <a16:creationId xmlns:a16="http://schemas.microsoft.com/office/drawing/2014/main" id="{5F1F6CAD-4780-AA0F-BA6D-90BD99EA3C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956" y="3843211"/>
            <a:ext cx="4478965" cy="2567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98465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930A45-E77F-2C9A-56A2-A95232D796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04FC4E7-91E9-264E-9B7F-A440EF882B66}"/>
              </a:ext>
            </a:extLst>
          </p:cNvPr>
          <p:cNvSpPr txBox="1"/>
          <p:nvPr/>
        </p:nvSpPr>
        <p:spPr>
          <a:xfrm>
            <a:off x="833624" y="461409"/>
            <a:ext cx="1052475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BL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A834298-5AA0-C844-E4D0-F011FCF5D2A5}"/>
              </a:ext>
            </a:extLst>
          </p:cNvPr>
          <p:cNvSpPr txBox="1"/>
          <p:nvPr/>
        </p:nvSpPr>
        <p:spPr>
          <a:xfrm>
            <a:off x="833623" y="1075926"/>
            <a:ext cx="10524751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보이즈 러브</a:t>
            </a:r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(Boys Love), 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또는 단어의 약자로 </a:t>
            </a:r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BL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은 창작물에서 남성 캐릭터 간의 동성애를 다루는 장르를 말한다</a:t>
            </a:r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algn="just"/>
            <a:endParaRPr lang="en-US" altLang="ko-KR" sz="20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just"/>
            <a:r>
              <a:rPr lang="ko-KR" altLang="en-US" sz="2000" dirty="0" err="1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개쩌는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서사물                                   서사</a:t>
            </a:r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+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2000" dirty="0" err="1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개꼴물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                          </a:t>
            </a:r>
            <a:r>
              <a:rPr lang="ko-KR" altLang="en-US" sz="2000" dirty="0" err="1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개꼴물</a:t>
            </a:r>
            <a:endParaRPr lang="en-US" altLang="ko-KR" sz="20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0242" name="Picture 2" descr="애니리뷰] 바나나 피쉬 BANANA FISH : 네이버 블로그">
            <a:extLst>
              <a:ext uri="{FF2B5EF4-FFF2-40B4-BE49-F238E27FC236}">
                <a16:creationId xmlns:a16="http://schemas.microsoft.com/office/drawing/2014/main" id="{787BDA55-5F59-F65A-9DBB-CE3E2DAB00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282" y="2473559"/>
            <a:ext cx="2655567" cy="3750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0F0CFF97-5DC6-89E6-B350-24DA896A17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4092" y="2552217"/>
            <a:ext cx="2583816" cy="3671602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D93B9B12-2545-E745-1B15-CCCCB6AB1C7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47107" y="2552216"/>
            <a:ext cx="2583816" cy="3751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6850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28DB9E-DAC0-A444-6E13-96E9650535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68D005B-E8DF-B520-A1C4-7B2240167414}"/>
              </a:ext>
            </a:extLst>
          </p:cNvPr>
          <p:cNvSpPr txBox="1"/>
          <p:nvPr/>
        </p:nvSpPr>
        <p:spPr>
          <a:xfrm>
            <a:off x="833624" y="461409"/>
            <a:ext cx="1052475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2400" dirty="0" err="1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오타쿠에게</a:t>
            </a:r>
            <a:r>
              <a:rPr lang="ko-KR" altLang="en-US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사랑은</a:t>
            </a:r>
            <a:endParaRPr lang="en-US" altLang="ko-KR" sz="24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98845AA-6C13-8885-BB91-48C84A20D547}"/>
              </a:ext>
            </a:extLst>
          </p:cNvPr>
          <p:cNvSpPr txBox="1"/>
          <p:nvPr/>
        </p:nvSpPr>
        <p:spPr>
          <a:xfrm>
            <a:off x="833624" y="1084113"/>
            <a:ext cx="10524751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아름다운 두 사람이</a:t>
            </a:r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고난과 역경을 이겨내고</a:t>
            </a:r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그럼에도 불구하고 함께 하는 것 </a:t>
            </a:r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(…)</a:t>
            </a:r>
          </a:p>
          <a:p>
            <a:pPr algn="just"/>
            <a:endParaRPr lang="en-US" altLang="ko-KR" sz="20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just"/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근데 이때 서로의 결핍을</a:t>
            </a:r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채워주든</a:t>
            </a:r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헤쳐놓든 아무튼</a:t>
            </a:r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 </a:t>
            </a:r>
            <a:r>
              <a:rPr lang="ko-KR" altLang="en-US" sz="2000" dirty="0" err="1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쩌는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서사가 있어야 함</a:t>
            </a:r>
            <a:endParaRPr lang="en-US" altLang="ko-KR" sz="20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just"/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사실 둘 중 한명이 죽든 다른 사람이랑 이루어지든 상관이 없음</a:t>
            </a:r>
            <a:endParaRPr lang="en-US" altLang="ko-KR" sz="20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just"/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그 감정과 과정이 겁나게 아름다운 거다</a:t>
            </a:r>
            <a:endParaRPr lang="en-US" altLang="ko-KR" sz="20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just"/>
            <a:endParaRPr lang="en-US" altLang="ko-KR" sz="20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just"/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키스하다 혀가 </a:t>
            </a:r>
            <a:r>
              <a:rPr lang="ko-KR" altLang="en-US" sz="2000" dirty="0" err="1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짤리는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게 마지막 추억이고 그 뒤에 죽어도 그 둘의 감정을 보라고</a:t>
            </a:r>
            <a:endParaRPr lang="en-US" altLang="ko-KR" sz="20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just"/>
            <a:r>
              <a:rPr lang="ko-KR" altLang="en-US" sz="2000" dirty="0" err="1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정병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걸리고 죽고 다른 사람한테 가고 서로를 찼어도 그 둘의 </a:t>
            </a:r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delicate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한 감정을 보라고</a:t>
            </a:r>
            <a:endParaRPr lang="en-US" altLang="ko-KR" sz="20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8198" name="Picture 6" descr="투디갤 - 시발 내 장르 쌍방구원갓와꾸갓서사헤테로.. 보면 걍 눈물만남">
            <a:extLst>
              <a:ext uri="{FF2B5EF4-FFF2-40B4-BE49-F238E27FC236}">
                <a16:creationId xmlns:a16="http://schemas.microsoft.com/office/drawing/2014/main" id="{866A2BDF-7350-FF99-D4BC-AA3B36492D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8374" y="3726191"/>
            <a:ext cx="3795252" cy="2692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만화 - 빻았지만 헤테로 서사는 나름 좋았어...(스포)">
            <a:extLst>
              <a:ext uri="{FF2B5EF4-FFF2-40B4-BE49-F238E27FC236}">
                <a16:creationId xmlns:a16="http://schemas.microsoft.com/office/drawing/2014/main" id="{846A5CAD-88EE-1FD1-0AB3-192C77674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229" y="3726191"/>
            <a:ext cx="2779644" cy="267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14476269-CE95-E36D-C629-AD85627A8C6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18785"/>
          <a:stretch/>
        </p:blipFill>
        <p:spPr>
          <a:xfrm>
            <a:off x="8217677" y="3876757"/>
            <a:ext cx="3423853" cy="2369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5629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5F73F9-4FFF-452A-A41F-4B62E833C8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1887E19-7E24-C4F2-35BD-B178CD43DA83}"/>
              </a:ext>
            </a:extLst>
          </p:cNvPr>
          <p:cNvSpPr txBox="1"/>
          <p:nvPr/>
        </p:nvSpPr>
        <p:spPr>
          <a:xfrm>
            <a:off x="833623" y="1459384"/>
            <a:ext cx="1052475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하지만</a:t>
            </a:r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?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11742670-97B8-DDDE-148B-A768E29A1A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171" y="2026472"/>
            <a:ext cx="10345653" cy="447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80EE649-6FBC-BECD-5DEB-46304B479F55}"/>
              </a:ext>
            </a:extLst>
          </p:cNvPr>
          <p:cNvSpPr txBox="1"/>
          <p:nvPr/>
        </p:nvSpPr>
        <p:spPr>
          <a:xfrm>
            <a:off x="833624" y="461409"/>
            <a:ext cx="1052475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HL</a:t>
            </a:r>
          </a:p>
          <a:p>
            <a:pPr algn="ctr"/>
            <a:r>
              <a:rPr lang="ko-KR" altLang="en-US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endParaRPr lang="en-US" altLang="ko-KR" sz="24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303916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37A40F-C7AA-BE47-0224-E9336A6571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5B5E94F-6B7D-FBAC-1A44-687884F3D91E}"/>
              </a:ext>
            </a:extLst>
          </p:cNvPr>
          <p:cNvSpPr txBox="1"/>
          <p:nvPr/>
        </p:nvSpPr>
        <p:spPr>
          <a:xfrm>
            <a:off x="833624" y="461409"/>
            <a:ext cx="1052475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GL</a:t>
            </a:r>
            <a:r>
              <a:rPr lang="ko-KR" altLang="en-US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endParaRPr lang="en-US" altLang="ko-KR" sz="24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A24C9E9-7EF3-641C-3CC1-811F57ECAEDA}"/>
              </a:ext>
            </a:extLst>
          </p:cNvPr>
          <p:cNvSpPr txBox="1"/>
          <p:nvPr/>
        </p:nvSpPr>
        <p:spPr>
          <a:xfrm>
            <a:off x="833622" y="6022856"/>
            <a:ext cx="1052475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헉 너네 사귀는구나</a:t>
            </a:r>
            <a:endParaRPr lang="en-US" altLang="ko-KR" sz="20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316A5412-6DC4-60DB-8E3B-A32167A6A3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1249" y="1304329"/>
            <a:ext cx="6909498" cy="4249341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4C978A3D-4FCF-FF3F-2DE2-587D3D0E75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0589" y="949788"/>
            <a:ext cx="10150818" cy="4961720"/>
          </a:xfrm>
          <a:prstGeom prst="rect">
            <a:avLst/>
          </a:prstGeom>
        </p:spPr>
      </p:pic>
      <p:pic>
        <p:nvPicPr>
          <p:cNvPr id="7176" name="Picture 8" descr="으으 백합충 기분나빠 - BATTLEPAGE">
            <a:extLst>
              <a:ext uri="{FF2B5EF4-FFF2-40B4-BE49-F238E27FC236}">
                <a16:creationId xmlns:a16="http://schemas.microsoft.com/office/drawing/2014/main" id="{D2363696-0CFC-A315-42B5-0DCF49FAB4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5225" y="0"/>
            <a:ext cx="73199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8545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F55FC5-8316-60D8-FBAB-12AFC80858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FE54346-B031-1448-B238-D75AAB80384A}"/>
              </a:ext>
            </a:extLst>
          </p:cNvPr>
          <p:cNvSpPr txBox="1"/>
          <p:nvPr/>
        </p:nvSpPr>
        <p:spPr>
          <a:xfrm>
            <a:off x="833623" y="1459384"/>
            <a:ext cx="1052475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와</a:t>
            </a:r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… </a:t>
            </a:r>
            <a:r>
              <a:rPr lang="ko-KR" altLang="en-US" sz="2000" dirty="0" err="1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실화냐</a:t>
            </a:r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? 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처음에는 </a:t>
            </a:r>
            <a:r>
              <a:rPr lang="ko-KR" altLang="en-US" sz="2000" dirty="0" err="1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티격태격대고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비즈니스 부부 관계였던 두 사람이 부부가 되네</a:t>
            </a:r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?</a:t>
            </a:r>
          </a:p>
          <a:p>
            <a:pPr algn="just"/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중간에 </a:t>
            </a:r>
            <a:r>
              <a:rPr lang="ko-KR" altLang="en-US" sz="2000" dirty="0" err="1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ㅈㄴ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많은 일이 있었음 나 힘들다 진짜</a:t>
            </a:r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F9DA968E-16D5-DC8E-A4FA-043362227B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91814" y="2485400"/>
            <a:ext cx="4466560" cy="3984171"/>
          </a:xfrm>
          <a:prstGeom prst="rect">
            <a:avLst/>
          </a:prstGeom>
        </p:spPr>
      </p:pic>
      <p:pic>
        <p:nvPicPr>
          <p:cNvPr id="4100" name="Picture 4" descr="수성의 마녀】슬레미오 대승리">
            <a:extLst>
              <a:ext uri="{FF2B5EF4-FFF2-40B4-BE49-F238E27FC236}">
                <a16:creationId xmlns:a16="http://schemas.microsoft.com/office/drawing/2014/main" id="{74814D4D-4DA6-0224-C2E0-3CE5E26230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620" y="2485400"/>
            <a:ext cx="5715000" cy="327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A633132-ED40-43D2-0B99-C1A013489DFA}"/>
              </a:ext>
            </a:extLst>
          </p:cNvPr>
          <p:cNvSpPr txBox="1"/>
          <p:nvPr/>
        </p:nvSpPr>
        <p:spPr>
          <a:xfrm>
            <a:off x="833624" y="461409"/>
            <a:ext cx="1052475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GL</a:t>
            </a:r>
            <a:r>
              <a:rPr lang="ko-KR" altLang="en-US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endParaRPr lang="en-US" altLang="ko-KR" sz="24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4104" name="Picture 8">
            <a:extLst>
              <a:ext uri="{FF2B5EF4-FFF2-40B4-BE49-F238E27FC236}">
                <a16:creationId xmlns:a16="http://schemas.microsoft.com/office/drawing/2014/main" id="{CB9D3D63-EE1B-E7B6-9562-733D8C8550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875" y="14288"/>
            <a:ext cx="8096250" cy="682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5685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6DDF2A-96BC-CE6B-C7E3-395CE2A8A8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5AA5F93-79DD-3C59-6CBD-8813478616E9}"/>
              </a:ext>
            </a:extLst>
          </p:cNvPr>
          <p:cNvSpPr txBox="1"/>
          <p:nvPr/>
        </p:nvSpPr>
        <p:spPr>
          <a:xfrm>
            <a:off x="709887" y="1483715"/>
            <a:ext cx="10772223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ko-KR" altLang="en-US" sz="2000" dirty="0" err="1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백합충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세상에 너무 많은 통수를 당함</a:t>
            </a:r>
            <a:endParaRPr lang="en-US" altLang="ko-KR" sz="20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just"/>
            <a:endParaRPr lang="en-US" altLang="ko-KR" sz="20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just"/>
            <a:endParaRPr lang="en-US" altLang="ko-KR" sz="20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just"/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난입</a:t>
            </a:r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서사 오지게 뽑아놓고 다 </a:t>
            </a:r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HL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 감 솔직히 </a:t>
            </a:r>
            <a:r>
              <a:rPr lang="ko-KR" altLang="en-US" sz="2000" dirty="0" err="1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노림수했으면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끝까지 밀고 나가야 할 것 아니냐</a:t>
            </a:r>
            <a:endParaRPr lang="en-US" altLang="ko-KR" sz="20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4F9B1EBF-D38B-4D65-679E-888C5EEB2A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623" y="2807154"/>
            <a:ext cx="5238750" cy="333375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F191784-D658-5175-071A-39975E21C9A8}"/>
              </a:ext>
            </a:extLst>
          </p:cNvPr>
          <p:cNvSpPr txBox="1"/>
          <p:nvPr/>
        </p:nvSpPr>
        <p:spPr>
          <a:xfrm>
            <a:off x="833624" y="461409"/>
            <a:ext cx="1052475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GL</a:t>
            </a:r>
            <a:r>
              <a:rPr lang="ko-KR" altLang="en-US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endParaRPr lang="en-US" altLang="ko-KR" sz="24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8" name="Picture 2" descr="체셔 on X: &quot;여캐 둘이 가슴 맞대고 정면을 바라보고 잇으면 이 짤과 같은 표정이 되지만(아 잇어봐봐 백합일 수도 잇잖아) 남캐  둘의 가슴 사이의 여캐? 이건... 확신의 멋진 헤테로... 그런 예감이 들어요 오우...">
            <a:extLst>
              <a:ext uri="{FF2B5EF4-FFF2-40B4-BE49-F238E27FC236}">
                <a16:creationId xmlns:a16="http://schemas.microsoft.com/office/drawing/2014/main" id="{E6D66390-6FA3-0792-E1AF-1083456C11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8284" y="2834119"/>
            <a:ext cx="3313429" cy="3562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24444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C84B67-A631-8934-E33B-6E9EE572F3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257FE5A-992D-51D0-E6A8-28929CD76BB9}"/>
              </a:ext>
            </a:extLst>
          </p:cNvPr>
          <p:cNvSpPr txBox="1"/>
          <p:nvPr/>
        </p:nvSpPr>
        <p:spPr>
          <a:xfrm>
            <a:off x="833624" y="461409"/>
            <a:ext cx="1052475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GL</a:t>
            </a:r>
            <a:r>
              <a:rPr lang="ko-KR" altLang="en-US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endParaRPr lang="en-US" altLang="ko-KR" sz="24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8436" name="Picture 4" descr="수성의 마녀] 엘란 케레스 위주로 본 초반부 | 애니메이션 갤러리 | RULIWEB">
            <a:extLst>
              <a:ext uri="{FF2B5EF4-FFF2-40B4-BE49-F238E27FC236}">
                <a16:creationId xmlns:a16="http://schemas.microsoft.com/office/drawing/2014/main" id="{C87E2974-0DD7-5439-805C-5FDF05EDA7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045" y="861045"/>
            <a:ext cx="3179199" cy="5535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87A9E859-8AD3-FA2C-B13E-39A2494BA3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84338" y="1047627"/>
            <a:ext cx="5777417" cy="3915805"/>
          </a:xfrm>
          <a:prstGeom prst="rect">
            <a:avLst/>
          </a:prstGeom>
        </p:spPr>
      </p:pic>
      <p:sp>
        <p:nvSpPr>
          <p:cNvPr id="17" name="말풍선: 사각형 16">
            <a:extLst>
              <a:ext uri="{FF2B5EF4-FFF2-40B4-BE49-F238E27FC236}">
                <a16:creationId xmlns:a16="http://schemas.microsoft.com/office/drawing/2014/main" id="{185C85AE-62F4-8228-C86B-7A6894D06616}"/>
              </a:ext>
            </a:extLst>
          </p:cNvPr>
          <p:cNvSpPr/>
          <p:nvPr/>
        </p:nvSpPr>
        <p:spPr>
          <a:xfrm>
            <a:off x="5240594" y="4807974"/>
            <a:ext cx="4473677" cy="1229032"/>
          </a:xfrm>
          <a:prstGeom prst="wedgeRectCallout">
            <a:avLst>
              <a:gd name="adj1" fmla="val 69057"/>
              <a:gd name="adj2" fmla="val 94500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err="1"/>
              <a:t>ㅅ</a:t>
            </a:r>
            <a:r>
              <a:rPr lang="ko-KR" altLang="en-US" dirty="0"/>
              <a:t> </a:t>
            </a:r>
            <a:r>
              <a:rPr lang="ko-KR" altLang="en-US" dirty="0" err="1"/>
              <a:t>ㅅ</a:t>
            </a:r>
            <a:r>
              <a:rPr lang="ko-KR" altLang="en-US" dirty="0"/>
              <a:t> </a:t>
            </a:r>
            <a:r>
              <a:rPr lang="ko-KR" altLang="en-US" dirty="0" err="1"/>
              <a:t>ㅅ</a:t>
            </a:r>
            <a:r>
              <a:rPr lang="ko-KR" altLang="en-US" dirty="0"/>
              <a:t> </a:t>
            </a:r>
            <a:r>
              <a:rPr lang="ko-KR" altLang="en-US" dirty="0" err="1"/>
              <a:t>ㅅ</a:t>
            </a:r>
            <a:r>
              <a:rPr lang="ko-KR" altLang="en-US" dirty="0"/>
              <a:t> </a:t>
            </a:r>
            <a:r>
              <a:rPr lang="ko-KR" altLang="en-US" dirty="0" err="1"/>
              <a:t>ㅅ</a:t>
            </a:r>
            <a:r>
              <a:rPr lang="ko-KR" altLang="en-US" dirty="0"/>
              <a:t> </a:t>
            </a:r>
            <a:r>
              <a:rPr lang="ko-KR" altLang="en-US" dirty="0" err="1"/>
              <a:t>ㅅ</a:t>
            </a:r>
            <a:r>
              <a:rPr lang="ko-KR" altLang="en-US" dirty="0"/>
              <a:t> 🦶 </a:t>
            </a:r>
            <a:r>
              <a:rPr lang="en-US" altLang="ko-KR" dirty="0"/>
              <a:t>?</a:t>
            </a:r>
          </a:p>
          <a:p>
            <a:pPr algn="ctr"/>
            <a:r>
              <a:rPr lang="ko-KR" altLang="en-US" dirty="0"/>
              <a:t>이게 맞아</a:t>
            </a:r>
            <a:r>
              <a:rPr lang="en-US" altLang="ko-KR" dirty="0"/>
              <a:t>?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351943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F9206B-EAEE-951F-2B4B-E02C23B1EA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1270545F-B869-7E89-67BE-04E7F0CC37B9}"/>
              </a:ext>
            </a:extLst>
          </p:cNvPr>
          <p:cNvSpPr txBox="1"/>
          <p:nvPr/>
        </p:nvSpPr>
        <p:spPr>
          <a:xfrm>
            <a:off x="833624" y="461409"/>
            <a:ext cx="1052475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GL</a:t>
            </a:r>
            <a:r>
              <a:rPr lang="ko-KR" altLang="en-US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endParaRPr lang="en-US" altLang="ko-KR" sz="24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C1E3464-A4BC-C0A3-B10C-E9BFE6322D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398" y="1150367"/>
            <a:ext cx="5856074" cy="5451993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5CC7B996-176C-CB77-F18A-6FB072D879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1288" y="1248697"/>
            <a:ext cx="5704458" cy="4783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5244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C25837-94B5-8485-5C30-85AD9A4079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C0F089C-70AB-FF06-E0A7-B7940BAB38BE}"/>
              </a:ext>
            </a:extLst>
          </p:cNvPr>
          <p:cNvSpPr txBox="1"/>
          <p:nvPr/>
        </p:nvSpPr>
        <p:spPr>
          <a:xfrm>
            <a:off x="833624" y="461409"/>
            <a:ext cx="1052475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GL</a:t>
            </a:r>
            <a:r>
              <a:rPr lang="ko-KR" altLang="en-US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endParaRPr lang="en-US" altLang="ko-KR" sz="24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7FD45925-FEFC-88D9-8FAE-2DFCC0F34A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030" y="1059426"/>
            <a:ext cx="4500563" cy="3429000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A0F8FBF6-E5E6-C7AF-28B6-7F3F14AB55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7904" y="1059427"/>
            <a:ext cx="3727009" cy="3428999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3B429F99-41B1-C1ED-EC54-87C725713A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30737" y="4085483"/>
            <a:ext cx="3114334" cy="2772517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F2081E89-C000-8111-618C-1567AAC63EE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39743" y="4107001"/>
            <a:ext cx="4199572" cy="2750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0858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0D453E-2912-AC2E-4E29-D2F91EA77B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A54024F-FF3D-2F96-227D-D937631F6DD2}"/>
              </a:ext>
            </a:extLst>
          </p:cNvPr>
          <p:cNvSpPr txBox="1"/>
          <p:nvPr/>
        </p:nvSpPr>
        <p:spPr>
          <a:xfrm>
            <a:off x="833624" y="461409"/>
            <a:ext cx="1052475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GL</a:t>
            </a:r>
            <a:r>
              <a:rPr lang="ko-KR" altLang="en-US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endParaRPr lang="en-US" altLang="ko-KR" sz="24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6BF6B261-19DE-F469-3F0C-66331E012D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213" y="1082256"/>
            <a:ext cx="5567398" cy="5314335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31FC3545-EB10-C047-E4C1-24A4C98091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6899" y="1661908"/>
            <a:ext cx="4741476" cy="4409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2437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3D36DC-691B-5399-932B-DBD648F521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03A0FA8-A2B2-7D64-3CF5-4FFA22A0FCB9}"/>
              </a:ext>
            </a:extLst>
          </p:cNvPr>
          <p:cNvSpPr txBox="1"/>
          <p:nvPr/>
        </p:nvSpPr>
        <p:spPr>
          <a:xfrm>
            <a:off x="833624" y="461409"/>
            <a:ext cx="1052475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GL</a:t>
            </a:r>
            <a:r>
              <a:rPr lang="ko-KR" altLang="en-US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endParaRPr lang="en-US" altLang="ko-KR" sz="24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5E8A3EA4-F2DA-B69B-9DE0-3ECDBDE49B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4064" y="923075"/>
            <a:ext cx="4318474" cy="3098320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54224A64-1CBA-7787-DC82-28C10798DD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4919" y="1005580"/>
            <a:ext cx="5447272" cy="3213616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8224DEA5-8CA4-1188-824C-8C8FB244E6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96635" y="3935215"/>
            <a:ext cx="4569164" cy="2922785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FB803454-45A9-064A-A177-DFDD16C7DE2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50368" y="0"/>
            <a:ext cx="84912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867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505B3E-AEC1-2F97-D03C-9B2D584600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2770A6F-69F2-7B67-0586-1E6A79CFEAE6}"/>
              </a:ext>
            </a:extLst>
          </p:cNvPr>
          <p:cNvSpPr txBox="1"/>
          <p:nvPr/>
        </p:nvSpPr>
        <p:spPr>
          <a:xfrm>
            <a:off x="833624" y="461409"/>
            <a:ext cx="1052475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GL</a:t>
            </a:r>
            <a:r>
              <a:rPr lang="ko-KR" altLang="en-US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에만 한정된 이야기가 아님 </a:t>
            </a:r>
            <a:endParaRPr lang="en-US" altLang="ko-KR" sz="24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27650" name="Picture 2" descr="오노데라 코사키 - 나무위키">
            <a:extLst>
              <a:ext uri="{FF2B5EF4-FFF2-40B4-BE49-F238E27FC236}">
                <a16:creationId xmlns:a16="http://schemas.microsoft.com/office/drawing/2014/main" id="{FC025744-6358-4239-C63F-FC7A702E6C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4285" y="1742628"/>
            <a:ext cx="7119316" cy="4001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28712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104E0F-D615-57A8-0357-36A319C338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1AFB19C-0A91-1231-777C-8E588BD01C04}"/>
              </a:ext>
            </a:extLst>
          </p:cNvPr>
          <p:cNvSpPr txBox="1"/>
          <p:nvPr/>
        </p:nvSpPr>
        <p:spPr>
          <a:xfrm>
            <a:off x="833624" y="461409"/>
            <a:ext cx="1052475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차는 다 </a:t>
            </a:r>
            <a:r>
              <a:rPr lang="ko-KR" altLang="en-US" sz="2400" dirty="0" err="1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날조니까</a:t>
            </a:r>
            <a:r>
              <a:rPr lang="ko-KR" altLang="en-US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나름 안심</a:t>
            </a:r>
            <a:r>
              <a:rPr lang="en-US" altLang="ko-KR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?</a:t>
            </a:r>
            <a:r>
              <a:rPr lang="ko-KR" altLang="en-US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가능 </a:t>
            </a:r>
            <a:endParaRPr lang="en-US" altLang="ko-KR" sz="24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4C07861-C699-EB5B-3E10-06CA2FC3704D}"/>
              </a:ext>
            </a:extLst>
          </p:cNvPr>
          <p:cNvSpPr txBox="1"/>
          <p:nvPr/>
        </p:nvSpPr>
        <p:spPr>
          <a:xfrm>
            <a:off x="833624" y="5757386"/>
            <a:ext cx="1052475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헉 너네 사귀는구나</a:t>
            </a:r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~ </a:t>
            </a:r>
            <a:r>
              <a:rPr lang="ko-KR" altLang="en-US" sz="2000" dirty="0" err="1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ㅋㅋㅋㅋ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2000" dirty="0" err="1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니네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평소에 정신적 사랑 </a:t>
            </a:r>
            <a:r>
              <a:rPr lang="ko-KR" altLang="en-US" sz="2000" dirty="0" err="1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나누자나</a:t>
            </a:r>
            <a:endParaRPr lang="en-US" altLang="ko-KR" sz="20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/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이제 </a:t>
            </a:r>
            <a:r>
              <a:rPr lang="ko-KR" altLang="en-US" sz="2000" dirty="0" err="1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집착질투몰래손잡기두근거리면서키스하기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만 하면 될 듯</a:t>
            </a:r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~</a:t>
            </a:r>
            <a:r>
              <a:rPr lang="ko-KR" altLang="en-US" sz="2000" dirty="0" err="1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ㅋㅋㅋ</a:t>
            </a:r>
            <a:endParaRPr lang="en-US" altLang="ko-KR" sz="20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A7C51EF2-ABA7-6C6E-3D05-C36E4A35C6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1249" y="1255169"/>
            <a:ext cx="6909498" cy="4249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5330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C582E9-ED7D-A824-6365-EEF91EB548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E13E418-6DE3-E23B-84DF-87A8988089B5}"/>
              </a:ext>
            </a:extLst>
          </p:cNvPr>
          <p:cNvSpPr txBox="1"/>
          <p:nvPr/>
        </p:nvSpPr>
        <p:spPr>
          <a:xfrm>
            <a:off x="833624" y="461409"/>
            <a:ext cx="1052475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사실상 </a:t>
            </a:r>
            <a:r>
              <a:rPr lang="en-US" altLang="ko-KR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GL == BL == HL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9BD631D-A6B8-9EAB-7A5E-EACB541A03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0555" y="1083958"/>
            <a:ext cx="5574743" cy="496288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A1C6D52-A2E1-062D-752D-C6FC559C32C3}"/>
              </a:ext>
            </a:extLst>
          </p:cNvPr>
          <p:cNvSpPr txBox="1"/>
          <p:nvPr/>
        </p:nvSpPr>
        <p:spPr>
          <a:xfrm>
            <a:off x="6262340" y="1019359"/>
            <a:ext cx="5574743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응 관계성 </a:t>
            </a:r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yummy!</a:t>
            </a:r>
          </a:p>
          <a:p>
            <a:pPr algn="ctr"/>
            <a:endParaRPr lang="en-US" altLang="ko-KR" sz="20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/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근데 </a:t>
            </a:r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BL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 가는 이유</a:t>
            </a:r>
            <a:endParaRPr lang="en-US" altLang="ko-KR" sz="20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/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== 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매체에서 다루는</a:t>
            </a:r>
            <a:endParaRPr lang="en-US" altLang="ko-KR" sz="20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/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Diverse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하고</a:t>
            </a:r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</a:p>
          <a:p>
            <a:pPr algn="ctr"/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Funny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하고</a:t>
            </a:r>
            <a:endParaRPr lang="en-US" altLang="ko-KR" sz="20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/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Interesting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하고</a:t>
            </a:r>
            <a:endParaRPr lang="en-US" altLang="ko-KR" sz="20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/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Ecstasy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한</a:t>
            </a:r>
            <a:endParaRPr lang="en-US" altLang="ko-KR" sz="20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/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관계와 캐릭터성이 </a:t>
            </a:r>
            <a:r>
              <a:rPr lang="ko-KR" altLang="en-US" sz="2000" dirty="0" err="1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남캐에게서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다양하게 나타남</a:t>
            </a:r>
            <a:endParaRPr lang="en-US" altLang="ko-KR" sz="20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/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(2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차 창작 돌림</a:t>
            </a:r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)-&gt;(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이미 관념화 완</a:t>
            </a:r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pPr algn="ctr"/>
            <a:endParaRPr lang="en-US" altLang="ko-KR" sz="20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/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+ 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여자가 성적 대상이 되는 것</a:t>
            </a:r>
            <a:endParaRPr lang="en-US" altLang="ko-KR" sz="20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/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Real 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문제가 심화됨 </a:t>
            </a:r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-&gt; 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남자로 변경</a:t>
            </a:r>
            <a:endParaRPr lang="en-US" altLang="ko-KR" sz="20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/>
            <a:endParaRPr lang="en-US" altLang="ko-KR" sz="20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/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+ 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남자는 사회적 관념으로 인해 억압되어 있는데</a:t>
            </a:r>
            <a:endParaRPr lang="en-US" altLang="ko-KR" sz="20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/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풀어질 때의 </a:t>
            </a:r>
            <a:r>
              <a:rPr lang="ko-KR" altLang="en-US" sz="2000" dirty="0" err="1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갭모에가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있음 </a:t>
            </a:r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(== </a:t>
            </a:r>
            <a:r>
              <a:rPr lang="ko-KR" altLang="en-US" sz="2000" dirty="0" err="1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오지콤의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발생원인</a:t>
            </a:r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</p:txBody>
      </p:sp>
      <p:pic>
        <p:nvPicPr>
          <p:cNvPr id="23554" name="Picture 2">
            <a:extLst>
              <a:ext uri="{FF2B5EF4-FFF2-40B4-BE49-F238E27FC236}">
                <a16:creationId xmlns:a16="http://schemas.microsoft.com/office/drawing/2014/main" id="{00EB212C-7F3E-88ED-9336-4D2DC295AA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6090" y="1488948"/>
            <a:ext cx="8572500" cy="415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FE27046-3054-16B3-C818-0FD13E952135}"/>
              </a:ext>
            </a:extLst>
          </p:cNvPr>
          <p:cNvSpPr txBox="1"/>
          <p:nvPr/>
        </p:nvSpPr>
        <p:spPr>
          <a:xfrm>
            <a:off x="833623" y="6026070"/>
            <a:ext cx="1052475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그래서 공식이 주는 </a:t>
            </a:r>
            <a:r>
              <a:rPr lang="ko-KR" altLang="en-US" sz="2400" dirty="0" err="1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노림수는</a:t>
            </a:r>
            <a:r>
              <a:rPr lang="ko-KR" altLang="en-US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좀 </a:t>
            </a:r>
            <a:r>
              <a:rPr lang="ko-KR" altLang="en-US" sz="2400" dirty="0" err="1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감다뒤인</a:t>
            </a:r>
            <a:r>
              <a:rPr lang="ko-KR" altLang="en-US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경우가 많음</a:t>
            </a:r>
            <a:endParaRPr lang="en-US" altLang="ko-KR" sz="24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/>
            <a:r>
              <a:rPr lang="ko-KR" altLang="en-US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관계가 중요한데 </a:t>
            </a:r>
            <a:r>
              <a:rPr lang="en-US" altLang="ko-KR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sexual </a:t>
            </a:r>
            <a:r>
              <a:rPr lang="ko-KR" altLang="en-US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이 들어오면 그 의미가 퇴색될 수도 있음</a:t>
            </a:r>
            <a:endParaRPr lang="en-US" altLang="ko-KR" sz="24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/>
            <a:endParaRPr lang="en-US" altLang="ko-KR" sz="24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73494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FE6231-1F60-3D9F-B7D8-54F72D53CF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3BBA400-1F2E-7A94-8228-6AFD816B89C6}"/>
              </a:ext>
            </a:extLst>
          </p:cNvPr>
          <p:cNvSpPr txBox="1"/>
          <p:nvPr/>
        </p:nvSpPr>
        <p:spPr>
          <a:xfrm>
            <a:off x="833623" y="1459384"/>
            <a:ext cx="1052475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altLang="ko-KR" sz="200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ccc</a:t>
            </a:r>
            <a:endParaRPr lang="en-US" altLang="ko-KR" sz="20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2050" name="Picture 2" descr="이미지">
            <a:extLst>
              <a:ext uri="{FF2B5EF4-FFF2-40B4-BE49-F238E27FC236}">
                <a16:creationId xmlns:a16="http://schemas.microsoft.com/office/drawing/2014/main" id="{3CC6EFB7-3D13-212C-A1AF-5FAE339D8A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3824" y="923074"/>
            <a:ext cx="3636516" cy="5934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86E52A16-F005-C653-5DCB-FC9F733DF4D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27114"/>
          <a:stretch/>
        </p:blipFill>
        <p:spPr>
          <a:xfrm>
            <a:off x="453387" y="1050894"/>
            <a:ext cx="7900098" cy="383869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A954E69-5CE5-989A-0BDA-320317CC68F0}"/>
              </a:ext>
            </a:extLst>
          </p:cNvPr>
          <p:cNvSpPr txBox="1"/>
          <p:nvPr/>
        </p:nvSpPr>
        <p:spPr>
          <a:xfrm>
            <a:off x="833624" y="461409"/>
            <a:ext cx="1052475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BL/GL/HL</a:t>
            </a:r>
            <a:r>
              <a:rPr lang="ko-KR" altLang="en-US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의 정의 </a:t>
            </a:r>
            <a:endParaRPr lang="en-US" altLang="ko-KR" sz="24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2060" name="Picture 12" descr="Image">
            <a:extLst>
              <a:ext uri="{FF2B5EF4-FFF2-40B4-BE49-F238E27FC236}">
                <a16:creationId xmlns:a16="http://schemas.microsoft.com/office/drawing/2014/main" id="{39932711-CD60-45CC-26F6-0A05B5DF46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9450" y="190500"/>
            <a:ext cx="5753100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3015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BA550D-52B5-0ACE-9456-237458DEE0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CD24BE8-994E-235B-92CB-A5503F222C6F}"/>
              </a:ext>
            </a:extLst>
          </p:cNvPr>
          <p:cNvSpPr txBox="1"/>
          <p:nvPr/>
        </p:nvSpPr>
        <p:spPr>
          <a:xfrm>
            <a:off x="833624" y="381023"/>
            <a:ext cx="1052475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General GGOL - </a:t>
            </a:r>
            <a:r>
              <a:rPr lang="ko-KR" altLang="en-US" sz="2400" dirty="0" err="1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배덕감</a:t>
            </a:r>
            <a:endParaRPr lang="en-US" altLang="ko-KR" sz="24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E0E308B-4694-CB9D-8262-748CA7415CF6}"/>
              </a:ext>
            </a:extLst>
          </p:cNvPr>
          <p:cNvSpPr txBox="1"/>
          <p:nvPr/>
        </p:nvSpPr>
        <p:spPr>
          <a:xfrm>
            <a:off x="833623" y="1459384"/>
            <a:ext cx="10524751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사실 사랑</a:t>
            </a:r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?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을 위해</a:t>
            </a:r>
            <a:endParaRPr lang="en-US" altLang="ko-KR" sz="20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just"/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뭔가 </a:t>
            </a:r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사회적 통념</a:t>
            </a:r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를 넘어서 사랑을</a:t>
            </a:r>
            <a:endParaRPr lang="en-US" altLang="ko-KR" sz="20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just"/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실현해간다는 사실이</a:t>
            </a:r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2000" dirty="0" err="1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ㅈㄴ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아름다운 거임</a:t>
            </a:r>
            <a:endParaRPr lang="en-US" altLang="ko-KR" sz="20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just"/>
            <a:endParaRPr lang="en-US" altLang="ko-KR" sz="20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just"/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짜릿하다고</a:t>
            </a:r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…</a:t>
            </a:r>
          </a:p>
        </p:txBody>
      </p:sp>
      <p:pic>
        <p:nvPicPr>
          <p:cNvPr id="15364" name="Picture 4" descr="애니결말극네타 해피슈가라이프 결말 해석">
            <a:extLst>
              <a:ext uri="{FF2B5EF4-FFF2-40B4-BE49-F238E27FC236}">
                <a16:creationId xmlns:a16="http://schemas.microsoft.com/office/drawing/2014/main" id="{C7E7C541-17A3-4492-3E70-83AB2F93BC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4274" y="3601301"/>
            <a:ext cx="3834678" cy="2898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6" name="Picture 6" descr="인간과 인외' 일러스트 특집">
            <a:extLst>
              <a:ext uri="{FF2B5EF4-FFF2-40B4-BE49-F238E27FC236}">
                <a16:creationId xmlns:a16="http://schemas.microsoft.com/office/drawing/2014/main" id="{9A6D26EC-FF5B-377E-286A-A049ECC6DD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3748" y="936767"/>
            <a:ext cx="4795203" cy="2517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4B6E528-C645-C7EA-112F-D36D37CC931A}"/>
              </a:ext>
            </a:extLst>
          </p:cNvPr>
          <p:cNvSpPr txBox="1"/>
          <p:nvPr/>
        </p:nvSpPr>
        <p:spPr>
          <a:xfrm>
            <a:off x="5600563" y="5461314"/>
            <a:ext cx="2239407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나이차 </a:t>
            </a:r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+ 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정신병 </a:t>
            </a:r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+ 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결혼</a:t>
            </a:r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+ 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살인</a:t>
            </a:r>
            <a:endParaRPr lang="en-US" altLang="ko-KR" sz="20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just"/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+ </a:t>
            </a:r>
            <a:r>
              <a:rPr lang="ko-KR" altLang="en-US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동반자살</a:t>
            </a:r>
            <a:endParaRPr lang="en-US" altLang="ko-KR" sz="20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AE95D4F-EF9D-51DB-A690-CA9C5F3BCB19}"/>
              </a:ext>
            </a:extLst>
          </p:cNvPr>
          <p:cNvSpPr txBox="1"/>
          <p:nvPr/>
        </p:nvSpPr>
        <p:spPr>
          <a:xfrm>
            <a:off x="6056671" y="3001136"/>
            <a:ext cx="83890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‘</a:t>
            </a:r>
            <a:r>
              <a:rPr lang="ko-KR" altLang="en-US" sz="2000" dirty="0" err="1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인외</a:t>
            </a:r>
            <a:r>
              <a:rPr lang="en-US" altLang="ko-KR" sz="20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’</a:t>
            </a:r>
          </a:p>
        </p:txBody>
      </p:sp>
    </p:spTree>
    <p:extLst>
      <p:ext uri="{BB962C8B-B14F-4D97-AF65-F5344CB8AC3E}">
        <p14:creationId xmlns:p14="http://schemas.microsoft.com/office/powerpoint/2010/main" val="51385325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B0A2B8-BCA8-5E87-6987-A3D29D99AD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6390D30-2C15-A522-30EB-32068C584D78}"/>
              </a:ext>
            </a:extLst>
          </p:cNvPr>
          <p:cNvSpPr txBox="1"/>
          <p:nvPr/>
        </p:nvSpPr>
        <p:spPr>
          <a:xfrm>
            <a:off x="833624" y="243512"/>
            <a:ext cx="1052475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시간 없네요 </a:t>
            </a:r>
            <a:r>
              <a:rPr lang="en-US" altLang="ko-KR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20</a:t>
            </a:r>
            <a:r>
              <a:rPr lang="ko-KR" altLang="en-US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장이면 한 장에 </a:t>
            </a:r>
            <a:r>
              <a:rPr lang="en-US" altLang="ko-KR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30</a:t>
            </a:r>
            <a:r>
              <a:rPr lang="ko-KR" altLang="en-US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초 씩이다</a:t>
            </a:r>
            <a:endParaRPr lang="en-US" altLang="ko-KR" sz="24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/>
            <a:r>
              <a:rPr lang="ko-KR" altLang="en-US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난 잘 해냈을 거야</a:t>
            </a:r>
            <a:endParaRPr lang="en-US" altLang="ko-KR" sz="24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/>
            <a:r>
              <a:rPr lang="ko-KR" altLang="en-US" sz="2400" dirty="0">
                <a:solidFill>
                  <a:srgbClr val="18181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끝 </a:t>
            </a:r>
            <a:endParaRPr lang="en-US" altLang="ko-KR" sz="2400" dirty="0">
              <a:solidFill>
                <a:srgbClr val="18181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B9DA79B4-841E-4EE6-3E20-BAF8DB5ECA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4711" y="1488758"/>
            <a:ext cx="5362575" cy="452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650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371</TotalTime>
  <Words>488</Words>
  <Application>Microsoft Office PowerPoint</Application>
  <PresentationFormat>와이드스크린</PresentationFormat>
  <Paragraphs>97</Paragraphs>
  <Slides>22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22</vt:i4>
      </vt:variant>
    </vt:vector>
  </HeadingPairs>
  <TitlesOfParts>
    <vt:vector size="26" baseType="lpstr">
      <vt:lpstr>나눔고딕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이수인</dc:creator>
  <cp:lastModifiedBy>이수인</cp:lastModifiedBy>
  <cp:revision>11</cp:revision>
  <dcterms:created xsi:type="dcterms:W3CDTF">2024-11-29T08:33:44Z</dcterms:created>
  <dcterms:modified xsi:type="dcterms:W3CDTF">2024-12-04T13:52:05Z</dcterms:modified>
</cp:coreProperties>
</file>