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4"/>
  </p:notesMasterIdLst>
  <p:sldIdLst>
    <p:sldId id="256" r:id="rId2"/>
    <p:sldId id="257" r:id="rId3"/>
    <p:sldId id="297" r:id="rId4"/>
    <p:sldId id="296" r:id="rId5"/>
    <p:sldId id="258" r:id="rId6"/>
    <p:sldId id="260" r:id="rId7"/>
    <p:sldId id="261" r:id="rId8"/>
    <p:sldId id="262" r:id="rId9"/>
    <p:sldId id="263" r:id="rId10"/>
    <p:sldId id="264" r:id="rId11"/>
    <p:sldId id="275" r:id="rId12"/>
    <p:sldId id="277" r:id="rId13"/>
    <p:sldId id="274" r:id="rId14"/>
    <p:sldId id="276" r:id="rId15"/>
    <p:sldId id="279" r:id="rId16"/>
    <p:sldId id="271" r:id="rId17"/>
    <p:sldId id="280" r:id="rId18"/>
    <p:sldId id="303" r:id="rId19"/>
    <p:sldId id="281" r:id="rId20"/>
    <p:sldId id="282" r:id="rId21"/>
    <p:sldId id="273" r:id="rId22"/>
    <p:sldId id="283" r:id="rId23"/>
    <p:sldId id="288" r:id="rId24"/>
    <p:sldId id="311" r:id="rId25"/>
    <p:sldId id="284" r:id="rId26"/>
    <p:sldId id="291" r:id="rId27"/>
    <p:sldId id="285" r:id="rId28"/>
    <p:sldId id="292" r:id="rId29"/>
    <p:sldId id="293" r:id="rId30"/>
    <p:sldId id="294" r:id="rId31"/>
    <p:sldId id="290" r:id="rId32"/>
    <p:sldId id="295" r:id="rId33"/>
    <p:sldId id="286" r:id="rId34"/>
    <p:sldId id="301" r:id="rId35"/>
    <p:sldId id="304" r:id="rId36"/>
    <p:sldId id="310" r:id="rId37"/>
    <p:sldId id="302" r:id="rId38"/>
    <p:sldId id="305" r:id="rId39"/>
    <p:sldId id="307" r:id="rId40"/>
    <p:sldId id="308" r:id="rId41"/>
    <p:sldId id="309" r:id="rId42"/>
    <p:sldId id="298" r:id="rId43"/>
    <p:sldId id="287" r:id="rId44"/>
    <p:sldId id="300" r:id="rId45"/>
    <p:sldId id="312" r:id="rId46"/>
    <p:sldId id="313" r:id="rId47"/>
    <p:sldId id="268" r:id="rId48"/>
    <p:sldId id="265" r:id="rId49"/>
    <p:sldId id="269" r:id="rId50"/>
    <p:sldId id="267" r:id="rId51"/>
    <p:sldId id="289" r:id="rId52"/>
    <p:sldId id="270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7B75"/>
    <a:srgbClr val="156082"/>
    <a:srgbClr val="371818"/>
    <a:srgbClr val="3613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94660"/>
  </p:normalViewPr>
  <p:slideViewPr>
    <p:cSldViewPr snapToGrid="0">
      <p:cViewPr varScale="1">
        <p:scale>
          <a:sx n="94" d="100"/>
          <a:sy n="94" d="100"/>
        </p:scale>
        <p:origin x="10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286CB1-7F69-4D5B-99A3-E615A4FB2679}" type="datetimeFigureOut">
              <a:rPr lang="ko-KR" altLang="en-US" smtClean="0"/>
              <a:t>2024-11-30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10BFD5-BF3A-44C1-BDD0-1FCE16D7A1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7329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오늘 가져왔으니 하실 분은 말씀해 주세요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0BFD5-BF3A-44C1-BDD0-1FCE16D7A1DD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8377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오늘 가져왔으니 하실 분은 말씀해 주세요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0BFD5-BF3A-44C1-BDD0-1FCE16D7A1DD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8637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0BFD5-BF3A-44C1-BDD0-1FCE16D7A1DD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4591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0BFD5-BF3A-44C1-BDD0-1FCE16D7A1DD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47439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상대가 선택한 여신을 보고 고릅니다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0BFD5-BF3A-44C1-BDD0-1FCE16D7A1DD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06075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지속 마법임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0BFD5-BF3A-44C1-BDD0-1FCE16D7A1DD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0693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함정카드임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0BFD5-BF3A-44C1-BDD0-1FCE16D7A1DD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76068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앞으로 나아가면서 벚꽃을 휘감는 망상을 하면 됨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0BFD5-BF3A-44C1-BDD0-1FCE16D7A1DD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17120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오타쿠들의</a:t>
            </a:r>
            <a:r>
              <a:rPr lang="ko-KR" altLang="en-US" dirty="0"/>
              <a:t> 요구를 잘 알고 있다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0BFD5-BF3A-44C1-BDD0-1FCE16D7A1DD}" type="slidenum">
              <a:rPr lang="ko-KR" altLang="en-US" smtClean="0"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82477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오늘 가져왔으니 하실 분은 말씀해 주세요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0BFD5-BF3A-44C1-BDD0-1FCE16D7A1DD}" type="slidenum">
              <a:rPr lang="ko-KR" altLang="en-US" smtClean="0"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8189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CD771B-A141-9BFC-BF52-4F0EAD1289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31720" y="2651760"/>
            <a:ext cx="9144000" cy="2387600"/>
          </a:xfrm>
          <a:prstGeom prst="rect">
            <a:avLst/>
          </a:prstGeom>
        </p:spPr>
        <p:txBody>
          <a:bodyPr anchor="ctr" anchorCtr="0"/>
          <a:lstStyle>
            <a:lvl1pPr algn="r">
              <a:defRPr sz="6000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E4D79CB-3F96-EE72-C663-E5629228D8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31720" y="5166360"/>
            <a:ext cx="9144000" cy="1124712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cxnSp>
        <p:nvCxnSpPr>
          <p:cNvPr id="8" name="Google Shape;19;p20">
            <a:extLst>
              <a:ext uri="{FF2B5EF4-FFF2-40B4-BE49-F238E27FC236}">
                <a16:creationId xmlns:a16="http://schemas.microsoft.com/office/drawing/2014/main" id="{AC732DD2-D41F-F430-1349-934CBCAB3CE4}"/>
              </a:ext>
            </a:extLst>
          </p:cNvPr>
          <p:cNvCxnSpPr/>
          <p:nvPr/>
        </p:nvCxnSpPr>
        <p:spPr>
          <a:xfrm rot="10800000">
            <a:off x="2213742" y="5051311"/>
            <a:ext cx="9258258" cy="0"/>
          </a:xfrm>
          <a:prstGeom prst="straightConnector1">
            <a:avLst/>
          </a:prstGeom>
          <a:noFill/>
          <a:ln w="25400" cap="rnd" cmpd="sng">
            <a:solidFill>
              <a:srgbClr val="1EA0B4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3163852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rgbClr val="1EA0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12;p19">
            <a:extLst>
              <a:ext uri="{FF2B5EF4-FFF2-40B4-BE49-F238E27FC236}">
                <a16:creationId xmlns:a16="http://schemas.microsoft.com/office/drawing/2014/main" id="{7AC04F24-F03F-773F-261B-1815846A5C91}"/>
              </a:ext>
            </a:extLst>
          </p:cNvPr>
          <p:cNvSpPr/>
          <p:nvPr/>
        </p:nvSpPr>
        <p:spPr>
          <a:xfrm>
            <a:off x="10392000" y="0"/>
            <a:ext cx="1800000" cy="720000"/>
          </a:xfrm>
          <a:prstGeom prst="rect">
            <a:avLst/>
          </a:prstGeom>
          <a:solidFill>
            <a:srgbClr val="C4E8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" name="Google Shape;13;p19">
            <a:extLst>
              <a:ext uri="{FF2B5EF4-FFF2-40B4-BE49-F238E27FC236}">
                <a16:creationId xmlns:a16="http://schemas.microsoft.com/office/drawing/2014/main" id="{A1106DE9-F796-AEFA-E150-C95349A4B56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477500" y="83309"/>
            <a:ext cx="1629000" cy="55338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8967F9F-5A03-3081-A76D-7F13656DB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54096"/>
            <a:ext cx="10515600" cy="1828800"/>
          </a:xfrm>
          <a:prstGeom prst="rect">
            <a:avLst/>
          </a:prstGeom>
        </p:spPr>
        <p:txBody>
          <a:bodyPr anchor="ctr" anchorCtr="0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94893AC-AB11-3B5B-59FB-CC6EA14C05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5157216"/>
            <a:ext cx="9144000" cy="11247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cxnSp>
        <p:nvCxnSpPr>
          <p:cNvPr id="10" name="Google Shape;23;p21">
            <a:extLst>
              <a:ext uri="{FF2B5EF4-FFF2-40B4-BE49-F238E27FC236}">
                <a16:creationId xmlns:a16="http://schemas.microsoft.com/office/drawing/2014/main" id="{AC5EA2CA-E836-B617-1BA6-AEB7658B29F2}"/>
              </a:ext>
            </a:extLst>
          </p:cNvPr>
          <p:cNvCxnSpPr>
            <a:cxnSpLocks/>
          </p:cNvCxnSpPr>
          <p:nvPr/>
        </p:nvCxnSpPr>
        <p:spPr>
          <a:xfrm rot="10800000">
            <a:off x="488004" y="5031855"/>
            <a:ext cx="9258258" cy="0"/>
          </a:xfrm>
          <a:prstGeom prst="straightConnector1">
            <a:avLst/>
          </a:prstGeom>
          <a:noFill/>
          <a:ln w="25400" cap="rnd" cmpd="sng">
            <a:solidFill>
              <a:srgbClr val="8DD3E6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3636150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F57C148-D2A7-1F78-365D-40B9F57D6E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0160"/>
            <a:ext cx="11274552" cy="46451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8" name="제목 7">
            <a:extLst>
              <a:ext uri="{FF2B5EF4-FFF2-40B4-BE49-F238E27FC236}">
                <a16:creationId xmlns:a16="http://schemas.microsoft.com/office/drawing/2014/main" id="{EC212C9A-8D95-428D-E1EA-781384025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2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BA28242-6FBB-31CE-2E1A-41AE71CE82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261872"/>
            <a:ext cx="5577840" cy="470001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7E5AFAA-7673-3374-045A-4CC065C96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56962" y="1261871"/>
            <a:ext cx="5577839" cy="470001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9" name="제목 8">
            <a:extLst>
              <a:ext uri="{FF2B5EF4-FFF2-40B4-BE49-F238E27FC236}">
                <a16:creationId xmlns:a16="http://schemas.microsoft.com/office/drawing/2014/main" id="{FD05A485-0379-FB2A-4736-08B342E09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754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id="{99D07CBF-E493-D20A-929B-8CC8D5BAB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954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7128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0;p19">
            <a:extLst>
              <a:ext uri="{FF2B5EF4-FFF2-40B4-BE49-F238E27FC236}">
                <a16:creationId xmlns:a16="http://schemas.microsoft.com/office/drawing/2014/main" id="{ACE2BB4E-E2C7-3AFF-ED30-3B268AABD29E}"/>
              </a:ext>
            </a:extLst>
          </p:cNvPr>
          <p:cNvSpPr/>
          <p:nvPr/>
        </p:nvSpPr>
        <p:spPr>
          <a:xfrm>
            <a:off x="0" y="0"/>
            <a:ext cx="12192000" cy="720000"/>
          </a:xfrm>
          <a:prstGeom prst="rect">
            <a:avLst/>
          </a:prstGeom>
          <a:solidFill>
            <a:srgbClr val="1EA0B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11;p19">
            <a:extLst>
              <a:ext uri="{FF2B5EF4-FFF2-40B4-BE49-F238E27FC236}">
                <a16:creationId xmlns:a16="http://schemas.microsoft.com/office/drawing/2014/main" id="{97D3880A-F898-1C0E-C101-37A5CEC9EBAD}"/>
              </a:ext>
            </a:extLst>
          </p:cNvPr>
          <p:cNvSpPr/>
          <p:nvPr/>
        </p:nvSpPr>
        <p:spPr>
          <a:xfrm>
            <a:off x="0" y="6498000"/>
            <a:ext cx="12192000" cy="360000"/>
          </a:xfrm>
          <a:prstGeom prst="rect">
            <a:avLst/>
          </a:prstGeom>
          <a:solidFill>
            <a:srgbClr val="1EA0B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12;p19">
            <a:extLst>
              <a:ext uri="{FF2B5EF4-FFF2-40B4-BE49-F238E27FC236}">
                <a16:creationId xmlns:a16="http://schemas.microsoft.com/office/drawing/2014/main" id="{3838D398-DDE4-E21C-C0B9-A8D5E0794EC2}"/>
              </a:ext>
            </a:extLst>
          </p:cNvPr>
          <p:cNvSpPr/>
          <p:nvPr/>
        </p:nvSpPr>
        <p:spPr>
          <a:xfrm>
            <a:off x="10392000" y="0"/>
            <a:ext cx="1800000" cy="720000"/>
          </a:xfrm>
          <a:prstGeom prst="rect">
            <a:avLst/>
          </a:prstGeom>
          <a:solidFill>
            <a:srgbClr val="C4E8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" name="Google Shape;13;p19">
            <a:extLst>
              <a:ext uri="{FF2B5EF4-FFF2-40B4-BE49-F238E27FC236}">
                <a16:creationId xmlns:a16="http://schemas.microsoft.com/office/drawing/2014/main" id="{361474BE-EBDE-1F65-A875-DCDC1C3B417E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77500" y="83309"/>
            <a:ext cx="1629000" cy="55338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4;p19">
            <a:extLst>
              <a:ext uri="{FF2B5EF4-FFF2-40B4-BE49-F238E27FC236}">
                <a16:creationId xmlns:a16="http://schemas.microsoft.com/office/drawing/2014/main" id="{74BE9E49-7964-C078-FFDE-9BCC796E0856}"/>
              </a:ext>
            </a:extLst>
          </p:cNvPr>
          <p:cNvSpPr/>
          <p:nvPr/>
        </p:nvSpPr>
        <p:spPr>
          <a:xfrm>
            <a:off x="10392000" y="6497996"/>
            <a:ext cx="1800000" cy="401503"/>
          </a:xfrm>
          <a:prstGeom prst="rect">
            <a:avLst/>
          </a:prstGeom>
          <a:solidFill>
            <a:srgbClr val="C4E8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제목 개체 틀 14">
            <a:extLst>
              <a:ext uri="{FF2B5EF4-FFF2-40B4-BE49-F238E27FC236}">
                <a16:creationId xmlns:a16="http://schemas.microsoft.com/office/drawing/2014/main" id="{E514ABF2-F01B-53E3-E329-14B0D9CCB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"/>
            <a:ext cx="9934800" cy="719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16" name="텍스트 개체 틀 15">
            <a:extLst>
              <a:ext uri="{FF2B5EF4-FFF2-40B4-BE49-F238E27FC236}">
                <a16:creationId xmlns:a16="http://schemas.microsoft.com/office/drawing/2014/main" id="{05EBA340-3E19-A77B-91F2-71B5FD3085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280159"/>
            <a:ext cx="11277600" cy="46416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17" name="Google Shape;15;p19">
            <a:extLst>
              <a:ext uri="{FF2B5EF4-FFF2-40B4-BE49-F238E27FC236}">
                <a16:creationId xmlns:a16="http://schemas.microsoft.com/office/drawing/2014/main" id="{7F38544A-624C-E4D6-1894-998B8C8F405D}"/>
              </a:ext>
            </a:extLst>
          </p:cNvPr>
          <p:cNvSpPr txBox="1"/>
          <p:nvPr/>
        </p:nvSpPr>
        <p:spPr>
          <a:xfrm>
            <a:off x="1" y="6539501"/>
            <a:ext cx="10391999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202</a:t>
            </a:r>
            <a:r>
              <a:rPr lang="en-US" alt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4</a:t>
            </a:r>
            <a:r>
              <a:rPr 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 </a:t>
            </a:r>
            <a:r>
              <a:rPr lang="ko-KR" sz="1200" b="1" i="0" u="none" strike="noStrike" cap="none" dirty="0" err="1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UPnL</a:t>
            </a:r>
            <a:r>
              <a:rPr 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 </a:t>
            </a:r>
            <a:r>
              <a:rPr lang="en-US" altLang="ko-KR" sz="1200" b="1" i="0" u="none" strike="noStrike" cap="none" dirty="0">
                <a:solidFill>
                  <a:schemeClr val="lt1"/>
                </a:solidFill>
                <a:latin typeface="+mn-ea"/>
                <a:ea typeface="+mn-ea"/>
                <a:cs typeface="Arial"/>
                <a:sym typeface="Arial"/>
              </a:rPr>
              <a:t>Workshop</a:t>
            </a:r>
          </a:p>
        </p:txBody>
      </p:sp>
    </p:spTree>
    <p:extLst>
      <p:ext uri="{BB962C8B-B14F-4D97-AF65-F5344CB8AC3E}">
        <p14:creationId xmlns:p14="http://schemas.microsoft.com/office/powerpoint/2010/main" val="246196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bfpblog.bakafire.main.jp/" TargetMode="External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9C5DF54-F3A3-7B4C-E1C4-FB48C4E344E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벚꽃 결투를 해 보자</a:t>
            </a:r>
            <a:r>
              <a:rPr lang="en-US" altLang="ko-KR" dirty="0"/>
              <a:t>!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95CFC22-4DF2-BF29-504E-B3F54F141A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err="1"/>
              <a:t>Coffeetea</a:t>
            </a:r>
            <a:r>
              <a:rPr lang="en-US" altLang="ko-KR" dirty="0"/>
              <a:t> | </a:t>
            </a:r>
            <a:r>
              <a:rPr lang="ko-KR" altLang="en-US" dirty="0" err="1"/>
              <a:t>한진제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91900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F02A92E-EDDB-C244-413F-BCE7ED04B8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280160"/>
            <a:ext cx="6088325" cy="4645152"/>
          </a:xfrm>
        </p:spPr>
        <p:txBody>
          <a:bodyPr/>
          <a:lstStyle/>
          <a:p>
            <a:r>
              <a:rPr lang="en-US" altLang="ko-KR" dirty="0" err="1"/>
              <a:t>BakaFire</a:t>
            </a:r>
            <a:r>
              <a:rPr lang="en-US" altLang="ko-KR" dirty="0"/>
              <a:t> Party</a:t>
            </a:r>
            <a:r>
              <a:rPr lang="ko-KR" altLang="en-US" dirty="0"/>
              <a:t>에서 만든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2</a:t>
            </a:r>
            <a:r>
              <a:rPr lang="ko-KR" altLang="en-US" dirty="0"/>
              <a:t>인용 카드 대전 보드게임</a:t>
            </a:r>
            <a:endParaRPr lang="en-US" altLang="ko-KR" dirty="0"/>
          </a:p>
          <a:p>
            <a:r>
              <a:rPr lang="ko-KR" altLang="en-US" dirty="0" err="1"/>
              <a:t>일러스트레이터는</a:t>
            </a:r>
            <a:r>
              <a:rPr lang="ko-KR" altLang="en-US" dirty="0"/>
              <a:t> </a:t>
            </a:r>
            <a:r>
              <a:rPr lang="en-US" altLang="ko-KR" dirty="0"/>
              <a:t>TOKIAME</a:t>
            </a:r>
          </a:p>
          <a:p>
            <a:r>
              <a:rPr lang="ko-KR" altLang="en-US" dirty="0"/>
              <a:t>기본행동과 카드를 잘 조합해서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‘</a:t>
            </a:r>
            <a:r>
              <a:rPr lang="ko-KR" altLang="en-US" dirty="0"/>
              <a:t>벚꽃 결투</a:t>
            </a:r>
            <a:r>
              <a:rPr lang="en-US" altLang="ko-KR" dirty="0"/>
              <a:t>’</a:t>
            </a:r>
            <a:r>
              <a:rPr lang="ko-KR" altLang="en-US" dirty="0"/>
              <a:t>에서 승리하는 것이 목표</a:t>
            </a:r>
            <a:endParaRPr lang="en-US" altLang="ko-KR" dirty="0"/>
          </a:p>
          <a:p>
            <a:r>
              <a:rPr lang="ko-KR" altLang="en-US" dirty="0"/>
              <a:t>줄여서 </a:t>
            </a:r>
            <a:r>
              <a:rPr lang="en-US" altLang="ko-KR" dirty="0"/>
              <a:t>&lt;</a:t>
            </a:r>
            <a:r>
              <a:rPr lang="ko-KR" altLang="en-US" dirty="0" err="1"/>
              <a:t>후루요니</a:t>
            </a:r>
            <a:r>
              <a:rPr lang="en-US" altLang="ko-KR" dirty="0"/>
              <a:t>&gt;</a:t>
            </a:r>
            <a:r>
              <a:rPr lang="ko-KR" altLang="en-US" dirty="0"/>
              <a:t>라고 부름</a:t>
            </a:r>
            <a:endParaRPr lang="en-US" altLang="ko-KR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4A39B01B-C13B-4F1D-806E-454625239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내리는 시대에 결투를</a:t>
            </a:r>
          </a:p>
        </p:txBody>
      </p:sp>
      <p:pic>
        <p:nvPicPr>
          <p:cNvPr id="1026" name="Picture 2" descr="더블클릭하면 화면이 닫힙니다">
            <a:extLst>
              <a:ext uri="{FF2B5EF4-FFF2-40B4-BE49-F238E27FC236}">
                <a16:creationId xmlns:a16="http://schemas.microsoft.com/office/drawing/2014/main" id="{EAB649F5-5C31-26CC-1345-CFFBF2F38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154" y="1149406"/>
            <a:ext cx="5045647" cy="5032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7918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2E27BD4-A7AE-1DD4-5579-68C24212E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선요약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49139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C2D8BFD7-D523-EAD2-4031-6D900C4B0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97948" y="1801989"/>
            <a:ext cx="8596105" cy="3254022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02E27BD4-A7AE-1DD4-5579-68C24212E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선요약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08766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1C9E1542-8146-14E6-DC0C-809F9F58E3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381306"/>
            <a:ext cx="11274552" cy="2544006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ko-KR" altLang="en-US" dirty="0"/>
              <a:t>카드의 가치를 직접 계산할 수 있게 된다</a:t>
            </a:r>
            <a:endParaRPr lang="en-US" altLang="ko-KR" dirty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/>
              <a:t>자원의 분포를 바탕으로 게임의 상태를 파악할 수 있게 된다</a:t>
            </a:r>
            <a:endParaRPr lang="en-US" altLang="ko-KR" dirty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/>
              <a:t>개성 있고 멋진 일러스트를 감상할 수 있다</a:t>
            </a:r>
            <a:endParaRPr lang="en-US" altLang="ko-KR" dirty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/>
              <a:t>재밌다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B3C9254B-F401-045F-C5C2-1005A57FA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후루요니의</a:t>
            </a:r>
            <a:r>
              <a:rPr lang="ko-KR" altLang="en-US" dirty="0"/>
              <a:t> 효능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FCF4B3E-0F9E-D9E8-009D-895C9F7DD5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74" b="70407"/>
          <a:stretch/>
        </p:blipFill>
        <p:spPr bwMode="auto">
          <a:xfrm>
            <a:off x="3183188" y="1277458"/>
            <a:ext cx="6180858" cy="171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629675E8-0D31-8BF8-788A-428208A1F66D}"/>
              </a:ext>
            </a:extLst>
          </p:cNvPr>
          <p:cNvSpPr/>
          <p:nvPr/>
        </p:nvSpPr>
        <p:spPr>
          <a:xfrm>
            <a:off x="3637866" y="1635154"/>
            <a:ext cx="2710308" cy="1081732"/>
          </a:xfrm>
          <a:prstGeom prst="rect">
            <a:avLst/>
          </a:prstGeom>
          <a:solidFill>
            <a:srgbClr val="687B7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dirty="0" err="1">
                <a:solidFill>
                  <a:srgbClr val="371818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후루요니</a:t>
            </a:r>
            <a:endParaRPr lang="ko-KR" altLang="en-US" sz="4800" dirty="0">
              <a:solidFill>
                <a:srgbClr val="371818"/>
              </a:solidFill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33247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EE7157E-7F97-2151-9BE5-2D43DDC57F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쌍장요란</a:t>
            </a:r>
            <a:r>
              <a:rPr lang="en-US" altLang="ko-KR" dirty="0"/>
              <a:t>: </a:t>
            </a:r>
            <a:r>
              <a:rPr lang="ko-KR" altLang="en-US" dirty="0"/>
              <a:t>캐릭터 선택</a:t>
            </a:r>
            <a:endParaRPr lang="en-US" altLang="ko-KR" dirty="0"/>
          </a:p>
          <a:p>
            <a:r>
              <a:rPr lang="ko-KR" altLang="en-US" dirty="0"/>
              <a:t>안전구축</a:t>
            </a:r>
            <a:r>
              <a:rPr lang="en-US" altLang="ko-KR" dirty="0"/>
              <a:t>: </a:t>
            </a:r>
            <a:r>
              <a:rPr lang="ko-KR" altLang="en-US" dirty="0" err="1"/>
              <a:t>덱</a:t>
            </a:r>
            <a:r>
              <a:rPr lang="ko-KR" altLang="en-US" dirty="0"/>
              <a:t> 빌딩</a:t>
            </a:r>
            <a:endParaRPr lang="en-US" altLang="ko-KR" dirty="0"/>
          </a:p>
          <a:p>
            <a:r>
              <a:rPr lang="ko-KR" altLang="en-US" b="0" i="0" dirty="0" err="1">
                <a:solidFill>
                  <a:srgbClr val="212529"/>
                </a:solidFill>
                <a:effectLst/>
                <a:latin typeface="Pretendard JP"/>
              </a:rPr>
              <a:t>벚꽃결투</a:t>
            </a:r>
            <a:r>
              <a:rPr lang="en-US" altLang="ko-KR" b="0" i="0" dirty="0">
                <a:solidFill>
                  <a:srgbClr val="212529"/>
                </a:solidFill>
                <a:effectLst/>
                <a:latin typeface="Pretendard JP"/>
              </a:rPr>
              <a:t>: </a:t>
            </a:r>
            <a:r>
              <a:rPr lang="ko-KR" altLang="en-US" b="0" i="0" dirty="0">
                <a:solidFill>
                  <a:srgbClr val="212529"/>
                </a:solidFill>
                <a:effectLst/>
                <a:latin typeface="Pretendard JP"/>
              </a:rPr>
              <a:t>대전</a:t>
            </a:r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CC1E876A-E9C9-F4D5-5DEF-BCBF9341E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전체적인 플레이 흐름</a:t>
            </a:r>
          </a:p>
        </p:txBody>
      </p:sp>
    </p:spTree>
    <p:extLst>
      <p:ext uri="{BB962C8B-B14F-4D97-AF65-F5344CB8AC3E}">
        <p14:creationId xmlns:p14="http://schemas.microsoft.com/office/powerpoint/2010/main" val="1557296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F5FCE2E-E0BA-A87F-B70A-7CD93BF1E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12691"/>
            <a:ext cx="8436820" cy="4645152"/>
          </a:xfrm>
        </p:spPr>
        <p:txBody>
          <a:bodyPr/>
          <a:lstStyle/>
          <a:p>
            <a:r>
              <a:rPr lang="ko-KR" altLang="en-US" dirty="0"/>
              <a:t>플레이할 여신</a:t>
            </a:r>
            <a:r>
              <a:rPr lang="en-US" altLang="ko-KR" dirty="0"/>
              <a:t>(=</a:t>
            </a:r>
            <a:r>
              <a:rPr lang="ko-KR" altLang="en-US" dirty="0"/>
              <a:t>캐릭터</a:t>
            </a:r>
            <a:r>
              <a:rPr lang="en-US" altLang="ko-KR" dirty="0"/>
              <a:t>)</a:t>
            </a:r>
            <a:r>
              <a:rPr lang="ko-KR" altLang="en-US" dirty="0"/>
              <a:t>을 </a:t>
            </a:r>
            <a:r>
              <a:rPr lang="en-US" altLang="ko-KR" dirty="0"/>
              <a:t>2</a:t>
            </a:r>
            <a:r>
              <a:rPr lang="ko-KR" altLang="en-US" dirty="0"/>
              <a:t>명 선택하고 공개</a:t>
            </a:r>
            <a:endParaRPr lang="en-US" altLang="ko-KR" dirty="0"/>
          </a:p>
          <a:p>
            <a:pPr lvl="1"/>
            <a:r>
              <a:rPr lang="ko-KR" altLang="en-US" dirty="0"/>
              <a:t>현재 여신은 </a:t>
            </a:r>
            <a:r>
              <a:rPr lang="en-US" altLang="ko-KR" dirty="0"/>
              <a:t>25</a:t>
            </a:r>
            <a:r>
              <a:rPr lang="ko-KR" altLang="en-US" dirty="0"/>
              <a:t>명 </a:t>
            </a:r>
            <a:r>
              <a:rPr lang="en-US" altLang="ko-KR" dirty="0"/>
              <a:t>+ </a:t>
            </a:r>
            <a:r>
              <a:rPr lang="ko-KR" altLang="en-US" dirty="0"/>
              <a:t>어나더 </a:t>
            </a:r>
            <a:r>
              <a:rPr lang="en-US" altLang="ko-KR" dirty="0"/>
              <a:t>23</a:t>
            </a:r>
            <a:r>
              <a:rPr lang="ko-KR" altLang="en-US" dirty="0"/>
              <a:t>종</a:t>
            </a:r>
            <a:endParaRPr lang="en-US" altLang="ko-KR" dirty="0"/>
          </a:p>
          <a:p>
            <a:r>
              <a:rPr lang="ko-KR" altLang="en-US" dirty="0"/>
              <a:t>여신에 따라 사용할 수 있는 카드가 다름</a:t>
            </a:r>
            <a:endParaRPr lang="en-US" altLang="ko-KR" dirty="0"/>
          </a:p>
          <a:p>
            <a:pPr lvl="1"/>
            <a:r>
              <a:rPr lang="ko-KR" altLang="en-US" dirty="0"/>
              <a:t>여신의 </a:t>
            </a:r>
            <a:r>
              <a:rPr lang="ko-KR" altLang="en-US" dirty="0" err="1"/>
              <a:t>어나더폼을</a:t>
            </a:r>
            <a:r>
              <a:rPr lang="ko-KR" altLang="en-US" dirty="0"/>
              <a:t> 선택하면 카드풀이 일부 바뀜</a:t>
            </a:r>
            <a:endParaRPr lang="en-US" altLang="ko-KR" dirty="0"/>
          </a:p>
          <a:p>
            <a:r>
              <a:rPr lang="ko-KR" altLang="en-US" dirty="0"/>
              <a:t>여신마다 컨셉이 있음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307FAD3B-38AD-B7C2-2E3F-71F470D7B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쌍장요란</a:t>
            </a:r>
            <a:r>
              <a:rPr lang="en-US" altLang="ko-KR" dirty="0"/>
              <a:t>(</a:t>
            </a:r>
            <a:r>
              <a:rPr lang="ko-KR" altLang="en-US" dirty="0"/>
              <a:t>双掌繚乱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203469D5-B21D-3386-C63A-9B31F447D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721" y="3247720"/>
            <a:ext cx="4291557" cy="3159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48EF249-8D45-34E0-FB1A-5F7FCA2C35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1048" y="3872976"/>
            <a:ext cx="1318154" cy="1979093"/>
          </a:xfrm>
          <a:prstGeom prst="rect">
            <a:avLst/>
          </a:prstGeom>
        </p:spPr>
      </p:pic>
      <p:sp>
        <p:nvSpPr>
          <p:cNvPr id="6" name="화살표: 오른쪽 5">
            <a:extLst>
              <a:ext uri="{FF2B5EF4-FFF2-40B4-BE49-F238E27FC236}">
                <a16:creationId xmlns:a16="http://schemas.microsoft.com/office/drawing/2014/main" id="{1F8D76C1-7EE4-FDA4-EDB7-EB44B29D0B2F}"/>
              </a:ext>
            </a:extLst>
          </p:cNvPr>
          <p:cNvSpPr/>
          <p:nvPr/>
        </p:nvSpPr>
        <p:spPr>
          <a:xfrm>
            <a:off x="8775950" y="4619121"/>
            <a:ext cx="335499" cy="486803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3DF621D-D8B4-CB32-EBCF-1CBFBFFB0C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28196" y="3870444"/>
            <a:ext cx="1792142" cy="19841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23435C2-25CD-8E80-29DC-21B3A9ABDF1A}"/>
              </a:ext>
            </a:extLst>
          </p:cNvPr>
          <p:cNvSpPr txBox="1"/>
          <p:nvPr/>
        </p:nvSpPr>
        <p:spPr>
          <a:xfrm>
            <a:off x="7124426" y="5931793"/>
            <a:ext cx="1551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유리나</a:t>
            </a:r>
            <a:r>
              <a:rPr lang="en-US" altLang="ko-KR" dirty="0"/>
              <a:t>(</a:t>
            </a:r>
            <a:r>
              <a:rPr lang="ko-KR" altLang="en-US" dirty="0"/>
              <a:t>기본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274840-3F8B-7FF4-B282-8C9F4082D4E4}"/>
              </a:ext>
            </a:extLst>
          </p:cNvPr>
          <p:cNvSpPr txBox="1"/>
          <p:nvPr/>
        </p:nvSpPr>
        <p:spPr>
          <a:xfrm>
            <a:off x="9238911" y="5931793"/>
            <a:ext cx="1970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유리나</a:t>
            </a:r>
            <a:r>
              <a:rPr lang="en-US" altLang="ko-KR" dirty="0"/>
              <a:t>(</a:t>
            </a:r>
            <a:r>
              <a:rPr lang="ko-KR" altLang="en-US" dirty="0"/>
              <a:t>어나더</a:t>
            </a:r>
            <a:r>
              <a:rPr lang="en-US" altLang="ko-KR" dirty="0"/>
              <a:t>2)</a:t>
            </a:r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1422E96-345D-C7B6-8D10-22A48EB3CD3B}"/>
              </a:ext>
            </a:extLst>
          </p:cNvPr>
          <p:cNvSpPr txBox="1"/>
          <p:nvPr/>
        </p:nvSpPr>
        <p:spPr>
          <a:xfrm>
            <a:off x="6547272" y="3072858"/>
            <a:ext cx="47928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0" i="0" dirty="0">
                <a:solidFill>
                  <a:srgbClr val="212529"/>
                </a:solidFill>
                <a:effectLst/>
                <a:latin typeface="Pretendard JP"/>
              </a:rPr>
              <a:t>유리나</a:t>
            </a:r>
            <a:r>
              <a:rPr lang="en-US" altLang="ko-KR" b="0" i="0" dirty="0">
                <a:solidFill>
                  <a:srgbClr val="212529"/>
                </a:solidFill>
                <a:effectLst/>
                <a:latin typeface="Pretendard JP"/>
              </a:rPr>
              <a:t>: [</a:t>
            </a:r>
            <a:r>
              <a:rPr lang="ko-KR" altLang="en-US" b="0" i="0" dirty="0">
                <a:solidFill>
                  <a:srgbClr val="212529"/>
                </a:solidFill>
                <a:effectLst/>
                <a:latin typeface="Pretendard JP"/>
              </a:rPr>
              <a:t>결사</a:t>
            </a:r>
            <a:r>
              <a:rPr lang="en-US" altLang="ko-KR" dirty="0">
                <a:solidFill>
                  <a:srgbClr val="212529"/>
                </a:solidFill>
                <a:latin typeface="Pretendard JP"/>
              </a:rPr>
              <a:t>] </a:t>
            </a:r>
            <a:r>
              <a:rPr lang="ko-KR" altLang="en-US" b="0" i="0" dirty="0">
                <a:solidFill>
                  <a:srgbClr val="212529"/>
                </a:solidFill>
                <a:effectLst/>
                <a:latin typeface="Pretendard JP"/>
              </a:rPr>
              <a:t>당신의 라이프가 </a:t>
            </a:r>
            <a:r>
              <a:rPr lang="en-US" altLang="ko-KR" b="0" i="0" dirty="0">
                <a:solidFill>
                  <a:srgbClr val="212529"/>
                </a:solidFill>
                <a:effectLst/>
                <a:latin typeface="Pretendard JP"/>
              </a:rPr>
              <a:t>3 </a:t>
            </a:r>
            <a:r>
              <a:rPr lang="ko-KR" altLang="en-US" b="0" i="0" dirty="0">
                <a:solidFill>
                  <a:srgbClr val="212529"/>
                </a:solidFill>
                <a:effectLst/>
                <a:latin typeface="Pretendard JP"/>
              </a:rPr>
              <a:t>이하일 경우</a:t>
            </a:r>
            <a:r>
              <a:rPr lang="en-US" altLang="ko-KR" b="0" i="0" dirty="0">
                <a:solidFill>
                  <a:srgbClr val="212529"/>
                </a:solidFill>
                <a:effectLst/>
                <a:latin typeface="Pretendard JP"/>
              </a:rPr>
              <a:t>, </a:t>
            </a:r>
            <a:r>
              <a:rPr lang="ko-KR" altLang="en-US" b="0" i="0" dirty="0">
                <a:solidFill>
                  <a:srgbClr val="212529"/>
                </a:solidFill>
                <a:effectLst/>
                <a:latin typeface="Pretendard JP"/>
              </a:rPr>
              <a:t>몇몇 카드가 강화된다</a:t>
            </a:r>
            <a:r>
              <a:rPr lang="en-US" altLang="ko-KR" b="0" i="0" dirty="0">
                <a:solidFill>
                  <a:srgbClr val="212529"/>
                </a:solidFill>
                <a:effectLst/>
                <a:latin typeface="Pretendard JP"/>
              </a:rPr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3562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>
            <a:extLst>
              <a:ext uri="{FF2B5EF4-FFF2-40B4-BE49-F238E27FC236}">
                <a16:creationId xmlns:a16="http://schemas.microsoft.com/office/drawing/2014/main" id="{5B3640A0-6246-AC86-FAA6-A146BBE5A3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126" y="3045704"/>
            <a:ext cx="2986183" cy="3062752"/>
          </a:xfrm>
          <a:prstGeom prst="rect">
            <a:avLst/>
          </a:prstGeom>
        </p:spPr>
      </p:pic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34D4AFF-E468-1F63-A2A3-C3035E56A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20583"/>
            <a:ext cx="11274552" cy="4645152"/>
          </a:xfrm>
        </p:spPr>
        <p:txBody>
          <a:bodyPr/>
          <a:lstStyle/>
          <a:p>
            <a:r>
              <a:rPr lang="ko-KR" altLang="en-US" dirty="0"/>
              <a:t>선택한 두 여신의 카드풀에서 </a:t>
            </a:r>
            <a:r>
              <a:rPr lang="ko-KR" altLang="en-US" dirty="0" err="1"/>
              <a:t>통상패</a:t>
            </a:r>
            <a:r>
              <a:rPr lang="ko-KR" altLang="en-US" dirty="0"/>
              <a:t> </a:t>
            </a:r>
            <a:r>
              <a:rPr lang="en-US" altLang="ko-KR" dirty="0"/>
              <a:t>7</a:t>
            </a:r>
            <a:r>
              <a:rPr lang="ko-KR" altLang="en-US" dirty="0"/>
              <a:t>장</a:t>
            </a:r>
            <a:r>
              <a:rPr lang="en-US" altLang="ko-KR" dirty="0"/>
              <a:t>, </a:t>
            </a:r>
            <a:r>
              <a:rPr lang="ko-KR" altLang="en-US" dirty="0" err="1"/>
              <a:t>비장패</a:t>
            </a:r>
            <a:r>
              <a:rPr lang="ko-KR" altLang="en-US" dirty="0"/>
              <a:t> </a:t>
            </a:r>
            <a:r>
              <a:rPr lang="en-US" altLang="ko-KR" dirty="0"/>
              <a:t>3</a:t>
            </a:r>
            <a:r>
              <a:rPr lang="ko-KR" altLang="en-US" dirty="0"/>
              <a:t>장을 선택</a:t>
            </a:r>
            <a:endParaRPr lang="en-US" altLang="ko-KR" dirty="0"/>
          </a:p>
          <a:p>
            <a:pPr lvl="1"/>
            <a:r>
              <a:rPr lang="ko-KR" altLang="en-US" dirty="0"/>
              <a:t>어떤 카드를 선택했는지는 공개하지 않음</a:t>
            </a:r>
            <a:endParaRPr lang="en-US" altLang="ko-KR" dirty="0"/>
          </a:p>
          <a:p>
            <a:r>
              <a:rPr lang="ko-KR" altLang="en-US" dirty="0" err="1"/>
              <a:t>통상패</a:t>
            </a:r>
            <a:r>
              <a:rPr lang="en-US" altLang="ko-KR" dirty="0"/>
              <a:t>: </a:t>
            </a:r>
            <a:r>
              <a:rPr lang="ko-KR" altLang="en-US" dirty="0"/>
              <a:t>매 턴 </a:t>
            </a:r>
            <a:r>
              <a:rPr lang="ko-KR" altLang="en-US" dirty="0" err="1"/>
              <a:t>덱에서</a:t>
            </a:r>
            <a:r>
              <a:rPr lang="ko-KR" altLang="en-US" dirty="0"/>
              <a:t> </a:t>
            </a:r>
            <a:r>
              <a:rPr lang="ko-KR" altLang="en-US" dirty="0" err="1"/>
              <a:t>손패로</a:t>
            </a:r>
            <a:r>
              <a:rPr lang="ko-KR" altLang="en-US" dirty="0"/>
              <a:t> </a:t>
            </a:r>
            <a:r>
              <a:rPr lang="ko-KR" altLang="en-US" dirty="0" err="1"/>
              <a:t>드로우하여</a:t>
            </a:r>
            <a:r>
              <a:rPr lang="ko-KR" altLang="en-US" dirty="0"/>
              <a:t> 손패에서 사용하는 카드</a:t>
            </a:r>
            <a:endParaRPr lang="en-US" altLang="ko-KR" dirty="0"/>
          </a:p>
          <a:p>
            <a:r>
              <a:rPr lang="ko-KR" altLang="en-US" dirty="0" err="1"/>
              <a:t>비장패</a:t>
            </a:r>
            <a:r>
              <a:rPr lang="en-US" altLang="ko-KR" dirty="0"/>
              <a:t>: </a:t>
            </a:r>
            <a:r>
              <a:rPr lang="ko-KR" altLang="en-US" dirty="0"/>
              <a:t>특수한 자원을 사용하여 원하는 순간에 사용할 수 있는 카드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449DA2D-AD83-4AFE-45BC-16E299F18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안전구축</a:t>
            </a:r>
            <a:r>
              <a:rPr lang="en-US" altLang="ko-KR" dirty="0"/>
              <a:t>(</a:t>
            </a:r>
            <a:r>
              <a:rPr lang="ko-KR" altLang="en-US" dirty="0"/>
              <a:t>眼前構築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5A0A156F-1437-4384-1B5D-54C101721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1579" y="3888000"/>
            <a:ext cx="1935561" cy="2049036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180E5A9A-0EE4-1919-9DE8-0543D4E2E3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3361" y="3105013"/>
            <a:ext cx="2954516" cy="3308944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6CB4F77-4E59-A53C-84D9-D1B3D44B41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1073" y="3045703"/>
            <a:ext cx="1814198" cy="306275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6642D18C-331A-8754-320A-B05832D8FB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80292" y="3888381"/>
            <a:ext cx="1920383" cy="2049036"/>
          </a:xfrm>
          <a:prstGeom prst="rect">
            <a:avLst/>
          </a:prstGeom>
        </p:spPr>
      </p:pic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13CD2966-F4F2-EECC-77F2-426737E94151}"/>
              </a:ext>
            </a:extLst>
          </p:cNvPr>
          <p:cNvSpPr/>
          <p:nvPr/>
        </p:nvSpPr>
        <p:spPr>
          <a:xfrm>
            <a:off x="8177049" y="4333677"/>
            <a:ext cx="335499" cy="486803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더하기 기호 18">
            <a:extLst>
              <a:ext uri="{FF2B5EF4-FFF2-40B4-BE49-F238E27FC236}">
                <a16:creationId xmlns:a16="http://schemas.microsoft.com/office/drawing/2014/main" id="{26EDA0B5-10B9-5ADC-8A81-13C81EC4D5DC}"/>
              </a:ext>
            </a:extLst>
          </p:cNvPr>
          <p:cNvSpPr/>
          <p:nvPr/>
        </p:nvSpPr>
        <p:spPr>
          <a:xfrm>
            <a:off x="3466802" y="4333677"/>
            <a:ext cx="486803" cy="486803"/>
          </a:xfrm>
          <a:prstGeom prst="mathPlus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45241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9B36014-8424-9C11-4F48-3091580CD6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안전구축이 끝나고 양 플레이어가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이라고 외치면 벚꽃 결투가 시작됨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9F0F869D-2F39-C57A-87A3-90767C964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(</a:t>
            </a:r>
            <a:r>
              <a:rPr lang="ko-KR" altLang="en-US" dirty="0"/>
              <a:t>桜花決闘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F507F55C-5294-3B30-9ADB-1B62876571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5" t="8345" r="9925" b="79952"/>
          <a:stretch/>
        </p:blipFill>
        <p:spPr bwMode="auto">
          <a:xfrm>
            <a:off x="3105881" y="2080425"/>
            <a:ext cx="5980238" cy="1894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510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FD5E66-7C30-8534-9A9D-3CA552F93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텍스트, 스크린샷, 예술, 그래픽 디자인이(가) 표시된 사진&#10;&#10;자동 생성된 설명">
            <a:extLst>
              <a:ext uri="{FF2B5EF4-FFF2-40B4-BE49-F238E27FC236}">
                <a16:creationId xmlns:a16="http://schemas.microsoft.com/office/drawing/2014/main" id="{92257BF6-0A50-B61F-BBAA-EFC755E53A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809" y="812335"/>
            <a:ext cx="7439206" cy="5579406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9D244937-EF43-2197-2A94-9F3AE01CF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플레이 매트</a:t>
            </a:r>
          </a:p>
        </p:txBody>
      </p:sp>
    </p:spTree>
    <p:extLst>
      <p:ext uri="{BB962C8B-B14F-4D97-AF65-F5344CB8AC3E}">
        <p14:creationId xmlns:p14="http://schemas.microsoft.com/office/powerpoint/2010/main" val="34653012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2CC30-2FC2-4C70-4104-B485B78023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텍스트, 스크린샷, 예술, 그래픽 디자인이(가) 표시된 사진&#10;&#10;자동 생성된 설명">
            <a:extLst>
              <a:ext uri="{FF2B5EF4-FFF2-40B4-BE49-F238E27FC236}">
                <a16:creationId xmlns:a16="http://schemas.microsoft.com/office/drawing/2014/main" id="{1E040FC9-50F4-FB1D-86D2-540D3EFE31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01"/>
          <a:stretch/>
        </p:blipFill>
        <p:spPr>
          <a:xfrm rot="5400000">
            <a:off x="3324867" y="-257406"/>
            <a:ext cx="5337538" cy="7834154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43C4D4BA-6670-2EA6-DAF6-DAF268614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플레이어 개별 자원</a:t>
            </a:r>
          </a:p>
        </p:txBody>
      </p:sp>
    </p:spTree>
    <p:extLst>
      <p:ext uri="{BB962C8B-B14F-4D97-AF65-F5344CB8AC3E}">
        <p14:creationId xmlns:p14="http://schemas.microsoft.com/office/powerpoint/2010/main" val="37416272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5A88EB-80A1-1067-4624-B93A87E54C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텍스트, 스크린샷, 예술, 그래픽 디자인이(가) 표시된 사진&#10;&#10;자동 생성된 설명">
            <a:extLst>
              <a:ext uri="{FF2B5EF4-FFF2-40B4-BE49-F238E27FC236}">
                <a16:creationId xmlns:a16="http://schemas.microsoft.com/office/drawing/2014/main" id="{B7DC9240-C489-932B-7135-02AA879EE9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01"/>
          <a:stretch/>
        </p:blipFill>
        <p:spPr>
          <a:xfrm rot="5400000">
            <a:off x="3324867" y="-257406"/>
            <a:ext cx="5337538" cy="7834154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DBEBFFF8-9D21-C189-5761-EC961CF04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플레이어 개별 자원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B3AD1B93-A041-9E76-2FE6-C4662D53DDC8}"/>
              </a:ext>
            </a:extLst>
          </p:cNvPr>
          <p:cNvSpPr/>
          <p:nvPr/>
        </p:nvSpPr>
        <p:spPr>
          <a:xfrm>
            <a:off x="7683593" y="3940471"/>
            <a:ext cx="2052465" cy="1177537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B049CE1-4831-A234-0AD8-CB44A8851DF0}"/>
              </a:ext>
            </a:extLst>
          </p:cNvPr>
          <p:cNvSpPr/>
          <p:nvPr/>
        </p:nvSpPr>
        <p:spPr>
          <a:xfrm>
            <a:off x="7283407" y="2762934"/>
            <a:ext cx="1229066" cy="1177537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11B16DB-34CE-2B63-21D2-A0CDC6A586E8}"/>
              </a:ext>
            </a:extLst>
          </p:cNvPr>
          <p:cNvSpPr/>
          <p:nvPr/>
        </p:nvSpPr>
        <p:spPr>
          <a:xfrm>
            <a:off x="8295384" y="1086534"/>
            <a:ext cx="1615330" cy="1676400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5570CE5-8762-ECB9-E40C-8F4494E303D3}"/>
              </a:ext>
            </a:extLst>
          </p:cNvPr>
          <p:cNvSpPr/>
          <p:nvPr/>
        </p:nvSpPr>
        <p:spPr>
          <a:xfrm>
            <a:off x="2281287" y="1675302"/>
            <a:ext cx="1615330" cy="2186230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BBAB55-90F8-416D-8BA8-DB623AEF46D3}"/>
              </a:ext>
            </a:extLst>
          </p:cNvPr>
          <p:cNvSpPr txBox="1"/>
          <p:nvPr/>
        </p:nvSpPr>
        <p:spPr>
          <a:xfrm>
            <a:off x="9626565" y="4338228"/>
            <a:ext cx="1819882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라이프</a:t>
            </a:r>
            <a:r>
              <a:rPr lang="en-US" altLang="ko-KR" dirty="0"/>
              <a:t>: </a:t>
            </a:r>
            <a:r>
              <a:rPr lang="ko-KR" altLang="en-US" dirty="0"/>
              <a:t>라이프</a:t>
            </a:r>
            <a:endParaRPr lang="en-US" altLang="ko-KR" dirty="0"/>
          </a:p>
          <a:p>
            <a:pPr algn="ctr"/>
            <a:r>
              <a:rPr lang="en-US" altLang="ko-KR" dirty="0"/>
              <a:t>0</a:t>
            </a:r>
            <a:r>
              <a:rPr lang="ko-KR" altLang="en-US" dirty="0"/>
              <a:t>이 되면 패배</a:t>
            </a:r>
            <a:endParaRPr lang="en-US" altLang="ko-KR" dirty="0"/>
          </a:p>
          <a:p>
            <a:pPr algn="ctr"/>
            <a:r>
              <a:rPr lang="en-US" altLang="ko-KR" dirty="0"/>
              <a:t>0~10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FDBCFF-2377-0E9C-F3E2-719BB5A0E38A}"/>
              </a:ext>
            </a:extLst>
          </p:cNvPr>
          <p:cNvSpPr txBox="1"/>
          <p:nvPr/>
        </p:nvSpPr>
        <p:spPr>
          <a:xfrm>
            <a:off x="8397677" y="2982370"/>
            <a:ext cx="1285754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오라</a:t>
            </a:r>
            <a:r>
              <a:rPr lang="en-US" altLang="ko-KR" dirty="0"/>
              <a:t>: </a:t>
            </a:r>
            <a:r>
              <a:rPr lang="ko-KR" altLang="en-US" dirty="0" err="1"/>
              <a:t>쉴드</a:t>
            </a:r>
            <a:endParaRPr lang="en-US" altLang="ko-KR" dirty="0"/>
          </a:p>
          <a:p>
            <a:pPr algn="ctr"/>
            <a:r>
              <a:rPr lang="en-US" altLang="ko-KR" dirty="0"/>
              <a:t>0~5</a:t>
            </a:r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50E9C79-C38E-FB25-B9C2-CD4ADBC759EE}"/>
              </a:ext>
            </a:extLst>
          </p:cNvPr>
          <p:cNvSpPr txBox="1"/>
          <p:nvPr/>
        </p:nvSpPr>
        <p:spPr>
          <a:xfrm>
            <a:off x="9683431" y="1203814"/>
            <a:ext cx="2216927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플레어</a:t>
            </a:r>
            <a:r>
              <a:rPr lang="en-US" altLang="ko-KR" dirty="0"/>
              <a:t>: </a:t>
            </a:r>
            <a:r>
              <a:rPr lang="ko-KR" altLang="en-US" dirty="0"/>
              <a:t>비장패를 사용하기 위한 자원</a:t>
            </a:r>
            <a:endParaRPr lang="en-US" altLang="ko-KR" dirty="0"/>
          </a:p>
          <a:p>
            <a:pPr algn="ctr"/>
            <a:r>
              <a:rPr lang="en-US" altLang="ko-KR" dirty="0"/>
              <a:t>0~</a:t>
            </a:r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B63620-3747-6B7B-E0A9-99DADB120947}"/>
              </a:ext>
            </a:extLst>
          </p:cNvPr>
          <p:cNvSpPr txBox="1"/>
          <p:nvPr/>
        </p:nvSpPr>
        <p:spPr>
          <a:xfrm>
            <a:off x="362910" y="3538366"/>
            <a:ext cx="2531593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집중력</a:t>
            </a:r>
            <a:r>
              <a:rPr lang="en-US" altLang="ko-KR" dirty="0"/>
              <a:t>: </a:t>
            </a:r>
            <a:r>
              <a:rPr lang="ko-KR" altLang="en-US" dirty="0"/>
              <a:t>매 턴 행동을 하기 위한 자원</a:t>
            </a:r>
            <a:endParaRPr lang="en-US" altLang="ko-KR" dirty="0"/>
          </a:p>
          <a:p>
            <a:pPr algn="ctr"/>
            <a:r>
              <a:rPr lang="en-US" altLang="ko-KR" dirty="0"/>
              <a:t>0~2</a:t>
            </a:r>
          </a:p>
        </p:txBody>
      </p:sp>
    </p:spTree>
    <p:extLst>
      <p:ext uri="{BB962C8B-B14F-4D97-AF65-F5344CB8AC3E}">
        <p14:creationId xmlns:p14="http://schemas.microsoft.com/office/powerpoint/2010/main" val="20131233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CD85E2-AC8F-DE4D-F4AD-854CFFD68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텍스트, 스크린샷, 예술, 그래픽 디자인이(가) 표시된 사진&#10;&#10;자동 생성된 설명">
            <a:extLst>
              <a:ext uri="{FF2B5EF4-FFF2-40B4-BE49-F238E27FC236}">
                <a16:creationId xmlns:a16="http://schemas.microsoft.com/office/drawing/2014/main" id="{453352A5-542D-A1C5-9451-0C3C68E8C4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809" y="812335"/>
            <a:ext cx="7439206" cy="5579406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797ACFA3-B097-F095-D451-09434C370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플레이어 공유 자원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A549FE44-DDC4-3546-7EB5-718140FC3721}"/>
              </a:ext>
            </a:extLst>
          </p:cNvPr>
          <p:cNvSpPr/>
          <p:nvPr/>
        </p:nvSpPr>
        <p:spPr>
          <a:xfrm>
            <a:off x="4144403" y="3124748"/>
            <a:ext cx="4381226" cy="86177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DB7CB2AB-5A24-7915-CD6C-2AEDB9050034}"/>
              </a:ext>
            </a:extLst>
          </p:cNvPr>
          <p:cNvSpPr/>
          <p:nvPr/>
        </p:nvSpPr>
        <p:spPr>
          <a:xfrm>
            <a:off x="4933813" y="2335338"/>
            <a:ext cx="2631367" cy="257216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DF1CB5-8DCC-2624-AA47-5CE990E6A920}"/>
              </a:ext>
            </a:extLst>
          </p:cNvPr>
          <p:cNvSpPr txBox="1"/>
          <p:nvPr/>
        </p:nvSpPr>
        <p:spPr>
          <a:xfrm>
            <a:off x="8201166" y="3523680"/>
            <a:ext cx="3653142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거리</a:t>
            </a:r>
            <a:r>
              <a:rPr lang="en-US" altLang="ko-KR" dirty="0"/>
              <a:t>: </a:t>
            </a:r>
            <a:r>
              <a:rPr lang="ko-KR" altLang="en-US" dirty="0"/>
              <a:t>카드별로 카드를 낼 수 있는 적정거리가 있음</a:t>
            </a:r>
            <a:endParaRPr lang="en-US" altLang="ko-KR" dirty="0"/>
          </a:p>
          <a:p>
            <a:pPr algn="ctr"/>
            <a:r>
              <a:rPr lang="en-US" altLang="ko-KR" dirty="0"/>
              <a:t>0~10</a:t>
            </a:r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5E7BDC-8BBA-C023-B9E4-741B6B6917D7}"/>
              </a:ext>
            </a:extLst>
          </p:cNvPr>
          <p:cNvSpPr txBox="1"/>
          <p:nvPr/>
        </p:nvSpPr>
        <p:spPr>
          <a:xfrm>
            <a:off x="7285291" y="4635721"/>
            <a:ext cx="3653142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더스트</a:t>
            </a:r>
            <a:r>
              <a:rPr lang="en-US" altLang="ko-KR" dirty="0"/>
              <a:t>: ‘</a:t>
            </a:r>
            <a:r>
              <a:rPr lang="ko-KR" altLang="en-US" dirty="0"/>
              <a:t>그 이외</a:t>
            </a:r>
            <a:r>
              <a:rPr lang="en-US" altLang="ko-KR" dirty="0"/>
              <a:t>‘</a:t>
            </a:r>
            <a:r>
              <a:rPr lang="ko-KR" altLang="en-US" dirty="0"/>
              <a:t>에 해당하는</a:t>
            </a:r>
            <a:r>
              <a:rPr lang="en-US" altLang="ko-KR" dirty="0"/>
              <a:t> </a:t>
            </a:r>
            <a:r>
              <a:rPr lang="ko-KR" altLang="en-US" dirty="0"/>
              <a:t>자원</a:t>
            </a:r>
            <a:endParaRPr lang="en-US" altLang="ko-KR" dirty="0"/>
          </a:p>
          <a:p>
            <a:pPr algn="ctr"/>
            <a:r>
              <a:rPr lang="en-US" altLang="ko-KR" dirty="0"/>
              <a:t>0~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17823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7B7D09-74A3-00FE-4409-72A582B06A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텍스트, 스크린샷, 예술, 그래픽 디자인이(가) 표시된 사진&#10;&#10;자동 생성된 설명">
            <a:extLst>
              <a:ext uri="{FF2B5EF4-FFF2-40B4-BE49-F238E27FC236}">
                <a16:creationId xmlns:a16="http://schemas.microsoft.com/office/drawing/2014/main" id="{F1D5CC04-74A5-B9DF-3D75-8E92C5BFDD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812335"/>
            <a:ext cx="6417246" cy="4812936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5461F947-D537-00B3-53ED-CC65D5881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벚꽃 결정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C23023-FC3A-8EC1-1127-331BA72091D3}"/>
              </a:ext>
            </a:extLst>
          </p:cNvPr>
          <p:cNvSpPr txBox="1"/>
          <p:nvPr/>
        </p:nvSpPr>
        <p:spPr>
          <a:xfrm>
            <a:off x="7058641" y="982176"/>
            <a:ext cx="499521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각 자원에는 벚꽃 결정을 올려서 수치를 표시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모든 행동 및 카드 효과는 벚꽃 결정을 </a:t>
            </a:r>
            <a:r>
              <a:rPr lang="ko-KR" altLang="en-US" sz="2400" b="1" dirty="0"/>
              <a:t>이동</a:t>
            </a:r>
            <a:r>
              <a:rPr lang="ko-KR" altLang="en-US" sz="2400" dirty="0"/>
              <a:t>시킴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en-US" altLang="ko-KR" sz="2400" dirty="0"/>
              <a:t>Ex1) </a:t>
            </a:r>
            <a:r>
              <a:rPr lang="ko-KR" altLang="en-US" sz="2400" dirty="0"/>
              <a:t>공격 카드로 상대 오라에 </a:t>
            </a:r>
            <a:r>
              <a:rPr lang="en-US" altLang="ko-KR" sz="2400" dirty="0"/>
              <a:t>2</a:t>
            </a:r>
            <a:r>
              <a:rPr lang="ko-KR" altLang="en-US" sz="2400" dirty="0"/>
              <a:t>데미지</a:t>
            </a:r>
            <a:endParaRPr lang="en-US" altLang="ko-KR" sz="2400" dirty="0"/>
          </a:p>
          <a:p>
            <a:r>
              <a:rPr lang="en-US" altLang="ko-KR" sz="2400" dirty="0"/>
              <a:t>-&gt; </a:t>
            </a:r>
            <a:r>
              <a:rPr lang="ko-KR" altLang="en-US" sz="2400" dirty="0"/>
              <a:t>상대 오라에서 </a:t>
            </a:r>
            <a:r>
              <a:rPr lang="ko-KR" altLang="en-US" sz="2400" dirty="0" err="1"/>
              <a:t>더스트로</a:t>
            </a:r>
            <a:endParaRPr lang="en-US" altLang="ko-KR" sz="2400" dirty="0"/>
          </a:p>
          <a:p>
            <a:r>
              <a:rPr lang="ko-KR" altLang="en-US" sz="2400" dirty="0"/>
              <a:t>벚꽃 결정 </a:t>
            </a:r>
            <a:r>
              <a:rPr lang="en-US" altLang="ko-KR" sz="2400" dirty="0"/>
              <a:t>2</a:t>
            </a:r>
            <a:r>
              <a:rPr lang="ko-KR" altLang="en-US" sz="2400" dirty="0"/>
              <a:t>개가 </a:t>
            </a:r>
            <a:r>
              <a:rPr lang="ko-KR" altLang="en-US" sz="2400" b="1" dirty="0"/>
              <a:t>이동</a:t>
            </a:r>
            <a:endParaRPr lang="en-US" altLang="ko-KR" sz="2400" b="1" dirty="0"/>
          </a:p>
          <a:p>
            <a:endParaRPr lang="en-US" altLang="ko-KR" sz="2400" dirty="0"/>
          </a:p>
          <a:p>
            <a:r>
              <a:rPr lang="en-US" altLang="ko-KR" sz="2400" dirty="0"/>
              <a:t>Ex2) </a:t>
            </a:r>
            <a:r>
              <a:rPr lang="ko-KR" altLang="en-US" sz="2400" dirty="0"/>
              <a:t>이탈 행동 </a:t>
            </a:r>
            <a:r>
              <a:rPr lang="en-US" altLang="ko-KR" sz="2400" dirty="0"/>
              <a:t>1</a:t>
            </a:r>
            <a:r>
              <a:rPr lang="ko-KR" altLang="en-US" sz="2400" dirty="0"/>
              <a:t>회 수행</a:t>
            </a:r>
            <a:endParaRPr lang="en-US" altLang="ko-KR" sz="2400" dirty="0"/>
          </a:p>
          <a:p>
            <a:r>
              <a:rPr lang="en-US" altLang="ko-KR" sz="2400" dirty="0"/>
              <a:t>-&gt; </a:t>
            </a:r>
            <a:r>
              <a:rPr lang="ko-KR" altLang="en-US" sz="2400" dirty="0" err="1"/>
              <a:t>더스트에서</a:t>
            </a:r>
            <a:r>
              <a:rPr lang="ko-KR" altLang="en-US" sz="2400" dirty="0"/>
              <a:t> 간격으로</a:t>
            </a:r>
            <a:endParaRPr lang="en-US" altLang="ko-KR" sz="2400" dirty="0"/>
          </a:p>
          <a:p>
            <a:r>
              <a:rPr lang="ko-KR" altLang="en-US" sz="2400" dirty="0"/>
              <a:t>벚꽃 결정 </a:t>
            </a:r>
            <a:r>
              <a:rPr lang="en-US" altLang="ko-KR" sz="2400" dirty="0"/>
              <a:t>1</a:t>
            </a:r>
            <a:r>
              <a:rPr lang="ko-KR" altLang="en-US" sz="2400" dirty="0"/>
              <a:t>개가 </a:t>
            </a:r>
            <a:r>
              <a:rPr lang="ko-KR" altLang="en-US" sz="2400" b="1" dirty="0"/>
              <a:t>이동</a:t>
            </a:r>
            <a:r>
              <a:rPr lang="ko-KR" altLang="en-US" sz="2400" dirty="0"/>
              <a:t> 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28719196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CC72A8-1AE0-192C-200A-FAEBDD160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텍스트, 스크린샷, 예술, 그래픽 디자인이(가) 표시된 사진&#10;&#10;자동 생성된 설명">
            <a:extLst>
              <a:ext uri="{FF2B5EF4-FFF2-40B4-BE49-F238E27FC236}">
                <a16:creationId xmlns:a16="http://schemas.microsoft.com/office/drawing/2014/main" id="{241C3705-D411-F77E-254E-3B475C8CA2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812335"/>
            <a:ext cx="6417246" cy="4812936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25D6E27E-921C-FE96-1E75-8F4FE45FB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승리 조건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7646A8-33EF-32D0-9401-69ED16359FDC}"/>
              </a:ext>
            </a:extLst>
          </p:cNvPr>
          <p:cNvSpPr txBox="1"/>
          <p:nvPr/>
        </p:nvSpPr>
        <p:spPr>
          <a:xfrm>
            <a:off x="6966544" y="2433973"/>
            <a:ext cx="5137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벚꽃 결정을 잘 움직여서</a:t>
            </a:r>
            <a:endParaRPr lang="en-US" altLang="ko-KR" sz="2400" dirty="0"/>
          </a:p>
          <a:p>
            <a:r>
              <a:rPr lang="ko-KR" altLang="en-US" sz="2400" dirty="0"/>
              <a:t>상대방의 라이프를 </a:t>
            </a:r>
            <a:r>
              <a:rPr lang="en-US" altLang="ko-KR" sz="2400" dirty="0"/>
              <a:t>0</a:t>
            </a:r>
            <a:r>
              <a:rPr lang="ko-KR" altLang="en-US" sz="2400" dirty="0"/>
              <a:t>으로 만들면 승리</a:t>
            </a:r>
          </a:p>
          <a:p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31304207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722634-3FAA-F3FF-F553-5FEF534C76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694C28F-6847-4753-96B9-34751DA8E6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2365" y="1269366"/>
            <a:ext cx="2935226" cy="4095114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BD2B283F-9275-8FFC-508F-C9C125032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카드의 종류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22DB2DE-2130-4536-AC47-30FEF02C4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2827" y="1269365"/>
            <a:ext cx="2934833" cy="409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7667A36E-BE1E-4E09-9061-3A48C2019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896" y="1269365"/>
            <a:ext cx="2934833" cy="409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96A4FFB-21FF-4731-8472-60D2DDAD391D}"/>
              </a:ext>
            </a:extLst>
          </p:cNvPr>
          <p:cNvSpPr txBox="1"/>
          <p:nvPr/>
        </p:nvSpPr>
        <p:spPr>
          <a:xfrm>
            <a:off x="1631938" y="5588634"/>
            <a:ext cx="165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공격 카드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5255CD-D30F-4E35-9F9C-0770BE36E554}"/>
              </a:ext>
            </a:extLst>
          </p:cNvPr>
          <p:cNvSpPr txBox="1"/>
          <p:nvPr/>
        </p:nvSpPr>
        <p:spPr>
          <a:xfrm>
            <a:off x="5252105" y="5588634"/>
            <a:ext cx="165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행동 카드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B685AE-7A22-4070-9497-6E264678BCF2}"/>
              </a:ext>
            </a:extLst>
          </p:cNvPr>
          <p:cNvSpPr txBox="1"/>
          <p:nvPr/>
        </p:nvSpPr>
        <p:spPr>
          <a:xfrm>
            <a:off x="8872272" y="5588634"/>
            <a:ext cx="165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부여 카드</a:t>
            </a:r>
          </a:p>
        </p:txBody>
      </p:sp>
    </p:spTree>
    <p:extLst>
      <p:ext uri="{BB962C8B-B14F-4D97-AF65-F5344CB8AC3E}">
        <p14:creationId xmlns:p14="http://schemas.microsoft.com/office/powerpoint/2010/main" val="11199802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722634-3FAA-F3FF-F553-5FEF534C76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694C28F-6847-4753-96B9-34751DA8E6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1800" y="1198245"/>
            <a:ext cx="3417805" cy="4768389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BD2B283F-9275-8FFC-508F-C9C125032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공격 카드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F47A36-6A94-4B68-B237-ABB463ED85D2}"/>
              </a:ext>
            </a:extLst>
          </p:cNvPr>
          <p:cNvSpPr txBox="1"/>
          <p:nvPr/>
        </p:nvSpPr>
        <p:spPr>
          <a:xfrm>
            <a:off x="4730738" y="1198245"/>
            <a:ext cx="728854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이름</a:t>
            </a:r>
            <a:r>
              <a:rPr lang="en-US" altLang="ko-KR" sz="2400" dirty="0"/>
              <a:t>: </a:t>
            </a:r>
            <a:r>
              <a:rPr lang="ko-KR" altLang="en-US" sz="2400" dirty="0"/>
              <a:t>참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타입</a:t>
            </a:r>
            <a:r>
              <a:rPr lang="en-US" altLang="ko-KR" sz="2400" dirty="0"/>
              <a:t>: </a:t>
            </a:r>
            <a:r>
              <a:rPr lang="ko-KR" altLang="en-US" sz="2400" dirty="0"/>
              <a:t>공격</a:t>
            </a:r>
            <a:endParaRPr lang="en-US" altLang="ko-KR" sz="2400" dirty="0"/>
          </a:p>
          <a:p>
            <a:r>
              <a:rPr lang="ko-KR" altLang="en-US" sz="2400" dirty="0"/>
              <a:t>상대방의 오라나 라이프를 감소시킴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적정 거리</a:t>
            </a:r>
            <a:r>
              <a:rPr lang="en-US" altLang="ko-KR" sz="2400" dirty="0"/>
              <a:t>: 3-4</a:t>
            </a:r>
          </a:p>
          <a:p>
            <a:r>
              <a:rPr lang="ko-KR" altLang="en-US" sz="2400" dirty="0"/>
              <a:t>거리가 </a:t>
            </a:r>
            <a:r>
              <a:rPr lang="en-US" altLang="ko-KR" sz="2400" dirty="0"/>
              <a:t>3~4</a:t>
            </a:r>
            <a:r>
              <a:rPr lang="ko-KR" altLang="en-US" sz="2400" dirty="0"/>
              <a:t>일 때만 사용 가능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데미지</a:t>
            </a:r>
            <a:r>
              <a:rPr lang="en-US" altLang="ko-KR" sz="2400" dirty="0"/>
              <a:t>: </a:t>
            </a:r>
            <a:r>
              <a:rPr lang="ko-KR" altLang="en-US" sz="2400" dirty="0"/>
              <a:t>오라 </a:t>
            </a:r>
            <a:r>
              <a:rPr lang="en-US" altLang="ko-KR" sz="2400" dirty="0"/>
              <a:t>3/</a:t>
            </a:r>
            <a:r>
              <a:rPr lang="ko-KR" altLang="en-US" sz="2400" dirty="0"/>
              <a:t>라이프 </a:t>
            </a:r>
            <a:r>
              <a:rPr lang="en-US" altLang="ko-KR" sz="2400" dirty="0"/>
              <a:t>1</a:t>
            </a:r>
          </a:p>
          <a:p>
            <a:r>
              <a:rPr lang="ko-KR" altLang="en-US" sz="2400" dirty="0"/>
              <a:t>공격받는 사람이 오라 데미지 </a:t>
            </a:r>
            <a:r>
              <a:rPr lang="en-US" altLang="ko-KR" sz="2400" dirty="0"/>
              <a:t>3</a:t>
            </a:r>
            <a:r>
              <a:rPr lang="ko-KR" altLang="en-US" sz="2400" dirty="0"/>
              <a:t>와 라이프 데미지 </a:t>
            </a:r>
            <a:r>
              <a:rPr lang="en-US" altLang="ko-KR" sz="2400" dirty="0"/>
              <a:t>1 </a:t>
            </a:r>
            <a:r>
              <a:rPr lang="ko-KR" altLang="en-US" sz="2400" dirty="0"/>
              <a:t>중에 선택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추가 효과 없음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3689E16-314E-4716-BE3F-CA7CA69070FE}"/>
              </a:ext>
            </a:extLst>
          </p:cNvPr>
          <p:cNvSpPr/>
          <p:nvPr/>
        </p:nvSpPr>
        <p:spPr>
          <a:xfrm>
            <a:off x="751800" y="1198245"/>
            <a:ext cx="1036360" cy="4616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A542D48-D72D-4606-AE35-61AD41AAF995}"/>
              </a:ext>
            </a:extLst>
          </p:cNvPr>
          <p:cNvSpPr/>
          <p:nvPr/>
        </p:nvSpPr>
        <p:spPr>
          <a:xfrm>
            <a:off x="751800" y="3941444"/>
            <a:ext cx="792520" cy="58991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992E803F-768B-4D86-AA82-2DF1C5408069}"/>
              </a:ext>
            </a:extLst>
          </p:cNvPr>
          <p:cNvSpPr/>
          <p:nvPr/>
        </p:nvSpPr>
        <p:spPr>
          <a:xfrm>
            <a:off x="822960" y="5080000"/>
            <a:ext cx="721360" cy="7721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687AEFF-C0DB-4A25-90F6-9FE300AEDAAD}"/>
              </a:ext>
            </a:extLst>
          </p:cNvPr>
          <p:cNvSpPr/>
          <p:nvPr/>
        </p:nvSpPr>
        <p:spPr>
          <a:xfrm>
            <a:off x="1615480" y="4531359"/>
            <a:ext cx="2407880" cy="112839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07107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722634-3FAA-F3FF-F553-5FEF534C76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694C28F-6847-4753-96B9-34751DA8E6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1800" y="1198245"/>
            <a:ext cx="3417805" cy="4768389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BD2B283F-9275-8FFC-508F-C9C125032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공격 카드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F47A36-6A94-4B68-B237-ABB463ED85D2}"/>
              </a:ext>
            </a:extLst>
          </p:cNvPr>
          <p:cNvSpPr txBox="1"/>
          <p:nvPr/>
        </p:nvSpPr>
        <p:spPr>
          <a:xfrm>
            <a:off x="4730738" y="1198245"/>
            <a:ext cx="72885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공격당하는 쪽에서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오라는 깎이면 </a:t>
            </a:r>
            <a:r>
              <a:rPr lang="ko-KR" altLang="en-US" sz="2400" dirty="0" err="1"/>
              <a:t>더스트로</a:t>
            </a:r>
            <a:r>
              <a:rPr lang="ko-KR" altLang="en-US" sz="2400" dirty="0"/>
              <a:t> 감</a:t>
            </a:r>
            <a:endParaRPr lang="en-US" altLang="ko-KR" sz="2400" dirty="0"/>
          </a:p>
          <a:p>
            <a:r>
              <a:rPr lang="ko-KR" altLang="en-US" sz="2400" dirty="0"/>
              <a:t>라이프는 깎이면 </a:t>
            </a:r>
            <a:r>
              <a:rPr lang="ko-KR" altLang="en-US" sz="2400" dirty="0" err="1"/>
              <a:t>플레어로</a:t>
            </a:r>
            <a:r>
              <a:rPr lang="ko-KR" altLang="en-US" sz="2400" dirty="0"/>
              <a:t> 감</a:t>
            </a:r>
          </a:p>
        </p:txBody>
      </p:sp>
    </p:spTree>
    <p:extLst>
      <p:ext uri="{BB962C8B-B14F-4D97-AF65-F5344CB8AC3E}">
        <p14:creationId xmlns:p14="http://schemas.microsoft.com/office/powerpoint/2010/main" val="37318814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722634-3FAA-F3FF-F553-5FEF534C76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BD2B283F-9275-8FFC-508F-C9C125032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행동 카드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614BA708-4A11-46E1-85A7-58ECBA3C3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00" y="1198245"/>
            <a:ext cx="3417348" cy="476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D0715A5-75CE-4F10-8DDD-C5D5D349CCC9}"/>
              </a:ext>
            </a:extLst>
          </p:cNvPr>
          <p:cNvSpPr txBox="1"/>
          <p:nvPr/>
        </p:nvSpPr>
        <p:spPr>
          <a:xfrm>
            <a:off x="4730738" y="1198245"/>
            <a:ext cx="72885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이름</a:t>
            </a:r>
            <a:r>
              <a:rPr lang="en-US" altLang="ko-KR" sz="2400" dirty="0"/>
              <a:t>: </a:t>
            </a:r>
            <a:r>
              <a:rPr lang="ko-KR" altLang="en-US" sz="2400" dirty="0"/>
              <a:t>기백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타입</a:t>
            </a:r>
            <a:r>
              <a:rPr lang="en-US" altLang="ko-KR" sz="2400" dirty="0"/>
              <a:t>: </a:t>
            </a:r>
            <a:r>
              <a:rPr lang="ko-KR" altLang="en-US" sz="2400" dirty="0"/>
              <a:t>행동</a:t>
            </a:r>
            <a:endParaRPr lang="en-US" altLang="ko-KR" sz="2400" dirty="0"/>
          </a:p>
          <a:p>
            <a:r>
              <a:rPr lang="ko-KR" altLang="en-US" sz="2400" dirty="0"/>
              <a:t>카드에 적힌 효과를 적용</a:t>
            </a:r>
            <a:endParaRPr lang="en-US" altLang="ko-KR" sz="2400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1B4B639-34DD-4AEA-9069-54964DA48D09}"/>
              </a:ext>
            </a:extLst>
          </p:cNvPr>
          <p:cNvSpPr/>
          <p:nvPr/>
        </p:nvSpPr>
        <p:spPr>
          <a:xfrm>
            <a:off x="751800" y="3941444"/>
            <a:ext cx="792520" cy="58991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9563F75-AA54-4256-A080-9C648CFD0BB9}"/>
              </a:ext>
            </a:extLst>
          </p:cNvPr>
          <p:cNvSpPr/>
          <p:nvPr/>
        </p:nvSpPr>
        <p:spPr>
          <a:xfrm>
            <a:off x="1432560" y="4470399"/>
            <a:ext cx="2600960" cy="83312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90376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722634-3FAA-F3FF-F553-5FEF534C76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BD2B283F-9275-8FFC-508F-C9C125032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부여 카드</a:t>
            </a: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079DF8CB-623D-4715-8D7D-AB6406108C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00" y="1198245"/>
            <a:ext cx="3417348" cy="476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1618A90-36F3-4080-BA9F-A1F0A4020033}"/>
              </a:ext>
            </a:extLst>
          </p:cNvPr>
          <p:cNvSpPr txBox="1"/>
          <p:nvPr/>
        </p:nvSpPr>
        <p:spPr>
          <a:xfrm>
            <a:off x="4730738" y="1198245"/>
            <a:ext cx="728854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이름</a:t>
            </a:r>
            <a:r>
              <a:rPr lang="en-US" altLang="ko-KR" sz="2400" dirty="0"/>
              <a:t>: </a:t>
            </a:r>
            <a:r>
              <a:rPr lang="ko-KR" altLang="en-US" sz="2400" dirty="0"/>
              <a:t>압도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타입</a:t>
            </a:r>
            <a:r>
              <a:rPr lang="en-US" altLang="ko-KR" sz="2400" dirty="0"/>
              <a:t>: </a:t>
            </a:r>
            <a:r>
              <a:rPr lang="ko-KR" altLang="en-US" sz="2400" dirty="0"/>
              <a:t>부여</a:t>
            </a:r>
            <a:endParaRPr lang="en-US" altLang="ko-KR" sz="2400" dirty="0"/>
          </a:p>
          <a:p>
            <a:r>
              <a:rPr lang="ko-KR" altLang="en-US" sz="2400" dirty="0"/>
              <a:t>발동부터 파기될 때까지</a:t>
            </a:r>
            <a:r>
              <a:rPr lang="en-US" altLang="ko-KR" sz="2400" dirty="0"/>
              <a:t> </a:t>
            </a:r>
            <a:r>
              <a:rPr lang="ko-KR" altLang="en-US" sz="2400" dirty="0"/>
              <a:t>지속적으로 효과를 적용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봉납</a:t>
            </a:r>
            <a:r>
              <a:rPr lang="en-US" altLang="ko-KR" sz="2400" dirty="0"/>
              <a:t>: 2</a:t>
            </a:r>
          </a:p>
          <a:p>
            <a:r>
              <a:rPr lang="ko-KR" altLang="en-US" sz="2400" dirty="0" err="1"/>
              <a:t>발동시</a:t>
            </a:r>
            <a:r>
              <a:rPr lang="ko-KR" altLang="en-US" sz="2400" dirty="0"/>
              <a:t> 카드 위에 벚꽃 결정을 </a:t>
            </a:r>
            <a:r>
              <a:rPr lang="en-US" altLang="ko-KR" sz="2400" dirty="0"/>
              <a:t>2</a:t>
            </a:r>
            <a:r>
              <a:rPr lang="ko-KR" altLang="en-US" sz="2400" dirty="0"/>
              <a:t>개 올려놓고</a:t>
            </a:r>
            <a:r>
              <a:rPr lang="en-US" altLang="ko-KR" sz="2400" dirty="0"/>
              <a:t>, </a:t>
            </a:r>
            <a:r>
              <a:rPr lang="ko-KR" altLang="en-US" sz="2400" dirty="0"/>
              <a:t>매 턴 하나씩 제거함</a:t>
            </a:r>
            <a:endParaRPr lang="en-US" altLang="ko-KR" sz="2400" dirty="0"/>
          </a:p>
          <a:p>
            <a:r>
              <a:rPr lang="ko-KR" altLang="en-US" sz="2400" dirty="0"/>
              <a:t>결정은 </a:t>
            </a:r>
            <a:r>
              <a:rPr lang="ko-KR" altLang="en-US" sz="2400" dirty="0" err="1"/>
              <a:t>더스트에서</a:t>
            </a:r>
            <a:r>
              <a:rPr lang="ko-KR" altLang="en-US" sz="2400" dirty="0"/>
              <a:t> 가져옴</a:t>
            </a:r>
            <a:r>
              <a:rPr lang="en-US" altLang="ko-KR" sz="2400" dirty="0"/>
              <a:t>, </a:t>
            </a:r>
            <a:r>
              <a:rPr lang="ko-KR" altLang="en-US" sz="2400" dirty="0"/>
              <a:t>부족하면 자신의 오라에서 가져옴</a:t>
            </a:r>
            <a:endParaRPr lang="en-US" altLang="ko-KR" sz="2400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F08F02E-C2EA-49DA-A347-8C11AD694DC2}"/>
              </a:ext>
            </a:extLst>
          </p:cNvPr>
          <p:cNvSpPr/>
          <p:nvPr/>
        </p:nvSpPr>
        <p:spPr>
          <a:xfrm>
            <a:off x="751800" y="3941444"/>
            <a:ext cx="792520" cy="58991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9268248-954E-4655-BDE7-A7689478403E}"/>
              </a:ext>
            </a:extLst>
          </p:cNvPr>
          <p:cNvSpPr/>
          <p:nvPr/>
        </p:nvSpPr>
        <p:spPr>
          <a:xfrm>
            <a:off x="782320" y="5080000"/>
            <a:ext cx="721360" cy="7721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DB2D6CF-5855-4143-86A2-A4C92FAF16CD}"/>
              </a:ext>
            </a:extLst>
          </p:cNvPr>
          <p:cNvSpPr/>
          <p:nvPr/>
        </p:nvSpPr>
        <p:spPr>
          <a:xfrm>
            <a:off x="1432560" y="4470399"/>
            <a:ext cx="2600960" cy="83312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941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카드의 종류</a:t>
            </a:r>
            <a:r>
              <a:rPr lang="en-US" altLang="ko-KR" dirty="0"/>
              <a:t>2</a:t>
            </a:r>
            <a:endParaRPr lang="ko-KR" altLang="en-US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3EE2561-1322-4A68-BB65-11E25A16B8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9813" y="1269364"/>
            <a:ext cx="2935227" cy="409511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13608C4F-BAB2-4A66-8C74-D6E7A30233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252" y="1269364"/>
            <a:ext cx="2935227" cy="40951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68089FB-BAAC-4D56-B685-1DA2CA2D7E9C}"/>
              </a:ext>
            </a:extLst>
          </p:cNvPr>
          <p:cNvSpPr txBox="1"/>
          <p:nvPr/>
        </p:nvSpPr>
        <p:spPr>
          <a:xfrm>
            <a:off x="2759386" y="5588634"/>
            <a:ext cx="165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대응 카드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DACEE84-4191-4073-9C88-9BBA81E77D1C}"/>
              </a:ext>
            </a:extLst>
          </p:cNvPr>
          <p:cNvSpPr txBox="1"/>
          <p:nvPr/>
        </p:nvSpPr>
        <p:spPr>
          <a:xfrm>
            <a:off x="7132825" y="5588634"/>
            <a:ext cx="165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/>
              <a:t>전력 카드</a:t>
            </a:r>
          </a:p>
        </p:txBody>
      </p:sp>
    </p:spTree>
    <p:extLst>
      <p:ext uri="{BB962C8B-B14F-4D97-AF65-F5344CB8AC3E}">
        <p14:creationId xmlns:p14="http://schemas.microsoft.com/office/powerpoint/2010/main" val="26444793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대응 카드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0921B39-2A69-4F24-B818-959F6A0509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800" y="1198245"/>
            <a:ext cx="3417805" cy="4768389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EB3EF5CE-6126-48A1-85FF-A8D7D12AFDF0}"/>
              </a:ext>
            </a:extLst>
          </p:cNvPr>
          <p:cNvSpPr/>
          <p:nvPr/>
        </p:nvSpPr>
        <p:spPr>
          <a:xfrm>
            <a:off x="1290280" y="3768724"/>
            <a:ext cx="2794040" cy="701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40C03D-4157-4772-8C5D-E2AACB283BF6}"/>
              </a:ext>
            </a:extLst>
          </p:cNvPr>
          <p:cNvSpPr txBox="1"/>
          <p:nvPr/>
        </p:nvSpPr>
        <p:spPr>
          <a:xfrm>
            <a:off x="4730738" y="1198245"/>
            <a:ext cx="72885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이름</a:t>
            </a:r>
            <a:r>
              <a:rPr lang="en-US" altLang="ko-KR" sz="2400" dirty="0"/>
              <a:t>: </a:t>
            </a:r>
            <a:r>
              <a:rPr lang="ko-KR" altLang="en-US" sz="2400" dirty="0"/>
              <a:t>그림자 벽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타입</a:t>
            </a:r>
            <a:r>
              <a:rPr lang="en-US" altLang="ko-KR" sz="2400" dirty="0"/>
              <a:t>: </a:t>
            </a:r>
            <a:r>
              <a:rPr lang="ko-KR" altLang="en-US" sz="2400" dirty="0"/>
              <a:t>행동 </a:t>
            </a:r>
            <a:r>
              <a:rPr lang="en-US" altLang="ko-KR" sz="2400" dirty="0"/>
              <a:t>&amp; </a:t>
            </a:r>
            <a:r>
              <a:rPr lang="ko-KR" altLang="en-US" sz="2400" dirty="0"/>
              <a:t>부여</a:t>
            </a:r>
            <a:endParaRPr lang="en-US" altLang="ko-KR" sz="2400" dirty="0"/>
          </a:p>
          <a:p>
            <a:r>
              <a:rPr lang="ko-KR" altLang="en-US" sz="2400" dirty="0"/>
              <a:t>상대방이 공격을 할 때 패에서 낼 수 있음</a:t>
            </a:r>
            <a:endParaRPr lang="en-US" altLang="ko-KR" sz="2400" dirty="0"/>
          </a:p>
          <a:p>
            <a:r>
              <a:rPr lang="ko-KR" altLang="en-US" sz="2400" dirty="0"/>
              <a:t>대응한 공격보다 앞서 효과를 적용</a:t>
            </a:r>
            <a:endParaRPr lang="en-US" altLang="ko-KR" sz="2400" dirty="0"/>
          </a:p>
          <a:p>
            <a:r>
              <a:rPr lang="en-US" altLang="ko-KR" sz="2400" dirty="0"/>
              <a:t>* </a:t>
            </a:r>
            <a:r>
              <a:rPr lang="ko-KR" altLang="en-US" sz="2400" dirty="0"/>
              <a:t>대응을 통해 공격의 적정거리를 벗어났다면 공격 자체가 빗나가서 무효화됨</a:t>
            </a:r>
            <a:endParaRPr lang="en-US" altLang="ko-KR" sz="2400" dirty="0"/>
          </a:p>
          <a:p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32016832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전력 카드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0D7EF66-9721-4BEE-B197-2AE0DFDF3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799" y="1198245"/>
            <a:ext cx="3417805" cy="4768389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DF2B7BFE-7B6D-41CF-8E3B-5D06C12748FC}"/>
              </a:ext>
            </a:extLst>
          </p:cNvPr>
          <p:cNvSpPr/>
          <p:nvPr/>
        </p:nvSpPr>
        <p:spPr>
          <a:xfrm>
            <a:off x="1290280" y="3768724"/>
            <a:ext cx="2794040" cy="701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40F48B-E0C9-48FC-A703-9951123CB93C}"/>
              </a:ext>
            </a:extLst>
          </p:cNvPr>
          <p:cNvSpPr txBox="1"/>
          <p:nvPr/>
        </p:nvSpPr>
        <p:spPr>
          <a:xfrm>
            <a:off x="4730738" y="1198245"/>
            <a:ext cx="72885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이름</a:t>
            </a:r>
            <a:r>
              <a:rPr lang="en-US" altLang="ko-KR" sz="2400" dirty="0"/>
              <a:t>: </a:t>
            </a:r>
            <a:r>
              <a:rPr lang="ko-KR" altLang="en-US" sz="2400" dirty="0"/>
              <a:t>의기공진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타입</a:t>
            </a:r>
            <a:r>
              <a:rPr lang="en-US" altLang="ko-KR" sz="2400" dirty="0"/>
              <a:t>: </a:t>
            </a:r>
            <a:r>
              <a:rPr lang="ko-KR" altLang="en-US" sz="2400" dirty="0"/>
              <a:t>공격 </a:t>
            </a:r>
            <a:r>
              <a:rPr lang="en-US" altLang="ko-KR" sz="2400" dirty="0"/>
              <a:t>&amp; </a:t>
            </a:r>
            <a:r>
              <a:rPr lang="ko-KR" altLang="en-US" sz="2400" dirty="0"/>
              <a:t>전력</a:t>
            </a:r>
            <a:endParaRPr lang="en-US" altLang="ko-KR" sz="2400" dirty="0"/>
          </a:p>
          <a:p>
            <a:r>
              <a:rPr lang="ko-KR" altLang="en-US" sz="2400" dirty="0"/>
              <a:t>이 카드를 사용하면 메인 </a:t>
            </a:r>
            <a:r>
              <a:rPr lang="ko-KR" altLang="en-US" sz="2400" dirty="0" err="1"/>
              <a:t>페이즈에</a:t>
            </a:r>
            <a:r>
              <a:rPr lang="ko-KR" altLang="en-US" sz="2400" dirty="0"/>
              <a:t> 다른 행동을 할 수 없음</a:t>
            </a:r>
            <a:endParaRPr lang="en-US" altLang="ko-KR" sz="2400" dirty="0"/>
          </a:p>
          <a:p>
            <a:r>
              <a:rPr lang="en-US" altLang="ko-KR" sz="2400" dirty="0"/>
              <a:t>(-&gt; </a:t>
            </a:r>
            <a:r>
              <a:rPr lang="ko-KR" altLang="en-US" sz="2400" dirty="0"/>
              <a:t>메인 </a:t>
            </a:r>
            <a:r>
              <a:rPr lang="ko-KR" altLang="en-US" sz="2400" dirty="0" err="1"/>
              <a:t>페이즈에</a:t>
            </a:r>
            <a:r>
              <a:rPr lang="ko-KR" altLang="en-US" sz="2400" dirty="0"/>
              <a:t> 다른 행동을 했으면 이 카드를 사용할 수 없음</a:t>
            </a:r>
            <a:r>
              <a:rPr lang="en-US" altLang="ko-KR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884315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5A88EB-80A1-1067-4624-B93A87E54C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텍스트, 스크린샷, 예술, 그래픽 디자인이(가) 표시된 사진&#10;&#10;자동 생성된 설명">
            <a:extLst>
              <a:ext uri="{FF2B5EF4-FFF2-40B4-BE49-F238E27FC236}">
                <a16:creationId xmlns:a16="http://schemas.microsoft.com/office/drawing/2014/main" id="{B7DC9240-C489-932B-7135-02AA879EE9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01"/>
          <a:stretch/>
        </p:blipFill>
        <p:spPr>
          <a:xfrm rot="5400000">
            <a:off x="3324867" y="-257406"/>
            <a:ext cx="5337538" cy="7834154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DBEBFFF8-9D21-C189-5761-EC961CF04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플레이어 개별 자원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B3AD1B93-A041-9E76-2FE6-C4662D53DDC8}"/>
              </a:ext>
            </a:extLst>
          </p:cNvPr>
          <p:cNvSpPr/>
          <p:nvPr/>
        </p:nvSpPr>
        <p:spPr>
          <a:xfrm>
            <a:off x="7683593" y="3940471"/>
            <a:ext cx="2052465" cy="1177537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B049CE1-4831-A234-0AD8-CB44A8851DF0}"/>
              </a:ext>
            </a:extLst>
          </p:cNvPr>
          <p:cNvSpPr/>
          <p:nvPr/>
        </p:nvSpPr>
        <p:spPr>
          <a:xfrm>
            <a:off x="7283407" y="2762934"/>
            <a:ext cx="1229066" cy="1177537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11B16DB-34CE-2B63-21D2-A0CDC6A586E8}"/>
              </a:ext>
            </a:extLst>
          </p:cNvPr>
          <p:cNvSpPr/>
          <p:nvPr/>
        </p:nvSpPr>
        <p:spPr>
          <a:xfrm>
            <a:off x="8295384" y="1086534"/>
            <a:ext cx="1615330" cy="1676400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5570CE5-8762-ECB9-E40C-8F4494E303D3}"/>
              </a:ext>
            </a:extLst>
          </p:cNvPr>
          <p:cNvSpPr/>
          <p:nvPr/>
        </p:nvSpPr>
        <p:spPr>
          <a:xfrm>
            <a:off x="2281287" y="1675302"/>
            <a:ext cx="1615330" cy="2186230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BBAB55-90F8-416D-8BA8-DB623AEF46D3}"/>
              </a:ext>
            </a:extLst>
          </p:cNvPr>
          <p:cNvSpPr txBox="1"/>
          <p:nvPr/>
        </p:nvSpPr>
        <p:spPr>
          <a:xfrm>
            <a:off x="9626565" y="4338228"/>
            <a:ext cx="1819882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라이프</a:t>
            </a:r>
            <a:r>
              <a:rPr lang="en-US" altLang="ko-KR" dirty="0"/>
              <a:t>: </a:t>
            </a:r>
            <a:r>
              <a:rPr lang="ko-KR" altLang="en-US" dirty="0"/>
              <a:t>라이프</a:t>
            </a:r>
            <a:endParaRPr lang="en-US" altLang="ko-KR" dirty="0"/>
          </a:p>
          <a:p>
            <a:pPr algn="ctr"/>
            <a:r>
              <a:rPr lang="en-US" altLang="ko-KR" dirty="0"/>
              <a:t>0</a:t>
            </a:r>
            <a:r>
              <a:rPr lang="ko-KR" altLang="en-US" dirty="0"/>
              <a:t>이 되면 패배</a:t>
            </a:r>
            <a:endParaRPr lang="en-US" altLang="ko-KR" dirty="0"/>
          </a:p>
          <a:p>
            <a:pPr algn="ctr"/>
            <a:r>
              <a:rPr lang="en-US" altLang="ko-KR" dirty="0"/>
              <a:t>0~10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FDBCFF-2377-0E9C-F3E2-719BB5A0E38A}"/>
              </a:ext>
            </a:extLst>
          </p:cNvPr>
          <p:cNvSpPr txBox="1"/>
          <p:nvPr/>
        </p:nvSpPr>
        <p:spPr>
          <a:xfrm>
            <a:off x="8397677" y="2982370"/>
            <a:ext cx="1285754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오라</a:t>
            </a:r>
            <a:r>
              <a:rPr lang="en-US" altLang="ko-KR" dirty="0"/>
              <a:t>: </a:t>
            </a:r>
            <a:r>
              <a:rPr lang="ko-KR" altLang="en-US" dirty="0" err="1"/>
              <a:t>쉴드</a:t>
            </a:r>
            <a:endParaRPr lang="en-US" altLang="ko-KR" dirty="0"/>
          </a:p>
          <a:p>
            <a:pPr algn="ctr"/>
            <a:r>
              <a:rPr lang="en-US" altLang="ko-KR" dirty="0"/>
              <a:t>0~5</a:t>
            </a:r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50E9C79-C38E-FB25-B9C2-CD4ADBC759EE}"/>
              </a:ext>
            </a:extLst>
          </p:cNvPr>
          <p:cNvSpPr txBox="1"/>
          <p:nvPr/>
        </p:nvSpPr>
        <p:spPr>
          <a:xfrm>
            <a:off x="9683431" y="1203814"/>
            <a:ext cx="2216927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플레어</a:t>
            </a:r>
            <a:r>
              <a:rPr lang="en-US" altLang="ko-KR" dirty="0"/>
              <a:t>: </a:t>
            </a:r>
            <a:r>
              <a:rPr lang="ko-KR" altLang="en-US" dirty="0"/>
              <a:t>비장패를 사용하기 위한 자원</a:t>
            </a:r>
            <a:endParaRPr lang="en-US" altLang="ko-KR" dirty="0"/>
          </a:p>
          <a:p>
            <a:pPr algn="ctr"/>
            <a:r>
              <a:rPr lang="en-US" altLang="ko-KR" dirty="0"/>
              <a:t>0~</a:t>
            </a:r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B63620-3747-6B7B-E0A9-99DADB120947}"/>
              </a:ext>
            </a:extLst>
          </p:cNvPr>
          <p:cNvSpPr txBox="1"/>
          <p:nvPr/>
        </p:nvSpPr>
        <p:spPr>
          <a:xfrm>
            <a:off x="362910" y="3538366"/>
            <a:ext cx="2531593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집중력</a:t>
            </a:r>
            <a:r>
              <a:rPr lang="en-US" altLang="ko-KR" dirty="0"/>
              <a:t>: </a:t>
            </a:r>
            <a:r>
              <a:rPr lang="ko-KR" altLang="en-US" dirty="0"/>
              <a:t>매 턴 행동을 하기 위한 자원</a:t>
            </a:r>
            <a:endParaRPr lang="en-US" altLang="ko-KR" dirty="0"/>
          </a:p>
          <a:p>
            <a:pPr algn="ctr"/>
            <a:r>
              <a:rPr lang="en-US" altLang="ko-KR" dirty="0"/>
              <a:t>0~2</a:t>
            </a:r>
          </a:p>
        </p:txBody>
      </p:sp>
    </p:spTree>
    <p:extLst>
      <p:ext uri="{BB962C8B-B14F-4D97-AF65-F5344CB8AC3E}">
        <p14:creationId xmlns:p14="http://schemas.microsoft.com/office/powerpoint/2010/main" val="7659422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1BF6352-ECC6-4D84-ADCC-6DAF6E4C91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224" y="980055"/>
            <a:ext cx="3863976" cy="5243966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 err="1"/>
              <a:t>페이즈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999457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1BF6352-ECC6-4D84-ADCC-6DAF6E4C91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224" y="980055"/>
            <a:ext cx="3863976" cy="5243966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메인 </a:t>
            </a:r>
            <a:r>
              <a:rPr lang="ko-KR" altLang="en-US" dirty="0" err="1"/>
              <a:t>페이즈</a:t>
            </a:r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301EA4A-F5E1-459C-AE2D-366B2E12F714}"/>
              </a:ext>
            </a:extLst>
          </p:cNvPr>
          <p:cNvSpPr/>
          <p:nvPr/>
        </p:nvSpPr>
        <p:spPr>
          <a:xfrm>
            <a:off x="403224" y="3602038"/>
            <a:ext cx="3863976" cy="167100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E4A99B-FDD8-4B22-97DC-15F689E777D7}"/>
              </a:ext>
            </a:extLst>
          </p:cNvPr>
          <p:cNvSpPr txBox="1"/>
          <p:nvPr/>
        </p:nvSpPr>
        <p:spPr>
          <a:xfrm>
            <a:off x="4730738" y="1198245"/>
            <a:ext cx="72885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카드 사용</a:t>
            </a:r>
            <a:r>
              <a:rPr lang="en-US" altLang="ko-KR" sz="2400" dirty="0"/>
              <a:t>/</a:t>
            </a:r>
            <a:r>
              <a:rPr lang="ko-KR" altLang="en-US" sz="2400" dirty="0"/>
              <a:t>기본동작을 원하는 순서로 원하는 만큼 수행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아니면 전력 카드 </a:t>
            </a:r>
            <a:r>
              <a:rPr lang="en-US" altLang="ko-KR" sz="2400" dirty="0"/>
              <a:t>1</a:t>
            </a:r>
            <a:r>
              <a:rPr lang="ko-KR" altLang="en-US" sz="2400" dirty="0"/>
              <a:t>장만 사용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7887011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기본동작</a:t>
            </a:r>
          </a:p>
        </p:txBody>
      </p:sp>
      <p:pic>
        <p:nvPicPr>
          <p:cNvPr id="8" name="내용 개체 틀 4">
            <a:extLst>
              <a:ext uri="{FF2B5EF4-FFF2-40B4-BE49-F238E27FC236}">
                <a16:creationId xmlns:a16="http://schemas.microsoft.com/office/drawing/2014/main" id="{96066157-781E-4D47-AF20-FCA425C151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025" t="19716" r="60485" b="24254"/>
          <a:stretch/>
        </p:blipFill>
        <p:spPr>
          <a:xfrm>
            <a:off x="457200" y="1066800"/>
            <a:ext cx="6451600" cy="520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6698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0573DB98-4708-4F71-BBA5-18557A82CE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3025" t="19716" r="60485" b="24254"/>
          <a:stretch/>
        </p:blipFill>
        <p:spPr>
          <a:xfrm>
            <a:off x="457200" y="1066800"/>
            <a:ext cx="6451600" cy="5201920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기본동작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D3875D25-7AC9-4CCC-989F-A5682F5B316A}"/>
              </a:ext>
            </a:extLst>
          </p:cNvPr>
          <p:cNvSpPr/>
          <p:nvPr/>
        </p:nvSpPr>
        <p:spPr>
          <a:xfrm flipH="1">
            <a:off x="3931920" y="2865120"/>
            <a:ext cx="528320" cy="5994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F0B121B7-E183-436E-8FA4-EA09382A51F7}"/>
              </a:ext>
            </a:extLst>
          </p:cNvPr>
          <p:cNvSpPr/>
          <p:nvPr/>
        </p:nvSpPr>
        <p:spPr>
          <a:xfrm flipH="1">
            <a:off x="5689602" y="2692400"/>
            <a:ext cx="528320" cy="5994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5734874-D22D-4180-8F45-11B057B08E4F}"/>
              </a:ext>
            </a:extLst>
          </p:cNvPr>
          <p:cNvSpPr/>
          <p:nvPr/>
        </p:nvSpPr>
        <p:spPr>
          <a:xfrm flipH="1">
            <a:off x="3129280" y="3332480"/>
            <a:ext cx="528320" cy="6807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CB05338-811E-43F8-A512-7CA3AAB9D899}"/>
              </a:ext>
            </a:extLst>
          </p:cNvPr>
          <p:cNvSpPr/>
          <p:nvPr/>
        </p:nvSpPr>
        <p:spPr>
          <a:xfrm flipH="1">
            <a:off x="3210560" y="4541520"/>
            <a:ext cx="528320" cy="6807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34379D-9461-4D86-A1FA-57F380F0652F}"/>
              </a:ext>
            </a:extLst>
          </p:cNvPr>
          <p:cNvSpPr txBox="1"/>
          <p:nvPr/>
        </p:nvSpPr>
        <p:spPr>
          <a:xfrm>
            <a:off x="7183120" y="1198244"/>
            <a:ext cx="47142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자원을 써서 아래 동작을 수행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전진</a:t>
            </a:r>
            <a:r>
              <a:rPr lang="en-US" altLang="ko-KR" sz="2400" dirty="0"/>
              <a:t>: </a:t>
            </a:r>
            <a:r>
              <a:rPr lang="ko-KR" altLang="en-US" sz="2400" dirty="0"/>
              <a:t>거리 </a:t>
            </a:r>
            <a:r>
              <a:rPr lang="en-US" altLang="ko-KR" sz="2400" dirty="0"/>
              <a:t>-&gt; </a:t>
            </a:r>
            <a:r>
              <a:rPr lang="ko-KR" altLang="en-US" sz="2400" dirty="0"/>
              <a:t>오라</a:t>
            </a:r>
            <a:endParaRPr lang="en-US" altLang="ko-KR" sz="2400" dirty="0"/>
          </a:p>
          <a:p>
            <a:r>
              <a:rPr lang="ko-KR" altLang="en-US" sz="2400" dirty="0"/>
              <a:t>후퇴</a:t>
            </a:r>
            <a:r>
              <a:rPr lang="en-US" altLang="ko-KR" sz="2400" dirty="0"/>
              <a:t>: </a:t>
            </a:r>
            <a:r>
              <a:rPr lang="ko-KR" altLang="en-US" sz="2400" dirty="0"/>
              <a:t>오라 </a:t>
            </a:r>
            <a:r>
              <a:rPr lang="en-US" altLang="ko-KR" sz="2400" dirty="0"/>
              <a:t>-&gt; </a:t>
            </a:r>
            <a:r>
              <a:rPr lang="ko-KR" altLang="en-US" sz="2400" dirty="0"/>
              <a:t>거리</a:t>
            </a:r>
            <a:endParaRPr lang="en-US" altLang="ko-KR" sz="2400" dirty="0"/>
          </a:p>
          <a:p>
            <a:r>
              <a:rPr lang="ko-KR" altLang="en-US" sz="2400" dirty="0"/>
              <a:t>휘감기</a:t>
            </a:r>
            <a:r>
              <a:rPr lang="en-US" altLang="ko-KR" sz="2400" dirty="0"/>
              <a:t>: </a:t>
            </a:r>
            <a:r>
              <a:rPr lang="ko-KR" altLang="en-US" sz="2400" dirty="0" err="1"/>
              <a:t>더스트</a:t>
            </a:r>
            <a:r>
              <a:rPr lang="ko-KR" altLang="en-US" sz="2400" dirty="0"/>
              <a:t> </a:t>
            </a:r>
            <a:r>
              <a:rPr lang="en-US" altLang="ko-KR" sz="2400" dirty="0"/>
              <a:t>-&gt; </a:t>
            </a:r>
            <a:r>
              <a:rPr lang="ko-KR" altLang="en-US" sz="2400" dirty="0"/>
              <a:t>오라</a:t>
            </a:r>
            <a:endParaRPr lang="en-US" altLang="ko-KR" sz="2400" dirty="0"/>
          </a:p>
          <a:p>
            <a:r>
              <a:rPr lang="ko-KR" altLang="en-US" sz="2400" dirty="0"/>
              <a:t>품기</a:t>
            </a:r>
            <a:r>
              <a:rPr lang="en-US" altLang="ko-KR" sz="2400" dirty="0"/>
              <a:t>: </a:t>
            </a:r>
            <a:r>
              <a:rPr lang="ko-KR" altLang="en-US" sz="2400" dirty="0"/>
              <a:t>오라 </a:t>
            </a:r>
            <a:r>
              <a:rPr lang="en-US" altLang="ko-KR" sz="2400" dirty="0"/>
              <a:t>-&gt; </a:t>
            </a:r>
            <a:r>
              <a:rPr lang="ko-KR" altLang="en-US" sz="2400" dirty="0" err="1"/>
              <a:t>플레어</a:t>
            </a:r>
            <a:endParaRPr lang="en-US" altLang="ko-KR" sz="2400" dirty="0"/>
          </a:p>
          <a:p>
            <a:r>
              <a:rPr lang="ko-KR" altLang="en-US" sz="2400" dirty="0"/>
              <a:t>이탈</a:t>
            </a:r>
            <a:r>
              <a:rPr lang="en-US" altLang="ko-KR" sz="2400" dirty="0"/>
              <a:t>: (</a:t>
            </a:r>
            <a:r>
              <a:rPr lang="ko-KR" altLang="en-US" sz="2400" dirty="0"/>
              <a:t>간격이 </a:t>
            </a:r>
            <a:r>
              <a:rPr lang="en-US" altLang="ko-KR" sz="2400" dirty="0"/>
              <a:t>2 </a:t>
            </a:r>
            <a:r>
              <a:rPr lang="ko-KR" altLang="en-US" sz="2400" dirty="0"/>
              <a:t>이하일 때만 가능</a:t>
            </a:r>
            <a:r>
              <a:rPr lang="en-US" altLang="ko-KR" sz="2400" dirty="0"/>
              <a:t>) </a:t>
            </a:r>
            <a:r>
              <a:rPr lang="ko-KR" altLang="en-US" sz="2400" dirty="0" err="1"/>
              <a:t>더스트</a:t>
            </a:r>
            <a:r>
              <a:rPr lang="ko-KR" altLang="en-US" sz="2400" dirty="0"/>
              <a:t> </a:t>
            </a:r>
            <a:r>
              <a:rPr lang="en-US" altLang="ko-KR" sz="2400" dirty="0"/>
              <a:t>-&gt; </a:t>
            </a:r>
            <a:r>
              <a:rPr lang="ko-KR" altLang="en-US" sz="2400" dirty="0"/>
              <a:t>거리</a:t>
            </a:r>
            <a:endParaRPr lang="en-US" altLang="ko-KR" sz="2400" dirty="0"/>
          </a:p>
          <a:p>
            <a:r>
              <a:rPr lang="en-US" altLang="ko-KR" sz="2400" dirty="0"/>
              <a:t>* </a:t>
            </a:r>
            <a:r>
              <a:rPr lang="ko-KR" altLang="en-US" sz="2400" dirty="0"/>
              <a:t>후퇴가 전진보다 대체로 어려움</a:t>
            </a:r>
            <a:endParaRPr lang="en-US" altLang="ko-KR" sz="2400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2EDBC713-8313-48C4-A4A2-3D0CD2B88429}"/>
              </a:ext>
            </a:extLst>
          </p:cNvPr>
          <p:cNvSpPr/>
          <p:nvPr/>
        </p:nvSpPr>
        <p:spPr>
          <a:xfrm flipH="1">
            <a:off x="3276600" y="2559640"/>
            <a:ext cx="528320" cy="6807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45597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0573DB98-4708-4F71-BBA5-18557A82CE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025" t="19716" r="60485" b="24254"/>
          <a:stretch/>
        </p:blipFill>
        <p:spPr>
          <a:xfrm>
            <a:off x="457200" y="1066800"/>
            <a:ext cx="6451600" cy="5201920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기본동작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34379D-9461-4D86-A1FA-57F380F0652F}"/>
              </a:ext>
            </a:extLst>
          </p:cNvPr>
          <p:cNvSpPr txBox="1"/>
          <p:nvPr/>
        </p:nvSpPr>
        <p:spPr>
          <a:xfrm>
            <a:off x="7183120" y="1198244"/>
            <a:ext cx="47142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기본동작의 자원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집중력을 </a:t>
            </a:r>
            <a:r>
              <a:rPr lang="en-US" altLang="ko-KR" sz="2400" dirty="0"/>
              <a:t>1 </a:t>
            </a:r>
            <a:r>
              <a:rPr lang="ko-KR" altLang="en-US" sz="2400" dirty="0"/>
              <a:t>쓰거나</a:t>
            </a:r>
            <a:endParaRPr lang="en-US" altLang="ko-KR" sz="2400" dirty="0"/>
          </a:p>
          <a:p>
            <a:r>
              <a:rPr lang="ko-KR" altLang="en-US" sz="2400" dirty="0"/>
              <a:t>카드를 </a:t>
            </a:r>
            <a:r>
              <a:rPr lang="en-US" altLang="ko-KR" sz="2400" dirty="0"/>
              <a:t>1 </a:t>
            </a:r>
            <a:r>
              <a:rPr lang="ko-KR" altLang="en-US" sz="2400" dirty="0" err="1"/>
              <a:t>덮은패로</a:t>
            </a:r>
            <a:r>
              <a:rPr lang="ko-KR" altLang="en-US" sz="2400" dirty="0"/>
              <a:t> 만들기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 err="1"/>
              <a:t>덮은패</a:t>
            </a:r>
            <a:r>
              <a:rPr lang="en-US" altLang="ko-KR" sz="2400" dirty="0"/>
              <a:t>: </a:t>
            </a:r>
            <a:r>
              <a:rPr lang="ko-KR" altLang="en-US" sz="2400" dirty="0"/>
              <a:t>뒷면으로</a:t>
            </a:r>
            <a:r>
              <a:rPr lang="en-US" altLang="ko-KR" sz="2400" dirty="0"/>
              <a:t>(=</a:t>
            </a:r>
            <a:r>
              <a:rPr lang="ko-KR" altLang="en-US" sz="2400" dirty="0"/>
              <a:t>공개되지 않고</a:t>
            </a:r>
            <a:r>
              <a:rPr lang="en-US" altLang="ko-KR" sz="2400" dirty="0"/>
              <a:t>)</a:t>
            </a:r>
            <a:r>
              <a:rPr lang="ko-KR" altLang="en-US" sz="2400" dirty="0"/>
              <a:t> 사용 상태가 된 카드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31501280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1BF6352-ECC6-4D84-ADCC-6DAF6E4C91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224" y="980055"/>
            <a:ext cx="3863976" cy="5243966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메인 </a:t>
            </a:r>
            <a:r>
              <a:rPr lang="ko-KR" altLang="en-US" dirty="0" err="1"/>
              <a:t>페이즈</a:t>
            </a:r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301EA4A-F5E1-459C-AE2D-366B2E12F714}"/>
              </a:ext>
            </a:extLst>
          </p:cNvPr>
          <p:cNvSpPr/>
          <p:nvPr/>
        </p:nvSpPr>
        <p:spPr>
          <a:xfrm>
            <a:off x="403224" y="3602038"/>
            <a:ext cx="3863976" cy="167100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E4A99B-FDD8-4B22-97DC-15F689E777D7}"/>
              </a:ext>
            </a:extLst>
          </p:cNvPr>
          <p:cNvSpPr txBox="1"/>
          <p:nvPr/>
        </p:nvSpPr>
        <p:spPr>
          <a:xfrm>
            <a:off x="4730738" y="1198245"/>
            <a:ext cx="72885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사용한 카드는 </a:t>
            </a:r>
            <a:r>
              <a:rPr lang="ko-KR" altLang="en-US" sz="2400" dirty="0" err="1"/>
              <a:t>버림패가</a:t>
            </a:r>
            <a:r>
              <a:rPr lang="ko-KR" altLang="en-US" sz="2400" dirty="0"/>
              <a:t> 됨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 err="1"/>
              <a:t>버림패</a:t>
            </a:r>
            <a:r>
              <a:rPr lang="en-US" altLang="ko-KR" sz="2400" dirty="0"/>
              <a:t>: </a:t>
            </a:r>
            <a:r>
              <a:rPr lang="ko-KR" altLang="en-US" sz="2400" dirty="0"/>
              <a:t>앞면으로</a:t>
            </a:r>
            <a:r>
              <a:rPr lang="en-US" altLang="ko-KR" sz="2400" dirty="0"/>
              <a:t>(=</a:t>
            </a:r>
            <a:r>
              <a:rPr lang="ko-KR" altLang="en-US" sz="2400" dirty="0"/>
              <a:t>어떤 카드인지 공개되고</a:t>
            </a:r>
            <a:r>
              <a:rPr lang="en-US" altLang="ko-KR" sz="2400" dirty="0"/>
              <a:t>) </a:t>
            </a:r>
            <a:r>
              <a:rPr lang="ko-KR" altLang="en-US" sz="2400" dirty="0"/>
              <a:t>사용 상태가 된 카드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이름이 </a:t>
            </a:r>
            <a:r>
              <a:rPr lang="ko-KR" altLang="en-US" sz="2400" dirty="0" err="1"/>
              <a:t>비직관적이어서</a:t>
            </a:r>
            <a:r>
              <a:rPr lang="ko-KR" altLang="en-US" sz="2400" dirty="0"/>
              <a:t> 사용패라고 부르기도 함 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20641876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1BF6352-ECC6-4D84-ADCC-6DAF6E4C91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224" y="980055"/>
            <a:ext cx="3863976" cy="5243966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종료 </a:t>
            </a:r>
            <a:r>
              <a:rPr lang="ko-KR" altLang="en-US" dirty="0" err="1"/>
              <a:t>페이즈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304BEE-8A13-44D9-B68C-B258CE3ACD22}"/>
              </a:ext>
            </a:extLst>
          </p:cNvPr>
          <p:cNvSpPr txBox="1"/>
          <p:nvPr/>
        </p:nvSpPr>
        <p:spPr>
          <a:xfrm>
            <a:off x="4730738" y="1198245"/>
            <a:ext cx="72885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err="1"/>
              <a:t>손패가</a:t>
            </a:r>
            <a:r>
              <a:rPr lang="ko-KR" altLang="en-US" sz="2400" dirty="0"/>
              <a:t> </a:t>
            </a:r>
            <a:r>
              <a:rPr lang="en-US" altLang="ko-KR" sz="2400" dirty="0"/>
              <a:t>3</a:t>
            </a:r>
            <a:r>
              <a:rPr lang="ko-KR" altLang="en-US" sz="2400" dirty="0"/>
              <a:t>장 이상이면 </a:t>
            </a:r>
            <a:r>
              <a:rPr lang="en-US" altLang="ko-KR" sz="2400" dirty="0"/>
              <a:t>2</a:t>
            </a:r>
            <a:r>
              <a:rPr lang="ko-KR" altLang="en-US" sz="2400" dirty="0"/>
              <a:t>장이 될 때까지 </a:t>
            </a:r>
            <a:r>
              <a:rPr lang="ko-KR" altLang="en-US" sz="2400" dirty="0" err="1"/>
              <a:t>손패를</a:t>
            </a:r>
            <a:r>
              <a:rPr lang="ko-KR" altLang="en-US" sz="2400" dirty="0"/>
              <a:t> </a:t>
            </a:r>
            <a:r>
              <a:rPr lang="ko-KR" altLang="en-US" sz="2400" dirty="0" err="1"/>
              <a:t>덮은패로</a:t>
            </a:r>
            <a:r>
              <a:rPr lang="ko-KR" altLang="en-US" sz="2400" dirty="0"/>
              <a:t> 만듦</a:t>
            </a:r>
            <a:endParaRPr lang="en-US" altLang="ko-KR" sz="2400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9DFAA12-AD14-496B-898B-AE83283F8331}"/>
              </a:ext>
            </a:extLst>
          </p:cNvPr>
          <p:cNvSpPr/>
          <p:nvPr/>
        </p:nvSpPr>
        <p:spPr>
          <a:xfrm>
            <a:off x="403224" y="5476240"/>
            <a:ext cx="3863976" cy="6705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0751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1BF6352-ECC6-4D84-ADCC-6DAF6E4C91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224" y="980055"/>
            <a:ext cx="3863976" cy="5243966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개시 </a:t>
            </a:r>
            <a:r>
              <a:rPr lang="ko-KR" altLang="en-US" dirty="0" err="1"/>
              <a:t>페이즈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304BEE-8A13-44D9-B68C-B258CE3ACD22}"/>
              </a:ext>
            </a:extLst>
          </p:cNvPr>
          <p:cNvSpPr txBox="1"/>
          <p:nvPr/>
        </p:nvSpPr>
        <p:spPr>
          <a:xfrm>
            <a:off x="4730738" y="1198245"/>
            <a:ext cx="72885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집중력을 </a:t>
            </a:r>
            <a:r>
              <a:rPr lang="en-US" altLang="ko-KR" sz="2400" dirty="0"/>
              <a:t>1 </a:t>
            </a:r>
            <a:r>
              <a:rPr lang="ko-KR" altLang="en-US" sz="2400" dirty="0"/>
              <a:t>올림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발동 중인 모든 부여패의 봉납을 </a:t>
            </a:r>
            <a:r>
              <a:rPr lang="en-US" altLang="ko-KR" sz="2400" dirty="0"/>
              <a:t>1 </a:t>
            </a:r>
            <a:r>
              <a:rPr lang="ko-KR" altLang="en-US" sz="2400" dirty="0"/>
              <a:t>감소시킴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en-US" altLang="ko-KR" sz="2400" dirty="0"/>
              <a:t>(</a:t>
            </a:r>
            <a:r>
              <a:rPr lang="ko-KR" altLang="en-US" sz="2400" dirty="0"/>
              <a:t>선택</a:t>
            </a:r>
            <a:r>
              <a:rPr lang="en-US" altLang="ko-KR" sz="2400" dirty="0"/>
              <a:t>) </a:t>
            </a:r>
            <a:r>
              <a:rPr lang="ko-KR" altLang="en-US" sz="2400" dirty="0"/>
              <a:t>라이프를 </a:t>
            </a:r>
            <a:r>
              <a:rPr lang="en-US" altLang="ko-KR" sz="2400" dirty="0"/>
              <a:t>1 </a:t>
            </a:r>
            <a:r>
              <a:rPr lang="ko-KR" altLang="en-US" sz="2400" dirty="0"/>
              <a:t>소모해서 패산</a:t>
            </a:r>
            <a:r>
              <a:rPr lang="en-US" altLang="ko-KR" sz="2400" dirty="0"/>
              <a:t>(=</a:t>
            </a:r>
            <a:r>
              <a:rPr lang="ko-KR" altLang="en-US" sz="2400" dirty="0" err="1"/>
              <a:t>덱</a:t>
            </a:r>
            <a:r>
              <a:rPr lang="en-US" altLang="ko-KR" sz="2400" dirty="0"/>
              <a:t>)</a:t>
            </a:r>
            <a:r>
              <a:rPr lang="ko-KR" altLang="en-US" sz="2400" dirty="0"/>
              <a:t>을 재구성함</a:t>
            </a:r>
            <a:endParaRPr lang="en-US" altLang="ko-KR" sz="2400" dirty="0"/>
          </a:p>
          <a:p>
            <a:r>
              <a:rPr lang="ko-KR" altLang="en-US" sz="2400" dirty="0" err="1"/>
              <a:t>덮은패</a:t>
            </a:r>
            <a:r>
              <a:rPr lang="en-US" altLang="ko-KR" sz="2400" dirty="0"/>
              <a:t>+</a:t>
            </a:r>
            <a:r>
              <a:rPr lang="ko-KR" altLang="en-US" sz="2400" dirty="0" err="1"/>
              <a:t>버림패</a:t>
            </a:r>
            <a:r>
              <a:rPr lang="en-US" altLang="ko-KR" sz="2400" dirty="0"/>
              <a:t>+</a:t>
            </a:r>
            <a:r>
              <a:rPr lang="ko-KR" altLang="en-US" sz="2400" dirty="0"/>
              <a:t>남은 </a:t>
            </a:r>
            <a:r>
              <a:rPr lang="ko-KR" altLang="en-US" sz="2400" dirty="0" err="1"/>
              <a:t>패산이</a:t>
            </a:r>
            <a:r>
              <a:rPr lang="ko-KR" altLang="en-US" sz="2400" dirty="0"/>
              <a:t> 새 </a:t>
            </a:r>
            <a:r>
              <a:rPr lang="ko-KR" altLang="en-US" sz="2400" dirty="0" err="1"/>
              <a:t>패산이</a:t>
            </a:r>
            <a:r>
              <a:rPr lang="ko-KR" altLang="en-US" sz="2400" dirty="0"/>
              <a:t> 됨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패산에서 카드 </a:t>
            </a:r>
            <a:r>
              <a:rPr lang="en-US" altLang="ko-KR" sz="2400" dirty="0"/>
              <a:t>2</a:t>
            </a:r>
            <a:r>
              <a:rPr lang="ko-KR" altLang="en-US" sz="2400" dirty="0"/>
              <a:t>장을 </a:t>
            </a:r>
            <a:r>
              <a:rPr lang="en-US" altLang="ko-KR" sz="2400" dirty="0"/>
              <a:t>‘</a:t>
            </a:r>
            <a:r>
              <a:rPr lang="ko-KR" altLang="en-US" sz="2400" dirty="0"/>
              <a:t>반드시</a:t>
            </a:r>
            <a:r>
              <a:rPr lang="en-US" altLang="ko-KR" sz="2400" dirty="0"/>
              <a:t>’</a:t>
            </a:r>
            <a:r>
              <a:rPr lang="ko-KR" altLang="en-US" sz="2400" dirty="0"/>
              <a:t> 드로우</a:t>
            </a:r>
            <a:endParaRPr lang="en-US" altLang="ko-KR" sz="2400" dirty="0"/>
          </a:p>
          <a:p>
            <a:r>
              <a:rPr lang="ko-KR" altLang="en-US" sz="2400" dirty="0" err="1"/>
              <a:t>패산이</a:t>
            </a:r>
            <a:r>
              <a:rPr lang="ko-KR" altLang="en-US" sz="2400" dirty="0"/>
              <a:t> 부족하면 드로우를 못 한 만큼 오라 </a:t>
            </a:r>
            <a:r>
              <a:rPr lang="en-US" altLang="ko-KR" sz="2400" dirty="0"/>
              <a:t>or </a:t>
            </a:r>
            <a:r>
              <a:rPr lang="ko-KR" altLang="en-US" sz="2400" dirty="0"/>
              <a:t>라이프에 </a:t>
            </a:r>
            <a:r>
              <a:rPr lang="en-US" altLang="ko-KR" sz="2400" dirty="0"/>
              <a:t>1</a:t>
            </a:r>
            <a:r>
              <a:rPr lang="ko-KR" altLang="en-US" sz="2400" dirty="0"/>
              <a:t>데미지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여기서도 깎인 라이프는 </a:t>
            </a:r>
            <a:r>
              <a:rPr lang="ko-KR" altLang="en-US" sz="2400" dirty="0" err="1"/>
              <a:t>플레어로</a:t>
            </a:r>
            <a:r>
              <a:rPr lang="ko-KR" altLang="en-US" sz="2400" dirty="0"/>
              <a:t> 감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en-US" altLang="ko-KR" sz="2400" dirty="0"/>
              <a:t>* </a:t>
            </a:r>
            <a:r>
              <a:rPr lang="ko-KR" altLang="en-US" sz="2400" dirty="0" err="1"/>
              <a:t>덱은</a:t>
            </a:r>
            <a:r>
              <a:rPr lang="ko-KR" altLang="en-US" sz="2400" dirty="0"/>
              <a:t> 총 </a:t>
            </a:r>
            <a:r>
              <a:rPr lang="en-US" altLang="ko-KR" sz="2400" dirty="0"/>
              <a:t>7</a:t>
            </a:r>
            <a:r>
              <a:rPr lang="ko-KR" altLang="en-US" sz="2400" dirty="0"/>
              <a:t>장</a:t>
            </a:r>
            <a:r>
              <a:rPr lang="en-US" altLang="ko-KR" sz="2400" dirty="0"/>
              <a:t>, </a:t>
            </a:r>
            <a:r>
              <a:rPr lang="ko-KR" altLang="en-US" sz="2400" dirty="0"/>
              <a:t>드로우는 </a:t>
            </a:r>
            <a:r>
              <a:rPr lang="en-US" altLang="ko-KR" sz="2400" dirty="0"/>
              <a:t>2</a:t>
            </a:r>
            <a:r>
              <a:rPr lang="ko-KR" altLang="en-US" sz="2400" dirty="0"/>
              <a:t>장임에 주의</a:t>
            </a:r>
            <a:endParaRPr lang="en-US" altLang="ko-KR" sz="2400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9DFAA12-AD14-496B-898B-AE83283F8331}"/>
              </a:ext>
            </a:extLst>
          </p:cNvPr>
          <p:cNvSpPr/>
          <p:nvPr/>
        </p:nvSpPr>
        <p:spPr>
          <a:xfrm>
            <a:off x="403224" y="1432560"/>
            <a:ext cx="3863976" cy="2103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905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3FA35305-5926-41B8-9733-8727C9CD5E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555" y="984250"/>
            <a:ext cx="4037965" cy="5342711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/>
              <a:t>카드 영역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50A1EC-54DD-4635-AD0D-4970C1C33014}"/>
              </a:ext>
            </a:extLst>
          </p:cNvPr>
          <p:cNvSpPr txBox="1"/>
          <p:nvPr/>
        </p:nvSpPr>
        <p:spPr>
          <a:xfrm>
            <a:off x="4730738" y="1198245"/>
            <a:ext cx="72885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err="1"/>
              <a:t>손패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패산</a:t>
            </a:r>
            <a:r>
              <a:rPr lang="en-US" altLang="ko-KR" sz="2400" dirty="0"/>
              <a:t>: </a:t>
            </a:r>
            <a:r>
              <a:rPr lang="ko-KR" altLang="en-US" sz="2400" dirty="0" err="1"/>
              <a:t>덱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 err="1"/>
              <a:t>덮은패</a:t>
            </a:r>
            <a:r>
              <a:rPr lang="en-US" altLang="ko-KR" sz="2400" dirty="0"/>
              <a:t>: </a:t>
            </a:r>
            <a:r>
              <a:rPr lang="ko-KR" altLang="en-US" sz="2400" dirty="0"/>
              <a:t>뒷면으로 사용 상태가 된 카드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 err="1"/>
              <a:t>버림패</a:t>
            </a:r>
            <a:r>
              <a:rPr lang="en-US" altLang="ko-KR" sz="2400" dirty="0"/>
              <a:t>: </a:t>
            </a:r>
            <a:r>
              <a:rPr lang="ko-KR" altLang="en-US" sz="2400" dirty="0"/>
              <a:t>앞면으로 사용 상태가 된 카드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 err="1"/>
              <a:t>비장패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9896549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 err="1"/>
              <a:t>비장패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704076D-58DE-4F12-95C4-03818DB0FB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원하는 타이밍에 </a:t>
            </a:r>
            <a:r>
              <a:rPr lang="ko-KR" altLang="en-US" dirty="0" err="1"/>
              <a:t>플레어를</a:t>
            </a:r>
            <a:r>
              <a:rPr lang="ko-KR" altLang="en-US" dirty="0"/>
              <a:t> 사용해서 효과를 발동할 수 있는 카드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기본적으로 일회용</a:t>
            </a:r>
          </a:p>
        </p:txBody>
      </p:sp>
    </p:spTree>
    <p:extLst>
      <p:ext uri="{BB962C8B-B14F-4D97-AF65-F5344CB8AC3E}">
        <p14:creationId xmlns:p14="http://schemas.microsoft.com/office/powerpoint/2010/main" val="42203015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 err="1"/>
              <a:t>비장패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5771AB2-804F-4410-A30D-786076EBF8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800" y="1198245"/>
            <a:ext cx="3417807" cy="47683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97D85C7-47F2-44A0-857C-E322660975DA}"/>
              </a:ext>
            </a:extLst>
          </p:cNvPr>
          <p:cNvSpPr txBox="1"/>
          <p:nvPr/>
        </p:nvSpPr>
        <p:spPr>
          <a:xfrm>
            <a:off x="4730738" y="1198245"/>
            <a:ext cx="72885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이름</a:t>
            </a:r>
            <a:r>
              <a:rPr lang="en-US" altLang="ko-KR" sz="2400" dirty="0"/>
              <a:t>: </a:t>
            </a:r>
            <a:r>
              <a:rPr lang="ko-KR" altLang="en-US" sz="2400" dirty="0" err="1"/>
              <a:t>완전논파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타입</a:t>
            </a:r>
            <a:r>
              <a:rPr lang="en-US" altLang="ko-KR" sz="2400" dirty="0"/>
              <a:t>: </a:t>
            </a:r>
            <a:r>
              <a:rPr lang="ko-KR" altLang="en-US" sz="2400" dirty="0"/>
              <a:t>행동 </a:t>
            </a:r>
            <a:r>
              <a:rPr lang="en-US" altLang="ko-KR" sz="2400" dirty="0"/>
              <a:t>&amp; </a:t>
            </a:r>
            <a:r>
              <a:rPr lang="ko-KR" altLang="en-US" sz="2400" dirty="0" err="1"/>
              <a:t>비장패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코스트</a:t>
            </a:r>
            <a:r>
              <a:rPr lang="en-US" altLang="ko-KR" sz="2400" dirty="0"/>
              <a:t>: 2</a:t>
            </a:r>
          </a:p>
          <a:p>
            <a:r>
              <a:rPr lang="ko-KR" altLang="en-US" sz="2400" dirty="0" err="1"/>
              <a:t>플레어</a:t>
            </a:r>
            <a:r>
              <a:rPr lang="ko-KR" altLang="en-US" sz="2400" dirty="0"/>
              <a:t> </a:t>
            </a:r>
            <a:r>
              <a:rPr lang="en-US" altLang="ko-KR" sz="2400" dirty="0"/>
              <a:t>2</a:t>
            </a:r>
            <a:r>
              <a:rPr lang="ko-KR" altLang="en-US" sz="2400" dirty="0"/>
              <a:t>를 소모함 </a:t>
            </a:r>
            <a:r>
              <a:rPr lang="en-US" altLang="ko-KR" sz="2400" dirty="0"/>
              <a:t>= </a:t>
            </a:r>
            <a:r>
              <a:rPr lang="ko-KR" altLang="en-US" sz="2400" dirty="0" err="1"/>
              <a:t>더스트로</a:t>
            </a:r>
            <a:r>
              <a:rPr lang="ko-KR" altLang="en-US" sz="2400" dirty="0"/>
              <a:t> 보냄</a:t>
            </a:r>
            <a:endParaRPr lang="en-US" altLang="ko-KR" sz="2400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84C5F46-DE52-44FC-ABE6-93B534725F22}"/>
              </a:ext>
            </a:extLst>
          </p:cNvPr>
          <p:cNvSpPr/>
          <p:nvPr/>
        </p:nvSpPr>
        <p:spPr>
          <a:xfrm>
            <a:off x="751800" y="3941444"/>
            <a:ext cx="792520" cy="58991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A155ACA-D734-4E76-9788-657241AE24B5}"/>
              </a:ext>
            </a:extLst>
          </p:cNvPr>
          <p:cNvSpPr/>
          <p:nvPr/>
        </p:nvSpPr>
        <p:spPr>
          <a:xfrm>
            <a:off x="3317332" y="1148080"/>
            <a:ext cx="909227" cy="4572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007898D-E1F2-4DE2-A3C1-194CD46CC82E}"/>
              </a:ext>
            </a:extLst>
          </p:cNvPr>
          <p:cNvSpPr/>
          <p:nvPr/>
        </p:nvSpPr>
        <p:spPr>
          <a:xfrm>
            <a:off x="1432560" y="4470399"/>
            <a:ext cx="2600960" cy="83312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60194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벚꽃 결투</a:t>
            </a:r>
            <a:r>
              <a:rPr lang="en-US" altLang="ko-KR" dirty="0"/>
              <a:t>: </a:t>
            </a:r>
            <a:r>
              <a:rPr lang="ko-KR" altLang="en-US" dirty="0" err="1"/>
              <a:t>비장패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704076D-58DE-4F12-95C4-03818DB0FB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* </a:t>
            </a:r>
            <a:r>
              <a:rPr lang="ko-KR" altLang="en-US" dirty="0"/>
              <a:t>라이프가 깎이면 </a:t>
            </a:r>
            <a:r>
              <a:rPr lang="ko-KR" altLang="en-US" dirty="0" err="1"/>
              <a:t>플레어가</a:t>
            </a:r>
            <a:r>
              <a:rPr lang="ko-KR" altLang="en-US" dirty="0"/>
              <a:t> 늘어난다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=</a:t>
            </a:r>
            <a:r>
              <a:rPr lang="ko-KR" altLang="en-US" dirty="0"/>
              <a:t> 라이프를 깎았다면 비장패를 맞을 수 있다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224175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재미있는가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6" name="내용 개체 틀 3">
            <a:extLst>
              <a:ext uri="{FF2B5EF4-FFF2-40B4-BE49-F238E27FC236}">
                <a16:creationId xmlns:a16="http://schemas.microsoft.com/office/drawing/2014/main" id="{3476F12D-65D5-4C63-9352-F99051BEA96F}"/>
              </a:ext>
            </a:extLst>
          </p:cNvPr>
          <p:cNvSpPr txBox="1">
            <a:spLocks/>
          </p:cNvSpPr>
          <p:nvPr/>
        </p:nvSpPr>
        <p:spPr>
          <a:xfrm>
            <a:off x="457200" y="1280160"/>
            <a:ext cx="11274552" cy="46451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ko-KR" altLang="en-US" dirty="0"/>
              <a:t>그래서 재밌음</a:t>
            </a:r>
            <a:r>
              <a:rPr lang="en-US" altLang="ko-KR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063110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재미있는가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AB8449E-115A-4246-8516-87B9C6FA8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0160"/>
            <a:ext cx="11274552" cy="792480"/>
          </a:xfrm>
        </p:spPr>
        <p:txBody>
          <a:bodyPr/>
          <a:lstStyle/>
          <a:p>
            <a:r>
              <a:rPr lang="ko-KR" altLang="en-US" dirty="0"/>
              <a:t>여신마다 고유한 컨셉이 있다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D8E1427-2604-49EF-9C0D-546E5471DC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" y="1992720"/>
            <a:ext cx="3028467" cy="4225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A4879D-14E7-4533-A334-EB96415A47A9}"/>
              </a:ext>
            </a:extLst>
          </p:cNvPr>
          <p:cNvSpPr txBox="1"/>
          <p:nvPr/>
        </p:nvSpPr>
        <p:spPr>
          <a:xfrm>
            <a:off x="4443210" y="2377141"/>
            <a:ext cx="72885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사이네</a:t>
            </a:r>
            <a:r>
              <a:rPr lang="en-US" altLang="ko-KR" sz="2400" dirty="0"/>
              <a:t>: [</a:t>
            </a:r>
            <a:r>
              <a:rPr lang="ko-KR" altLang="en-US" sz="2400" dirty="0" err="1"/>
              <a:t>팔상</a:t>
            </a:r>
            <a:r>
              <a:rPr lang="en-US" altLang="ko-KR" sz="2400" dirty="0"/>
              <a:t>]</a:t>
            </a:r>
            <a:r>
              <a:rPr lang="ko-KR" altLang="en-US" sz="2400" dirty="0"/>
              <a:t> 당신의 오라가 </a:t>
            </a:r>
            <a:r>
              <a:rPr lang="en-US" altLang="ko-KR" sz="2400" dirty="0"/>
              <a:t>1 </a:t>
            </a:r>
            <a:r>
              <a:rPr lang="ko-KR" altLang="en-US" sz="2400" dirty="0"/>
              <a:t>이하라면</a:t>
            </a:r>
            <a:r>
              <a:rPr lang="en-US" altLang="ko-KR" sz="2400" dirty="0"/>
              <a:t>, </a:t>
            </a:r>
            <a:r>
              <a:rPr lang="ko-KR" altLang="en-US" sz="2400" dirty="0"/>
              <a:t>몇몇 카드가 강화된다</a:t>
            </a:r>
            <a:r>
              <a:rPr lang="en-US" altLang="ko-K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421448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재미있는가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AB8449E-115A-4246-8516-87B9C6FA8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0160"/>
            <a:ext cx="11274552" cy="792480"/>
          </a:xfrm>
        </p:spPr>
        <p:txBody>
          <a:bodyPr/>
          <a:lstStyle/>
          <a:p>
            <a:r>
              <a:rPr lang="ko-KR" altLang="en-US" dirty="0"/>
              <a:t>여신마다 고유한 컨셉이 있다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2E8DD98-8C8B-44DA-881D-F28F921949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808" y="1986494"/>
            <a:ext cx="3028467" cy="422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8E0CD7-9613-4819-B819-E51DCB80651E}"/>
              </a:ext>
            </a:extLst>
          </p:cNvPr>
          <p:cNvSpPr txBox="1"/>
          <p:nvPr/>
        </p:nvSpPr>
        <p:spPr>
          <a:xfrm>
            <a:off x="4443210" y="2377141"/>
            <a:ext cx="72885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err="1"/>
              <a:t>하츠미</a:t>
            </a:r>
            <a:r>
              <a:rPr lang="en-US" altLang="ko-KR" sz="2400" dirty="0"/>
              <a:t>: [</a:t>
            </a:r>
            <a:r>
              <a:rPr lang="ko-KR" altLang="en-US" sz="2400" dirty="0"/>
              <a:t>항해</a:t>
            </a:r>
            <a:r>
              <a:rPr lang="en-US" altLang="ko-KR" sz="2400" dirty="0"/>
              <a:t>]</a:t>
            </a:r>
            <a:r>
              <a:rPr lang="ko-KR" altLang="en-US" sz="2400" dirty="0"/>
              <a:t> 직전 턴에 상대에게 공격당하지 않았다면 순풍</a:t>
            </a:r>
            <a:r>
              <a:rPr lang="en-US" altLang="ko-KR" sz="2400" dirty="0"/>
              <a:t>, </a:t>
            </a:r>
            <a:r>
              <a:rPr lang="ko-KR" altLang="en-US" sz="2400" dirty="0"/>
              <a:t>공격당했다면 역풍이 된다</a:t>
            </a:r>
            <a:r>
              <a:rPr lang="en-US" altLang="ko-K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81270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재미있는가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AB8449E-115A-4246-8516-87B9C6FA8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0160"/>
            <a:ext cx="11274552" cy="792480"/>
          </a:xfrm>
        </p:spPr>
        <p:txBody>
          <a:bodyPr/>
          <a:lstStyle/>
          <a:p>
            <a:r>
              <a:rPr lang="ko-KR" altLang="en-US" dirty="0"/>
              <a:t>여신마다 고유한 컨셉이 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E0CD7-9613-4819-B819-E51DCB80651E}"/>
              </a:ext>
            </a:extLst>
          </p:cNvPr>
          <p:cNvSpPr txBox="1"/>
          <p:nvPr/>
        </p:nvSpPr>
        <p:spPr>
          <a:xfrm>
            <a:off x="4443210" y="2377141"/>
            <a:ext cx="72885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오보로</a:t>
            </a:r>
            <a:r>
              <a:rPr lang="en-US" altLang="ko-KR" sz="2400" dirty="0"/>
              <a:t>: [</a:t>
            </a:r>
            <a:r>
              <a:rPr lang="ko-KR" altLang="en-US" sz="2400" dirty="0"/>
              <a:t>설치</a:t>
            </a:r>
            <a:r>
              <a:rPr lang="en-US" altLang="ko-KR" sz="2400" dirty="0"/>
              <a:t>]</a:t>
            </a:r>
            <a:r>
              <a:rPr lang="ko-KR" altLang="en-US" sz="2400" dirty="0"/>
              <a:t> 설치를 가진 카드가 </a:t>
            </a:r>
            <a:r>
              <a:rPr lang="ko-KR" altLang="en-US" sz="2400" dirty="0" err="1"/>
              <a:t>덮음패에</a:t>
            </a:r>
            <a:r>
              <a:rPr lang="ko-KR" altLang="en-US" sz="2400" dirty="0"/>
              <a:t> 있을 때 </a:t>
            </a:r>
            <a:r>
              <a:rPr lang="ko-KR" altLang="en-US" sz="2400" dirty="0" err="1"/>
              <a:t>패산을</a:t>
            </a:r>
            <a:r>
              <a:rPr lang="ko-KR" altLang="en-US" sz="2400" dirty="0"/>
              <a:t> 재구성하는 경우</a:t>
            </a:r>
            <a:r>
              <a:rPr lang="en-US" altLang="ko-KR" sz="2400" dirty="0"/>
              <a:t>, </a:t>
            </a:r>
            <a:r>
              <a:rPr lang="ko-KR" altLang="en-US" sz="2400" dirty="0"/>
              <a:t>재구성하기 직전에 그중 </a:t>
            </a:r>
            <a:r>
              <a:rPr lang="en-US" altLang="ko-KR" sz="2400" dirty="0"/>
              <a:t>1</a:t>
            </a:r>
            <a:r>
              <a:rPr lang="ko-KR" altLang="en-US" sz="2400" dirty="0"/>
              <a:t>장을 </a:t>
            </a:r>
            <a:r>
              <a:rPr lang="ko-KR" altLang="en-US" sz="2400" dirty="0" err="1"/>
              <a:t>덮음패에서</a:t>
            </a:r>
            <a:r>
              <a:rPr lang="ko-KR" altLang="en-US" sz="2400" dirty="0"/>
              <a:t> 사용해도 된다</a:t>
            </a:r>
            <a:r>
              <a:rPr lang="en-US" altLang="ko-KR" sz="2400" dirty="0"/>
              <a:t>.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F3DEC3C-FA48-426C-B5CB-9231B11FD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808" y="1986494"/>
            <a:ext cx="3028467" cy="422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4328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재미있는가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AB8449E-115A-4246-8516-87B9C6FA8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0160"/>
            <a:ext cx="11274552" cy="792480"/>
          </a:xfrm>
        </p:spPr>
        <p:txBody>
          <a:bodyPr/>
          <a:lstStyle/>
          <a:p>
            <a:r>
              <a:rPr lang="ko-KR" altLang="en-US" dirty="0"/>
              <a:t>여신마다 고유한 컨셉이 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E0CD7-9613-4819-B819-E51DCB80651E}"/>
              </a:ext>
            </a:extLst>
          </p:cNvPr>
          <p:cNvSpPr txBox="1"/>
          <p:nvPr/>
        </p:nvSpPr>
        <p:spPr>
          <a:xfrm>
            <a:off x="4744720" y="2377141"/>
            <a:ext cx="69870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err="1"/>
              <a:t>렌리</a:t>
            </a:r>
            <a:r>
              <a:rPr lang="en-US" altLang="ko-KR" sz="2400" dirty="0"/>
              <a:t>: [</a:t>
            </a:r>
            <a:r>
              <a:rPr lang="ko-KR" altLang="en-US" sz="2400" dirty="0"/>
              <a:t>위증</a:t>
            </a:r>
            <a:r>
              <a:rPr lang="en-US" altLang="ko-KR" sz="2400" dirty="0"/>
              <a:t>]</a:t>
            </a:r>
            <a:r>
              <a:rPr lang="ko-KR" altLang="en-US" sz="2400" dirty="0"/>
              <a:t> 통상패를 기본적인 방법으로 사용할 때</a:t>
            </a:r>
            <a:r>
              <a:rPr lang="en-US" altLang="ko-KR" sz="2400" dirty="0"/>
              <a:t>, </a:t>
            </a:r>
            <a:r>
              <a:rPr lang="ko-KR" altLang="en-US" sz="2400" dirty="0"/>
              <a:t>위증을 가진 각 카드로 </a:t>
            </a:r>
            <a:r>
              <a:rPr lang="en-US" altLang="ko-KR" sz="2400" dirty="0"/>
              <a:t>1</a:t>
            </a:r>
            <a:r>
              <a:rPr lang="ko-KR" altLang="en-US" sz="2400" dirty="0"/>
              <a:t>번씩 위증할 수 있다</a:t>
            </a:r>
            <a:r>
              <a:rPr lang="en-US" altLang="ko-KR" sz="2400" dirty="0"/>
              <a:t>. </a:t>
            </a:r>
          </a:p>
          <a:p>
            <a:endParaRPr lang="en-US" altLang="ko-KR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400" dirty="0"/>
              <a:t>반증되지 않았다면 위증한 카드로서 사용하고 </a:t>
            </a:r>
            <a:r>
              <a:rPr lang="ko-KR" altLang="en-US" sz="2400" dirty="0" err="1"/>
              <a:t>덮음패로</a:t>
            </a:r>
            <a:r>
              <a:rPr lang="ko-KR" altLang="en-US" sz="2400" dirty="0"/>
              <a:t> 만든다</a:t>
            </a:r>
            <a:r>
              <a:rPr lang="en-US" altLang="ko-KR" sz="24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400" dirty="0"/>
              <a:t>반증되었으며 거짓이라면</a:t>
            </a:r>
            <a:r>
              <a:rPr lang="en-US" altLang="ko-KR" sz="2400" dirty="0"/>
              <a:t>, </a:t>
            </a:r>
            <a:r>
              <a:rPr lang="ko-KR" altLang="en-US" sz="2400" dirty="0"/>
              <a:t>사용하지 않고 </a:t>
            </a:r>
            <a:r>
              <a:rPr lang="ko-KR" altLang="en-US" sz="2400" dirty="0" err="1"/>
              <a:t>버림패로</a:t>
            </a:r>
            <a:r>
              <a:rPr lang="ko-KR" altLang="en-US" sz="2400" dirty="0"/>
              <a:t> 만든다</a:t>
            </a:r>
            <a:r>
              <a:rPr lang="en-US" altLang="ko-KR" sz="24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400" dirty="0"/>
              <a:t>반증되었으나 참이라면</a:t>
            </a:r>
            <a:r>
              <a:rPr lang="en-US" altLang="ko-KR" sz="2400" dirty="0"/>
              <a:t>, </a:t>
            </a:r>
            <a:r>
              <a:rPr lang="ko-KR" altLang="en-US" sz="2400" dirty="0"/>
              <a:t>상대는 초조 데미지를 받고</a:t>
            </a:r>
            <a:r>
              <a:rPr lang="en-US" altLang="ko-KR" sz="2400" dirty="0"/>
              <a:t>, </a:t>
            </a:r>
            <a:r>
              <a:rPr lang="ko-KR" altLang="en-US" sz="2400" dirty="0"/>
              <a:t>카드도 사용한다</a:t>
            </a:r>
            <a:r>
              <a:rPr lang="en-US" altLang="ko-KR" sz="2400" dirty="0"/>
              <a:t>.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EEB7B0D-E864-492C-8E29-C6A814790F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287" y="1884894"/>
            <a:ext cx="3028467" cy="4225200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DB7EF25F-C779-4D59-879D-442BAE35DC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5900" y="2088094"/>
            <a:ext cx="3028468" cy="422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44886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D07166B-E9D5-A315-F5DC-32B0E25DE7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서로 다른 여신 간의 시너지가 있다</a:t>
            </a:r>
            <a:endParaRPr lang="en-US" altLang="ko-KR" dirty="0"/>
          </a:p>
          <a:p>
            <a:r>
              <a:rPr lang="ko-KR" altLang="en-US" dirty="0"/>
              <a:t>여신 조합은 </a:t>
            </a:r>
            <a:r>
              <a:rPr lang="en-US" altLang="ko-KR" baseline="-25000" dirty="0"/>
              <a:t>n</a:t>
            </a:r>
            <a:r>
              <a:rPr lang="en-US" altLang="ko-KR" dirty="0"/>
              <a:t>C</a:t>
            </a:r>
            <a:r>
              <a:rPr lang="en-US" altLang="ko-KR" baseline="-25000" dirty="0"/>
              <a:t>2</a:t>
            </a:r>
            <a:r>
              <a:rPr lang="en-US" altLang="ko-KR" dirty="0"/>
              <a:t> </a:t>
            </a:r>
            <a:r>
              <a:rPr lang="ko-KR" altLang="en-US" dirty="0"/>
              <a:t>가지가 있다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=&gt; </a:t>
            </a:r>
            <a:r>
              <a:rPr lang="ko-KR" altLang="en-US" u="sng" dirty="0"/>
              <a:t>매우 많은</a:t>
            </a:r>
            <a:r>
              <a:rPr lang="ko-KR" altLang="en-US" dirty="0"/>
              <a:t> 시너지가 있다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재미있는가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208457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EE93B8E4-B36B-4553-887B-B342B25205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8811" y="2574700"/>
            <a:ext cx="2764092" cy="3856354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재미있는가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5D1CE9E-720A-425D-8A4F-41B4615710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904" y="2574698"/>
            <a:ext cx="2764093" cy="385635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F1C7F18-AC84-446E-922E-4DC0E3E16B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6998" y="2569620"/>
            <a:ext cx="2764092" cy="385635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61F5B5D-6D4E-43D8-A80D-1F720C0AB8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36090" y="2569620"/>
            <a:ext cx="2764094" cy="3856356"/>
          </a:xfrm>
          <a:prstGeom prst="rect">
            <a:avLst/>
          </a:prstGeom>
        </p:spPr>
      </p:pic>
      <p:sp>
        <p:nvSpPr>
          <p:cNvPr id="12" name="내용 개체 틀 1">
            <a:extLst>
              <a:ext uri="{FF2B5EF4-FFF2-40B4-BE49-F238E27FC236}">
                <a16:creationId xmlns:a16="http://schemas.microsoft.com/office/drawing/2014/main" id="{7B787206-23DE-496E-B786-576C5DD8C96D}"/>
              </a:ext>
            </a:extLst>
          </p:cNvPr>
          <p:cNvSpPr txBox="1">
            <a:spLocks/>
          </p:cNvSpPr>
          <p:nvPr/>
        </p:nvSpPr>
        <p:spPr>
          <a:xfrm>
            <a:off x="457200" y="912691"/>
            <a:ext cx="11297920" cy="16569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후퇴 </a:t>
            </a:r>
            <a:r>
              <a:rPr lang="en-US" altLang="ko-KR" dirty="0"/>
              <a:t>1</a:t>
            </a:r>
            <a:r>
              <a:rPr lang="ko-KR" altLang="en-US" dirty="0"/>
              <a:t>회 이후 아래 카드를 순서대로 수행</a:t>
            </a:r>
            <a:endParaRPr lang="en-US" altLang="ko-KR" dirty="0"/>
          </a:p>
          <a:p>
            <a:pPr lvl="1"/>
            <a:r>
              <a:rPr lang="ko-KR" altLang="en-US" dirty="0"/>
              <a:t>연화</a:t>
            </a:r>
            <a:r>
              <a:rPr lang="en-US" altLang="ko-KR" dirty="0"/>
              <a:t>: </a:t>
            </a:r>
            <a:r>
              <a:rPr lang="ko-KR" altLang="en-US" dirty="0"/>
              <a:t>당신이 한 턴 동안 카드를 </a:t>
            </a:r>
            <a:r>
              <a:rPr lang="en-US" altLang="ko-KR" dirty="0"/>
              <a:t>3</a:t>
            </a:r>
            <a:r>
              <a:rPr lang="ko-KR" altLang="en-US" dirty="0"/>
              <a:t>장 이상 사용하면</a:t>
            </a:r>
            <a:r>
              <a:rPr lang="en-US" altLang="ko-KR" dirty="0"/>
              <a:t>, </a:t>
            </a:r>
            <a:r>
              <a:rPr lang="ko-KR" altLang="en-US" dirty="0"/>
              <a:t>몇몇 카드가 강화된다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원심</a:t>
            </a:r>
            <a:r>
              <a:rPr lang="en-US" altLang="ko-KR" dirty="0"/>
              <a:t>: </a:t>
            </a:r>
            <a:r>
              <a:rPr lang="ko-KR" altLang="en-US" dirty="0"/>
              <a:t>현재 간격이 턴 시작 시의 간격보다 </a:t>
            </a:r>
            <a:r>
              <a:rPr lang="en-US" altLang="ko-KR" dirty="0"/>
              <a:t>2 </a:t>
            </a:r>
            <a:r>
              <a:rPr lang="ko-KR" altLang="en-US" dirty="0"/>
              <a:t>이상 멀어져 있고</a:t>
            </a:r>
            <a:r>
              <a:rPr lang="en-US" altLang="ko-KR" dirty="0"/>
              <a:t>, </a:t>
            </a:r>
            <a:r>
              <a:rPr lang="ko-KR" altLang="en-US" dirty="0"/>
              <a:t>현재 </a:t>
            </a:r>
            <a:r>
              <a:rPr lang="ko-KR" altLang="en-US" dirty="0" err="1"/>
              <a:t>페이즈</a:t>
            </a:r>
            <a:r>
              <a:rPr lang="ko-KR" altLang="en-US" dirty="0"/>
              <a:t> 동안 당신이 아직 </a:t>
            </a:r>
            <a:r>
              <a:rPr lang="en-US" altLang="ko-KR" dirty="0"/>
              <a:t>《</a:t>
            </a:r>
            <a:r>
              <a:rPr lang="ko-KR" altLang="en-US" dirty="0"/>
              <a:t>공격</a:t>
            </a:r>
            <a:r>
              <a:rPr lang="en-US" altLang="ko-KR" dirty="0"/>
              <a:t>》</a:t>
            </a:r>
            <a:r>
              <a:rPr lang="ko-KR" altLang="en-US" dirty="0"/>
              <a:t>을 수행하지 않았어야 이 카드를 사용할 수 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314719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D07166B-E9D5-A315-F5DC-32B0E25DE7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다양한 키워드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재미있는가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B3DD0F-3036-473D-884D-F07E23E84700}"/>
              </a:ext>
            </a:extLst>
          </p:cNvPr>
          <p:cNvSpPr txBox="1"/>
          <p:nvPr/>
        </p:nvSpPr>
        <p:spPr>
          <a:xfrm>
            <a:off x="4443210" y="2377141"/>
            <a:ext cx="72885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전력화 </a:t>
            </a:r>
            <a:r>
              <a:rPr lang="en-US" altLang="ko-KR" sz="2400" dirty="0"/>
              <a:t>- </a:t>
            </a:r>
            <a:r>
              <a:rPr lang="ko-KR" altLang="en-US" sz="2400" dirty="0"/>
              <a:t>이 카드를 전력 행동으로 사용할 수 있으며</a:t>
            </a:r>
            <a:r>
              <a:rPr lang="en-US" altLang="ko-KR" sz="2400" dirty="0"/>
              <a:t>, </a:t>
            </a:r>
            <a:r>
              <a:rPr lang="ko-KR" altLang="en-US" sz="2400" dirty="0"/>
              <a:t>그렇게 한 경우 이러한 효과를 추가로 얻습니다</a:t>
            </a:r>
            <a:r>
              <a:rPr lang="en-US" altLang="ko-KR" sz="2400" dirty="0"/>
              <a:t>.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2FD434C9-649D-456E-80E1-36EF759423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808" y="1986494"/>
            <a:ext cx="3028467" cy="422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57792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D07166B-E9D5-A315-F5DC-32B0E25DE7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다양한 키워드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재미있는가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B3DD0F-3036-473D-884D-F07E23E84700}"/>
              </a:ext>
            </a:extLst>
          </p:cNvPr>
          <p:cNvSpPr txBox="1"/>
          <p:nvPr/>
        </p:nvSpPr>
        <p:spPr>
          <a:xfrm>
            <a:off x="4443210" y="2377141"/>
            <a:ext cx="72885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대응불가 </a:t>
            </a:r>
            <a:r>
              <a:rPr lang="en-US" altLang="ko-KR" sz="2400" dirty="0"/>
              <a:t>- </a:t>
            </a:r>
            <a:r>
              <a:rPr lang="ko-KR" altLang="en-US" sz="2400" dirty="0"/>
              <a:t>이 공격에는 대응 카드를 사용할 수 없습니다</a:t>
            </a:r>
            <a:r>
              <a:rPr lang="en-US" altLang="ko-KR" sz="2400" dirty="0"/>
              <a:t>.</a:t>
            </a:r>
          </a:p>
          <a:p>
            <a:endParaRPr lang="en-US" altLang="ko-KR" sz="2400" dirty="0"/>
          </a:p>
          <a:p>
            <a:r>
              <a:rPr lang="ko-KR" altLang="en-US" sz="2400" dirty="0"/>
              <a:t>재기 </a:t>
            </a:r>
            <a:r>
              <a:rPr lang="en-US" altLang="ko-KR" sz="2400" dirty="0"/>
              <a:t>- </a:t>
            </a:r>
            <a:r>
              <a:rPr lang="ko-KR" altLang="en-US" sz="2400" dirty="0"/>
              <a:t>자신의 턴이 끝날 때 해당 조건을 만족한다면 미사용 상태로 되돌립니다</a:t>
            </a:r>
            <a:r>
              <a:rPr lang="en-US" altLang="ko-KR" sz="2400" dirty="0"/>
              <a:t>.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90CD901-1101-4C61-B907-1578AB6905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808" y="1986494"/>
            <a:ext cx="3028468" cy="422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387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B18CF-0D9E-A186-AD04-2D41738FA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D07166B-E9D5-A315-F5DC-32B0E25DE7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다양한 키워드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D90820D0-C62B-72C0-0776-F0E8D37A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재미있는가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B3DD0F-3036-473D-884D-F07E23E84700}"/>
              </a:ext>
            </a:extLst>
          </p:cNvPr>
          <p:cNvSpPr txBox="1"/>
          <p:nvPr/>
        </p:nvSpPr>
        <p:spPr>
          <a:xfrm>
            <a:off x="4443210" y="2377141"/>
            <a:ext cx="72885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전개 시 </a:t>
            </a:r>
            <a:r>
              <a:rPr lang="en-US" altLang="ko-KR" sz="2400" dirty="0"/>
              <a:t>- </a:t>
            </a:r>
            <a:r>
              <a:rPr lang="ko-KR" altLang="en-US" sz="2400" dirty="0"/>
              <a:t>이 카드를 낼 때 이 효과를 처리합니다</a:t>
            </a:r>
            <a:r>
              <a:rPr lang="en-US" altLang="ko-KR" sz="2400" dirty="0"/>
              <a:t>.</a:t>
            </a:r>
          </a:p>
          <a:p>
            <a:endParaRPr lang="en-US" altLang="ko-KR" sz="2400" dirty="0"/>
          </a:p>
          <a:p>
            <a:r>
              <a:rPr lang="ko-KR" altLang="en-US" sz="2400" dirty="0"/>
              <a:t>파기 시 </a:t>
            </a:r>
            <a:r>
              <a:rPr lang="en-US" altLang="ko-KR" sz="2400" dirty="0"/>
              <a:t>- </a:t>
            </a:r>
            <a:r>
              <a:rPr lang="ko-KR" altLang="en-US" sz="2400" dirty="0"/>
              <a:t>이 카드가 파기될 때 이 효과를 처리합니다</a:t>
            </a:r>
            <a:r>
              <a:rPr lang="en-US" altLang="ko-KR" sz="2400" dirty="0"/>
              <a:t>.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0232AD3-C949-4237-A02D-380DD9928A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808" y="1986494"/>
            <a:ext cx="3028468" cy="422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0875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D319702-AF4D-2CFD-AA42-9A9420F0F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0160"/>
            <a:ext cx="11274552" cy="1423569"/>
          </a:xfrm>
        </p:spPr>
        <p:txBody>
          <a:bodyPr/>
          <a:lstStyle/>
          <a:p>
            <a:pPr marL="0" indent="0">
              <a:buNone/>
            </a:pPr>
            <a:r>
              <a:rPr lang="ko-KR" altLang="en-US" dirty="0"/>
              <a:t>배경설정을 담은 소설도 있다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>
                <a:hlinkClick r:id="rId3"/>
              </a:rPr>
              <a:t>공식 블로그</a:t>
            </a:r>
            <a:r>
              <a:rPr lang="ko-KR" altLang="en-US" dirty="0"/>
              <a:t>에서 읽어볼 수 있음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D86230EA-18DF-F48C-253C-FDD25E3F7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기타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18AD028C-F4EF-5D0B-AE47-213E49FD6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925" y="4460174"/>
            <a:ext cx="4602151" cy="89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F7512532-E978-7E8C-A107-7776E18987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925" y="3513554"/>
            <a:ext cx="4602151" cy="89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FEF054E1-4508-DA2D-0F6D-A58389648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925" y="2566934"/>
            <a:ext cx="4602151" cy="89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>
            <a:extLst>
              <a:ext uri="{FF2B5EF4-FFF2-40B4-BE49-F238E27FC236}">
                <a16:creationId xmlns:a16="http://schemas.microsoft.com/office/drawing/2014/main" id="{4FEA38E1-1D0D-89DC-9B0D-9235F74EB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925" y="5406795"/>
            <a:ext cx="4602151" cy="89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82887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44760EA-C30C-B3CA-4FF7-A38CFC4FA0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0160"/>
            <a:ext cx="11274552" cy="1147276"/>
          </a:xfrm>
        </p:spPr>
        <p:txBody>
          <a:bodyPr/>
          <a:lstStyle/>
          <a:p>
            <a:pPr marL="0" indent="0">
              <a:buNone/>
            </a:pPr>
            <a:r>
              <a:rPr lang="ko-KR" altLang="en-US" dirty="0" err="1"/>
              <a:t>코리아보드게임즈에서</a:t>
            </a:r>
            <a:r>
              <a:rPr lang="ko-KR" altLang="en-US" dirty="0"/>
              <a:t> 정식발매한 것을 구매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B3695607-7464-8514-4958-3F0F9AE12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게임을 구매하려면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AA48923-1D8F-26D8-7C03-EACFF9DA7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4394" y="1959720"/>
            <a:ext cx="8043212" cy="437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09842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4D80FB-3E90-B5B6-FD79-A372CB00ED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2336F87C-0D40-738A-D318-61E7E570A4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0160"/>
            <a:ext cx="11274552" cy="1147276"/>
          </a:xfrm>
        </p:spPr>
        <p:txBody>
          <a:bodyPr/>
          <a:lstStyle/>
          <a:p>
            <a:pPr marL="0" indent="0">
              <a:buNone/>
            </a:pPr>
            <a:r>
              <a:rPr lang="ko-KR" altLang="en-US" dirty="0" err="1"/>
              <a:t>확장팩</a:t>
            </a:r>
            <a:r>
              <a:rPr lang="en-US" altLang="ko-KR" dirty="0"/>
              <a:t>(</a:t>
            </a:r>
            <a:r>
              <a:rPr lang="ko-KR" altLang="en-US" dirty="0"/>
              <a:t>밸런스 패치 포함</a:t>
            </a:r>
            <a:r>
              <a:rPr lang="en-US" altLang="ko-KR" dirty="0"/>
              <a:t>)</a:t>
            </a:r>
            <a:r>
              <a:rPr lang="ko-KR" altLang="en-US" dirty="0"/>
              <a:t>도 구매해야 함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7F4CD189-0D2E-E81E-227A-44642EC4D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게임을 구매하려면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4F1D0D1-6C74-EAD4-B149-85C71FB8ED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427436"/>
            <a:ext cx="5435830" cy="297344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845D5B0-FB33-7427-6E4A-0598BB3EB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1094" y="2427436"/>
            <a:ext cx="5471567" cy="297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1872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16440AFB-2BAA-7819-2CE4-C07D274CDC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0160"/>
            <a:ext cx="11274552" cy="1127541"/>
          </a:xfrm>
        </p:spPr>
        <p:txBody>
          <a:bodyPr/>
          <a:lstStyle/>
          <a:p>
            <a:pPr marL="0" indent="0">
              <a:buNone/>
            </a:pPr>
            <a:r>
              <a:rPr lang="ko-KR" altLang="en-US" dirty="0"/>
              <a:t>과방에 한 세트 가져왔음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당분간 비치해 놓을 것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C95D5651-6600-2EE7-6FC8-C41555C25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비싼데요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878371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16440AFB-2BAA-7819-2CE4-C07D274CDC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80160"/>
            <a:ext cx="11274552" cy="1127541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Tabletop Simulator</a:t>
            </a:r>
            <a:r>
              <a:rPr lang="ko-KR" altLang="en-US" dirty="0"/>
              <a:t>로도 할 수 있다</a:t>
            </a: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C95D5651-6600-2EE7-6FC8-C41555C25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귀찮은데요</a:t>
            </a: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B8C66A2A-E953-D229-581F-ECC8DE991B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231" y="1960531"/>
            <a:ext cx="7455540" cy="419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344737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C2D8BFD7-D523-EAD2-4031-6D900C4B0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97948" y="1801989"/>
            <a:ext cx="8596105" cy="3254022"/>
          </a:xfr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02E27BD4-A7AE-1DD4-5579-68C24212E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요약</a:t>
            </a:r>
          </a:p>
        </p:txBody>
      </p:sp>
    </p:spTree>
    <p:extLst>
      <p:ext uri="{BB962C8B-B14F-4D97-AF65-F5344CB8AC3E}">
        <p14:creationId xmlns:p14="http://schemas.microsoft.com/office/powerpoint/2010/main" val="229375736"/>
      </p:ext>
    </p:extLst>
  </p:cSld>
  <p:clrMapOvr>
    <a:masterClrMapping/>
  </p:clrMapOvr>
</p:sld>
</file>

<file path=ppt/theme/theme1.xml><?xml version="1.0" encoding="utf-8"?>
<a:theme xmlns:a="http://schemas.openxmlformats.org/drawingml/2006/main" name="UPnL_NanumSquar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나눔스퀘어">
      <a:majorFont>
        <a:latin typeface="나눔스퀘어 ExtraBold"/>
        <a:ea typeface="나눔스퀘어 ExtraBold"/>
        <a:cs typeface=""/>
      </a:majorFont>
      <a:minorFont>
        <a:latin typeface="나눔스퀘어"/>
        <a:ea typeface="나눔스퀘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UPnL_NanumSquare" id="{D3E115C2-5724-4DCA-9A86-A861D83F0E3C}" vid="{89FBF750-D30A-4396-8D04-C3F695C7E429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UPnL_NanumSquare</Template>
  <TotalTime>492</TotalTime>
  <Words>1260</Words>
  <Application>Microsoft Office PowerPoint</Application>
  <PresentationFormat>와이드스크린</PresentationFormat>
  <Paragraphs>276</Paragraphs>
  <Slides>52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52</vt:i4>
      </vt:variant>
    </vt:vector>
  </HeadingPairs>
  <TitlesOfParts>
    <vt:vector size="59" baseType="lpstr">
      <vt:lpstr>궁서</vt:lpstr>
      <vt:lpstr>맑은 고딕</vt:lpstr>
      <vt:lpstr>Pretendard JP</vt:lpstr>
      <vt:lpstr>나눔스퀘어</vt:lpstr>
      <vt:lpstr>나눔스퀘어 ExtraBold</vt:lpstr>
      <vt:lpstr>Arial</vt:lpstr>
      <vt:lpstr>UPnL_NanumSquare</vt:lpstr>
      <vt:lpstr>벚꽃 결투를 해 보자!</vt:lpstr>
      <vt:lpstr>벚꽃 내리는 시대에 결투를</vt:lpstr>
      <vt:lpstr>선요약</vt:lpstr>
      <vt:lpstr>선요약</vt:lpstr>
      <vt:lpstr>후루요니의 효능</vt:lpstr>
      <vt:lpstr>전체적인 플레이 흐름</vt:lpstr>
      <vt:lpstr>쌍장요란(双掌繚乱)</vt:lpstr>
      <vt:lpstr>안전구축(眼前構築)</vt:lpstr>
      <vt:lpstr>벚꽃 결투(桜花決闘)</vt:lpstr>
      <vt:lpstr>벚꽃 결투: 플레이 매트</vt:lpstr>
      <vt:lpstr>벚꽃 결투: 플레이어 개별 자원</vt:lpstr>
      <vt:lpstr>벚꽃 결투: 플레이어 개별 자원</vt:lpstr>
      <vt:lpstr>벚꽃 결투: 플레이어 공유 자원</vt:lpstr>
      <vt:lpstr>벚꽃 결투: 벚꽃 결정</vt:lpstr>
      <vt:lpstr>벚꽃 결투: 승리 조건</vt:lpstr>
      <vt:lpstr>벚꽃 결투: 카드의 종류</vt:lpstr>
      <vt:lpstr>벚꽃 결투: 공격 카드</vt:lpstr>
      <vt:lpstr>벚꽃 결투: 공격 카드</vt:lpstr>
      <vt:lpstr>벚꽃 결투: 행동 카드</vt:lpstr>
      <vt:lpstr>벚꽃 결투: 부여 카드</vt:lpstr>
      <vt:lpstr>벚꽃 결투: 카드의 종류2</vt:lpstr>
      <vt:lpstr>벚꽃 결투: 대응 카드</vt:lpstr>
      <vt:lpstr>벚꽃 결투: 전력 카드</vt:lpstr>
      <vt:lpstr>벚꽃 결투: 플레이어 개별 자원</vt:lpstr>
      <vt:lpstr>벚꽃 결투: 페이즈</vt:lpstr>
      <vt:lpstr>벚꽃 결투: 메인 페이즈</vt:lpstr>
      <vt:lpstr>벚꽃 결투: 기본동작</vt:lpstr>
      <vt:lpstr>벚꽃 결투: 기본동작</vt:lpstr>
      <vt:lpstr>벚꽃 결투: 기본동작</vt:lpstr>
      <vt:lpstr>벚꽃 결투: 메인 페이즈</vt:lpstr>
      <vt:lpstr>벚꽃 결투: 종료 페이즈</vt:lpstr>
      <vt:lpstr>벚꽃 결투: 개시 페이즈</vt:lpstr>
      <vt:lpstr>벚꽃 결투: 카드 영역</vt:lpstr>
      <vt:lpstr>벚꽃 결투: 비장패</vt:lpstr>
      <vt:lpstr>벚꽃 결투: 비장패</vt:lpstr>
      <vt:lpstr>벚꽃 결투: 비장패</vt:lpstr>
      <vt:lpstr>왜 재미있는가?</vt:lpstr>
      <vt:lpstr>왜 재미있는가?</vt:lpstr>
      <vt:lpstr>왜 재미있는가?</vt:lpstr>
      <vt:lpstr>왜 재미있는가?</vt:lpstr>
      <vt:lpstr>왜 재미있는가?</vt:lpstr>
      <vt:lpstr>왜 재미있는가?</vt:lpstr>
      <vt:lpstr>왜 재미있는가?</vt:lpstr>
      <vt:lpstr>왜 재미있는가?</vt:lpstr>
      <vt:lpstr>왜 재미있는가?</vt:lpstr>
      <vt:lpstr>왜 재미있는가?</vt:lpstr>
      <vt:lpstr>기타</vt:lpstr>
      <vt:lpstr>게임을 구매하려면?</vt:lpstr>
      <vt:lpstr>게임을 구매하려면?</vt:lpstr>
      <vt:lpstr>비싼데요</vt:lpstr>
      <vt:lpstr>귀찮은데요</vt:lpstr>
      <vt:lpstr>요약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벚꽃 결투를 해 보자!</dc:title>
  <dc:creator>한진제</dc:creator>
  <cp:lastModifiedBy>민서</cp:lastModifiedBy>
  <cp:revision>346</cp:revision>
  <dcterms:created xsi:type="dcterms:W3CDTF">2024-11-29T10:19:43Z</dcterms:created>
  <dcterms:modified xsi:type="dcterms:W3CDTF">2024-11-30T07:54:46Z</dcterms:modified>
</cp:coreProperties>
</file>