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63" r:id="rId4"/>
    <p:sldId id="282" r:id="rId5"/>
    <p:sldId id="257" r:id="rId6"/>
    <p:sldId id="283" r:id="rId7"/>
    <p:sldId id="274" r:id="rId8"/>
    <p:sldId id="275" r:id="rId9"/>
    <p:sldId id="285" r:id="rId10"/>
    <p:sldId id="262" r:id="rId11"/>
    <p:sldId id="284" r:id="rId12"/>
    <p:sldId id="259" r:id="rId13"/>
    <p:sldId id="260" r:id="rId14"/>
    <p:sldId id="264" r:id="rId15"/>
    <p:sldId id="266" r:id="rId16"/>
    <p:sldId id="265" r:id="rId17"/>
    <p:sldId id="268" r:id="rId18"/>
    <p:sldId id="271" r:id="rId19"/>
    <p:sldId id="272" r:id="rId20"/>
    <p:sldId id="273" r:id="rId21"/>
    <p:sldId id="267" r:id="rId22"/>
    <p:sldId id="276" r:id="rId23"/>
    <p:sldId id="277" r:id="rId24"/>
    <p:sldId id="280" r:id="rId25"/>
    <p:sldId id="278" r:id="rId26"/>
    <p:sldId id="279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6" r:id="rId37"/>
    <p:sldId id="298" r:id="rId38"/>
    <p:sldId id="295" r:id="rId39"/>
    <p:sldId id="300" r:id="rId40"/>
    <p:sldId id="297" r:id="rId41"/>
    <p:sldId id="299" r:id="rId42"/>
    <p:sldId id="301" r:id="rId43"/>
    <p:sldId id="302" r:id="rId44"/>
    <p:sldId id="303" r:id="rId45"/>
    <p:sldId id="304" r:id="rId46"/>
    <p:sldId id="305" r:id="rId4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22B3DA3-1559-880A-9D5D-7E2F120AC8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2DA6C09-34DE-C586-D587-4D360E8179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8EB57D8-878F-05E7-B645-12F30600C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BB012-E987-4747-BA54-8C98334C27FC}" type="datetimeFigureOut">
              <a:rPr lang="ko-KR" altLang="en-US" smtClean="0"/>
              <a:t>2025-05-10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4078705-1B5C-3CE5-EE9C-5C479E7D6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602A811-D5A0-FAFD-79EF-5AE22A221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A4952-98EB-4B90-80B4-BF1D1F2A37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4503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F923289-6379-AC7A-D325-D3A82693C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3FBBBC8-62F1-B12A-ED34-A94F565638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78DFD18-918B-BEA5-8A25-4544E876E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BB012-E987-4747-BA54-8C98334C27FC}" type="datetimeFigureOut">
              <a:rPr lang="ko-KR" altLang="en-US" smtClean="0"/>
              <a:t>2025-05-10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2A9D3E3-C397-B6D0-806D-E6D52005F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4968EA9-EF76-81D7-7CF7-8CA30458D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A4952-98EB-4B90-80B4-BF1D1F2A37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5579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F69071-6A79-7802-CBE1-ED267FFFC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50974BA-7454-17B3-95A5-A2E5F65570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4CB314A-8E11-6B1C-AD13-8D0C59747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BB012-E987-4747-BA54-8C98334C27FC}" type="datetimeFigureOut">
              <a:rPr lang="ko-KR" altLang="en-US" smtClean="0"/>
              <a:t>2025-05-10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5477C7C-BC30-ED67-F028-2227373F9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88424B0-9BB3-4491-67DA-56C93D5A0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A4952-98EB-4B90-80B4-BF1D1F2A37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2407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491696-6429-F9D0-51FA-684E935C7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DEE427C-1CFB-76F8-0E15-B226CA407B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636697A-4F23-BDD9-3EA8-4CD06A37F9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951863C-E460-D249-1BC2-40B1FBC743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BB012-E987-4747-BA54-8C98334C27FC}" type="datetimeFigureOut">
              <a:rPr lang="ko-KR" altLang="en-US" smtClean="0"/>
              <a:t>2025-05-10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8DE015E-DB59-7EC7-82E1-890DF45B1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74FE934-C372-FE20-C56D-334E5732A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A4952-98EB-4B90-80B4-BF1D1F2A37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9608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16852F1-A39F-8E81-D507-CC529CDD55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B0334C0-A111-FDEB-1E03-12D17B8CE7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4483C5B-6621-E5B1-7311-0E4B5FC645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63B091C-D858-2044-F31F-395C7BA6A5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70C41C9-D3A5-364B-5152-D0AFB89651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55D88B2F-8AEA-D900-C033-BD8987BACC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BB012-E987-4747-BA54-8C98334C27FC}" type="datetimeFigureOut">
              <a:rPr lang="ko-KR" altLang="en-US" smtClean="0"/>
              <a:t>2025-05-10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3DBE337-A01E-790C-0495-69B1F15DB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4D51CC3E-0FC6-6817-73B8-035ACD7949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A4952-98EB-4B90-80B4-BF1D1F2A37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1760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73C1EA-4D93-AD8A-2AF2-F7676BED6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B566F2E-77D8-7966-B895-1DB020B8B5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BB012-E987-4747-BA54-8C98334C27FC}" type="datetimeFigureOut">
              <a:rPr lang="ko-KR" altLang="en-US" smtClean="0"/>
              <a:t>2025-05-10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7181C76-30A4-E504-4392-D648160BE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51C1E94-4BCC-92F1-904F-627ADD81E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A4952-98EB-4B90-80B4-BF1D1F2A37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3328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3D859BF-9601-5AEE-8502-01A6F27460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BB012-E987-4747-BA54-8C98334C27FC}" type="datetimeFigureOut">
              <a:rPr lang="ko-KR" altLang="en-US" smtClean="0"/>
              <a:t>2025-05-10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A173F45D-3D40-04FF-F170-56D5DECAA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5694808-DFF8-D3A3-F1EE-BA4E0D87D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A4952-98EB-4B90-80B4-BF1D1F2A37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07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3926B9E-0E94-4A10-50AD-FEEABE6A5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D825EC3-F00B-967D-04FF-9AD95A9DA4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5E3E74D-0D78-0BFF-A6FA-1D881908CD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B7BA37A-7582-E9B9-A2D9-FAC7EAC1C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BB012-E987-4747-BA54-8C98334C27FC}" type="datetimeFigureOut">
              <a:rPr lang="ko-KR" altLang="en-US" smtClean="0"/>
              <a:t>2025-05-10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EAF0057-A86D-800C-C975-458A17F91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A94BE49-CC9E-54EB-A6C2-913EF51D2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A4952-98EB-4B90-80B4-BF1D1F2A37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2603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DB7C8C3-B388-2AE5-D881-F47E4F6A1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E022665-F1B3-948B-9939-3F37AAA83C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1D4A3D6-C3A4-CD95-C07D-57C19D3FED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7AE3AAD-D852-BEF1-8A75-27FF282A3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BB012-E987-4747-BA54-8C98334C27FC}" type="datetimeFigureOut">
              <a:rPr lang="ko-KR" altLang="en-US" smtClean="0"/>
              <a:t>2025-05-10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98B2573-4FDE-28B3-E0F7-2E5244DED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491DFDE-BAEE-882A-03C5-34E515597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A4952-98EB-4B90-80B4-BF1D1F2A37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8236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7DDCC0C-8D78-6642-8652-824777823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234E3A9-B9CE-EAFB-FD9C-CE021000E5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BDA6F07-4167-790E-FBA1-6DC1629A1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BB012-E987-4747-BA54-8C98334C27FC}" type="datetimeFigureOut">
              <a:rPr lang="ko-KR" altLang="en-US" smtClean="0"/>
              <a:t>2025-05-10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447B706-A9D7-380A-4541-C1045428E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6B0423B-2FE7-EED8-9046-5D3845027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A4952-98EB-4B90-80B4-BF1D1F2A37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4217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D42AD55-5892-D293-B508-E163014202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4B1DA3D-8CCF-D655-CB68-B6C2E705D2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D0E1AE1-CB62-6A12-97BD-45322E8CC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BB012-E987-4747-BA54-8C98334C27FC}" type="datetimeFigureOut">
              <a:rPr lang="ko-KR" altLang="en-US" smtClean="0"/>
              <a:t>2025-05-10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FC923EB-98FF-1BA5-CC33-1075719BC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DFF2C65-D0CA-BE1A-AEFC-DDA264F23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A4952-98EB-4B90-80B4-BF1D1F2A37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649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4EF4E997-E820-188E-0284-76E5A5CD1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FC4CDBE-C20A-F3FB-273D-6DFFA1B293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94CA670-3481-A7FC-956D-7FC149FC44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0ABB012-E987-4747-BA54-8C98334C27FC}" type="datetimeFigureOut">
              <a:rPr lang="ko-KR" altLang="en-US" smtClean="0"/>
              <a:t>2025-05-10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31926C6-7E54-01EB-09D7-4E0237ED7F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49739C8-9A03-B338-7495-F41808A62B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FCA4952-98EB-4B90-80B4-BF1D1F2A37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611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GlitchEnzo/NuGetForUnity" TargetMode="External"/><Relationship Id="rId2" Type="http://schemas.openxmlformats.org/officeDocument/2006/relationships/hyperlink" Target="https://github.com/Cysharp/UniTask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github.com/KyryloKuzyk/PrimeTween" TargetMode="External"/><Relationship Id="rId5" Type="http://schemas.openxmlformats.org/officeDocument/2006/relationships/hyperlink" Target="https://github.com/SixWays/Relay" TargetMode="External"/><Relationship Id="rId4" Type="http://schemas.openxmlformats.org/officeDocument/2006/relationships/hyperlink" Target="https://github.com/Cysharp/R3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github.com/Cysharp/UniTask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github.com/Cysharp/R3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github.com/SixWays/Relay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github.com/SixWays/Relay/releases/tag/v1.0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github.com/annulusgames/LitMotion?tab=readme-ov-file#performanc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s://github.com/KyryloKuzyk/PrimeTween?tab=readme-ov-file#zero-allocations-with-delegates" TargetMode="Externa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A86DA5B-20B6-FAC0-DA1B-12C914F4190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UI </a:t>
            </a:r>
            <a:r>
              <a:rPr lang="ko-KR" altLang="en-US" dirty="0"/>
              <a:t>애니메이션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0C78331-3E24-45AB-9D1C-3BCDA70D31F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/>
              <a:t>250510</a:t>
            </a:r>
          </a:p>
          <a:p>
            <a:r>
              <a:rPr lang="en-US" altLang="ko-KR" dirty="0"/>
              <a:t>Andantino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90825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9D63E70-AB26-40E0-7621-2A0EF4CA54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무엇을 만들려고 하는가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000B709-4AA6-BA49-BBC4-F31B8354F0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버튼을 누르면 </a:t>
            </a:r>
            <a:r>
              <a:rPr lang="ko-KR" altLang="en-US" dirty="0" err="1"/>
              <a:t>뽀로롱</a:t>
            </a:r>
            <a:r>
              <a:rPr lang="ko-KR" altLang="en-US" dirty="0"/>
              <a:t> 하고 코인이 생겨서 </a:t>
            </a:r>
            <a:r>
              <a:rPr lang="ko-KR" altLang="en-US" dirty="0" err="1"/>
              <a:t>슈욱</a:t>
            </a:r>
            <a:r>
              <a:rPr lang="ko-KR" altLang="en-US" dirty="0"/>
              <a:t> 하고 날아가서 지갑에 들어가고 수치가 </a:t>
            </a:r>
            <a:r>
              <a:rPr lang="ko-KR" altLang="en-US" dirty="0" err="1"/>
              <a:t>또로롱</a:t>
            </a:r>
            <a:r>
              <a:rPr lang="ko-KR" altLang="en-US" dirty="0"/>
              <a:t> 하고 늘어나는 </a:t>
            </a:r>
            <a:r>
              <a:rPr lang="en-US" altLang="ko-KR" dirty="0"/>
              <a:t>…</a:t>
            </a:r>
          </a:p>
          <a:p>
            <a:r>
              <a:rPr lang="ko-KR" altLang="en-US" sz="4400" dirty="0"/>
              <a:t>보상 연출</a:t>
            </a:r>
            <a:r>
              <a:rPr lang="en-US" altLang="ko-KR" sz="4400" dirty="0"/>
              <a:t>!</a:t>
            </a:r>
          </a:p>
          <a:p>
            <a:endParaRPr lang="en-US" altLang="ko-KR" sz="4400" dirty="0"/>
          </a:p>
          <a:p>
            <a:r>
              <a:rPr lang="ko-KR" altLang="en-US" dirty="0"/>
              <a:t>그런데 여러 </a:t>
            </a:r>
            <a:r>
              <a:rPr lang="ko-KR" altLang="en-US" dirty="0" err="1"/>
              <a:t>서드</a:t>
            </a:r>
            <a:r>
              <a:rPr lang="ko-KR" altLang="en-US" dirty="0"/>
              <a:t> 파티 라이브러리를 얹은</a:t>
            </a:r>
            <a:r>
              <a:rPr lang="en-US" altLang="ko-KR" dirty="0"/>
              <a:t>…</a:t>
            </a:r>
          </a:p>
          <a:p>
            <a:pPr lvl="1"/>
            <a:r>
              <a:rPr lang="ko-KR" altLang="en-US" dirty="0"/>
              <a:t>이벤트와 메시지 브로커와 </a:t>
            </a:r>
            <a:r>
              <a:rPr lang="ko-KR" altLang="en-US" dirty="0" err="1"/>
              <a:t>옵저버와</a:t>
            </a:r>
            <a:r>
              <a:rPr lang="ko-KR" altLang="en-US" dirty="0"/>
              <a:t> 비동기 프로그래밍과 트윈을 섞어 </a:t>
            </a:r>
            <a:r>
              <a:rPr lang="ko-KR" altLang="en-US" dirty="0" err="1"/>
              <a:t>드셔보세요</a:t>
            </a:r>
            <a:r>
              <a:rPr lang="en-US" altLang="ko-KR" dirty="0"/>
              <a:t>~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06586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>
            <a:extLst>
              <a:ext uri="{FF2B5EF4-FFF2-40B4-BE49-F238E27FC236}">
                <a16:creationId xmlns:a16="http://schemas.microsoft.com/office/drawing/2014/main" id="{7BE6D4F5-045E-A7BE-A36C-7D447D39E2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설치할 패키지</a:t>
            </a:r>
            <a:r>
              <a:rPr lang="en-US" altLang="ko-KR" dirty="0"/>
              <a:t>/</a:t>
            </a:r>
            <a:r>
              <a:rPr lang="ko-KR" altLang="en-US" dirty="0"/>
              <a:t>라이브러리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DAA465DB-928C-ABD8-6B97-9D3F4426B8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sz="2000" dirty="0" err="1"/>
              <a:t>UniTask</a:t>
            </a:r>
            <a:endParaRPr lang="en-US" altLang="ko-KR" sz="2000" dirty="0"/>
          </a:p>
          <a:p>
            <a:pPr lvl="1"/>
            <a:r>
              <a:rPr lang="en-US" altLang="ko-KR" sz="1800" dirty="0">
                <a:hlinkClick r:id="rId2"/>
              </a:rPr>
              <a:t>https://github.com/Cysharp/UniTask</a:t>
            </a:r>
            <a:endParaRPr lang="en-US" altLang="ko-KR" sz="1800" dirty="0"/>
          </a:p>
          <a:p>
            <a:r>
              <a:rPr lang="en-US" altLang="ko-KR" sz="2000" dirty="0" err="1"/>
              <a:t>NuGetForUnity</a:t>
            </a:r>
            <a:endParaRPr lang="en-US" altLang="ko-KR" sz="2000" dirty="0"/>
          </a:p>
          <a:p>
            <a:pPr lvl="1"/>
            <a:r>
              <a:rPr lang="en-US" altLang="ko-KR" sz="1800" dirty="0">
                <a:hlinkClick r:id="rId3"/>
              </a:rPr>
              <a:t>https://github.com/GlitchEnzo/NuGetForUnity</a:t>
            </a:r>
            <a:endParaRPr lang="en-US" altLang="ko-KR" sz="1800" dirty="0"/>
          </a:p>
          <a:p>
            <a:r>
              <a:rPr lang="en-US" altLang="ko-KR" sz="2000" dirty="0"/>
              <a:t>R3</a:t>
            </a:r>
          </a:p>
          <a:p>
            <a:pPr lvl="1"/>
            <a:r>
              <a:rPr lang="en-US" altLang="ko-KR" sz="1800" dirty="0">
                <a:hlinkClick r:id="rId4"/>
              </a:rPr>
              <a:t>https://github.com/Cysharp/R3</a:t>
            </a:r>
            <a:endParaRPr lang="en-US" altLang="ko-KR" sz="1800" dirty="0"/>
          </a:p>
          <a:p>
            <a:r>
              <a:rPr lang="en-US" altLang="ko-KR" sz="2000" dirty="0"/>
              <a:t>Relay</a:t>
            </a:r>
          </a:p>
          <a:p>
            <a:pPr lvl="1"/>
            <a:r>
              <a:rPr lang="en-US" altLang="ko-KR" sz="1800" dirty="0">
                <a:hlinkClick r:id="rId5"/>
              </a:rPr>
              <a:t>https://github.com/SixWays/Relay</a:t>
            </a:r>
            <a:endParaRPr lang="en-US" altLang="ko-KR" sz="2200" dirty="0"/>
          </a:p>
          <a:p>
            <a:r>
              <a:rPr lang="en-US" altLang="ko-KR" sz="2000" dirty="0" err="1"/>
              <a:t>PrimeTween</a:t>
            </a:r>
            <a:endParaRPr lang="en-US" altLang="ko-KR" sz="2000" dirty="0"/>
          </a:p>
          <a:p>
            <a:pPr lvl="1"/>
            <a:r>
              <a:rPr lang="en-US" altLang="ko-KR" sz="1800" dirty="0">
                <a:hlinkClick r:id="rId6"/>
              </a:rPr>
              <a:t>https://github.com/KyryloKuzyk/PrimeTween</a:t>
            </a:r>
            <a:endParaRPr lang="en-US" altLang="ko-KR" sz="1800" dirty="0"/>
          </a:p>
          <a:p>
            <a:r>
              <a:rPr lang="en-US" altLang="ko-KR" sz="2000" dirty="0" err="1"/>
              <a:t>TextMeshPro</a:t>
            </a:r>
            <a:endParaRPr lang="en-US" altLang="ko-KR" sz="2000" dirty="0"/>
          </a:p>
        </p:txBody>
      </p:sp>
    </p:spTree>
    <p:extLst>
      <p:ext uri="{BB962C8B-B14F-4D97-AF65-F5344CB8AC3E}">
        <p14:creationId xmlns:p14="http://schemas.microsoft.com/office/powerpoint/2010/main" val="25545269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456C2B-71D0-350C-F1E4-249BA8527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UniTask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6228C1E-08FC-5F13-FC5D-755A77C1E1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sz="2800" dirty="0">
                <a:hlinkClick r:id="rId2"/>
              </a:rPr>
              <a:t>https://github.com/Cysharp/UniTask</a:t>
            </a:r>
            <a:endParaRPr lang="en-US" altLang="ko-KR" sz="2800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523505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>
            <a:extLst>
              <a:ext uri="{FF2B5EF4-FFF2-40B4-BE49-F238E27FC236}">
                <a16:creationId xmlns:a16="http://schemas.microsoft.com/office/drawing/2014/main" id="{2AA0D705-BBD7-180F-C86D-4554DFAB5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UniTask</a:t>
            </a:r>
            <a:r>
              <a:rPr lang="en-US" altLang="ko-KR" dirty="0"/>
              <a:t> </a:t>
            </a:r>
            <a:r>
              <a:rPr lang="ko-KR" altLang="en-US" dirty="0"/>
              <a:t>설치</a:t>
            </a:r>
          </a:p>
        </p:txBody>
      </p:sp>
      <p:pic>
        <p:nvPicPr>
          <p:cNvPr id="12" name="내용 개체 틀 11">
            <a:extLst>
              <a:ext uri="{FF2B5EF4-FFF2-40B4-BE49-F238E27FC236}">
                <a16:creationId xmlns:a16="http://schemas.microsoft.com/office/drawing/2014/main" id="{0A4A010D-1A3B-C904-5099-AB8A662948D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182164" y="1825625"/>
            <a:ext cx="4493671" cy="4351338"/>
          </a:xfrm>
        </p:spPr>
      </p:pic>
      <p:pic>
        <p:nvPicPr>
          <p:cNvPr id="13" name="내용 개체 틀 5">
            <a:extLst>
              <a:ext uri="{FF2B5EF4-FFF2-40B4-BE49-F238E27FC236}">
                <a16:creationId xmlns:a16="http://schemas.microsoft.com/office/drawing/2014/main" id="{8E4AEE8F-BB79-F6A6-AE88-7A89B51F203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rcRect b="32765"/>
          <a:stretch/>
        </p:blipFill>
        <p:spPr>
          <a:xfrm>
            <a:off x="6951024" y="1726368"/>
            <a:ext cx="2591016" cy="1439492"/>
          </a:xfrm>
        </p:spPr>
      </p:pic>
      <p:pic>
        <p:nvPicPr>
          <p:cNvPr id="14" name="내용 개체 틀 9">
            <a:extLst>
              <a:ext uri="{FF2B5EF4-FFF2-40B4-BE49-F238E27FC236}">
                <a16:creationId xmlns:a16="http://schemas.microsoft.com/office/drawing/2014/main" id="{D4338584-5A6F-746A-713F-E215766B6B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17979" y="3907551"/>
            <a:ext cx="6073365" cy="143949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B45BC1C-8F46-2534-C577-392E1259C7D8}"/>
              </a:ext>
            </a:extLst>
          </p:cNvPr>
          <p:cNvSpPr txBox="1"/>
          <p:nvPr/>
        </p:nvSpPr>
        <p:spPr>
          <a:xfrm>
            <a:off x="5934806" y="5601013"/>
            <a:ext cx="6163951" cy="3077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1400" b="0" i="0" dirty="0">
                <a:solidFill>
                  <a:srgbClr val="1F2328"/>
                </a:solidFill>
                <a:effectLst/>
                <a:latin typeface="ui-monospace"/>
              </a:rPr>
              <a:t>https://github.com/Cysharp/UniTask.git?path=src/UniTask/Assets/Plugins/UniTask</a:t>
            </a:r>
            <a:endParaRPr lang="ko-KR" altLang="en-US" sz="1400" dirty="0"/>
          </a:p>
        </p:txBody>
      </p:sp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56980B44-4AF6-346C-AEDA-5BB28123BA76}"/>
              </a:ext>
            </a:extLst>
          </p:cNvPr>
          <p:cNvSpPr/>
          <p:nvPr/>
        </p:nvSpPr>
        <p:spPr>
          <a:xfrm>
            <a:off x="5934806" y="2390987"/>
            <a:ext cx="757247" cy="50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화살표: 오른쪽 16">
            <a:extLst>
              <a:ext uri="{FF2B5EF4-FFF2-40B4-BE49-F238E27FC236}">
                <a16:creationId xmlns:a16="http://schemas.microsoft.com/office/drawing/2014/main" id="{FD738AE1-86FD-08C7-CDFB-4EE0A5C8F91E}"/>
              </a:ext>
            </a:extLst>
          </p:cNvPr>
          <p:cNvSpPr/>
          <p:nvPr/>
        </p:nvSpPr>
        <p:spPr>
          <a:xfrm rot="5400000">
            <a:off x="8042431" y="3342724"/>
            <a:ext cx="527363" cy="50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81705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9EA901-6D85-E3FB-907F-C1C6732FDB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EC4B424-8FA1-5725-2C5C-F783ADAC4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R3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4A10781-CB1D-A7BF-9802-4EA1A846EB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sz="2800" dirty="0">
                <a:hlinkClick r:id="rId2"/>
              </a:rPr>
              <a:t>https://github.com/Cysharp/R3</a:t>
            </a:r>
            <a:endParaRPr lang="en-US" altLang="ko-KR" sz="2800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16828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8BB0A5E-9A2B-54A5-1DB3-E315C3F52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R3 </a:t>
            </a:r>
            <a:r>
              <a:rPr lang="ko-KR" altLang="en-US" dirty="0"/>
              <a:t>설치</a:t>
            </a:r>
            <a:r>
              <a:rPr lang="en-US" altLang="ko-KR" dirty="0"/>
              <a:t>…</a:t>
            </a:r>
            <a:r>
              <a:rPr lang="ko-KR" altLang="en-US" dirty="0"/>
              <a:t>를 위한 </a:t>
            </a:r>
            <a:r>
              <a:rPr lang="en-US" altLang="ko-KR" dirty="0" err="1"/>
              <a:t>NuGetForUnity</a:t>
            </a:r>
            <a:r>
              <a:rPr lang="en-US" altLang="ko-KR" dirty="0"/>
              <a:t> </a:t>
            </a:r>
            <a:r>
              <a:rPr lang="ko-KR" altLang="en-US" dirty="0"/>
              <a:t>설치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9026C8-7104-13A4-9656-4C6342595A22}"/>
              </a:ext>
            </a:extLst>
          </p:cNvPr>
          <p:cNvSpPr txBox="1"/>
          <p:nvPr/>
        </p:nvSpPr>
        <p:spPr>
          <a:xfrm>
            <a:off x="956406" y="3456487"/>
            <a:ext cx="5920644" cy="3077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1400" b="0" i="0" dirty="0">
                <a:solidFill>
                  <a:srgbClr val="1F2328"/>
                </a:solidFill>
                <a:effectLst/>
                <a:latin typeface="ui-monospace"/>
              </a:rPr>
              <a:t>https://github.com/GlitchEnzo/NuGetForUnity.git?path=/src/NuGetForUnity</a:t>
            </a:r>
            <a:endParaRPr lang="ko-KR" altLang="en-US" sz="1400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C69F9037-F61D-A4AA-1D19-8DB61DF436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" y="1870075"/>
            <a:ext cx="11563350" cy="131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7704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B03003-791A-7A3D-954C-9B8302B2AC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A5EBB12-6BCD-7A29-08E9-28005740A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R3 </a:t>
            </a:r>
            <a:r>
              <a:rPr lang="ko-KR" altLang="en-US" dirty="0"/>
              <a:t>설치</a:t>
            </a:r>
          </a:p>
        </p:txBody>
      </p:sp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F15754B6-AFA4-330E-3F62-9D9008796B1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38621" y="4747065"/>
            <a:ext cx="9088690" cy="1229171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9A27BBF-AC5A-ED4F-3210-649CBD004D5E}"/>
              </a:ext>
            </a:extLst>
          </p:cNvPr>
          <p:cNvSpPr txBox="1"/>
          <p:nvPr/>
        </p:nvSpPr>
        <p:spPr>
          <a:xfrm>
            <a:off x="838200" y="6185098"/>
            <a:ext cx="5920644" cy="3077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1400" b="0" i="0" dirty="0">
                <a:solidFill>
                  <a:srgbClr val="1F2328"/>
                </a:solidFill>
                <a:effectLst/>
                <a:latin typeface="ui-monospace"/>
              </a:rPr>
              <a:t>https://github.com/Cysharp/R3.git?path=src/R3.Unity/Assets/R3.Unity</a:t>
            </a:r>
            <a:endParaRPr lang="ko-KR" altLang="en-US" sz="1400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D981D88-580B-C96B-C683-4596AE9F46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575" y="1759626"/>
            <a:ext cx="4829175" cy="1838325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A752B26B-8F32-26BA-8D48-42815A88140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48378"/>
          <a:stretch/>
        </p:blipFill>
        <p:spPr>
          <a:xfrm>
            <a:off x="6524627" y="1179111"/>
            <a:ext cx="5076825" cy="2999356"/>
          </a:xfrm>
          <a:prstGeom prst="rect">
            <a:avLst/>
          </a:prstGeom>
        </p:spPr>
      </p:pic>
      <p:sp>
        <p:nvSpPr>
          <p:cNvPr id="11" name="화살표: 오른쪽 10">
            <a:extLst>
              <a:ext uri="{FF2B5EF4-FFF2-40B4-BE49-F238E27FC236}">
                <a16:creationId xmlns:a16="http://schemas.microsoft.com/office/drawing/2014/main" id="{4B2AF176-F183-05F4-7818-EC7DCD67FE42}"/>
              </a:ext>
            </a:extLst>
          </p:cNvPr>
          <p:cNvSpPr/>
          <p:nvPr/>
        </p:nvSpPr>
        <p:spPr>
          <a:xfrm>
            <a:off x="5528065" y="2110935"/>
            <a:ext cx="757247" cy="50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7C1BBECC-AC99-BCAC-94D1-27C2A350F130}"/>
              </a:ext>
            </a:extLst>
          </p:cNvPr>
          <p:cNvSpPr/>
          <p:nvPr/>
        </p:nvSpPr>
        <p:spPr>
          <a:xfrm>
            <a:off x="6516630" y="2185202"/>
            <a:ext cx="608917" cy="259971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A7F1F7A-2E6B-D1C1-E2AF-6BFA39B2E56B}"/>
              </a:ext>
            </a:extLst>
          </p:cNvPr>
          <p:cNvSpPr/>
          <p:nvPr/>
        </p:nvSpPr>
        <p:spPr>
          <a:xfrm>
            <a:off x="10590790" y="2178428"/>
            <a:ext cx="1010662" cy="259971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254FBC3A-3CC8-C969-B57B-22ECCF99FB6B}"/>
              </a:ext>
            </a:extLst>
          </p:cNvPr>
          <p:cNvSpPr/>
          <p:nvPr/>
        </p:nvSpPr>
        <p:spPr>
          <a:xfrm>
            <a:off x="10975177" y="2488949"/>
            <a:ext cx="505623" cy="259971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화살표: 오른쪽 14">
            <a:extLst>
              <a:ext uri="{FF2B5EF4-FFF2-40B4-BE49-F238E27FC236}">
                <a16:creationId xmlns:a16="http://schemas.microsoft.com/office/drawing/2014/main" id="{D1CEAC1E-0CBF-B1C3-C50A-1E13B628D9B1}"/>
              </a:ext>
            </a:extLst>
          </p:cNvPr>
          <p:cNvSpPr/>
          <p:nvPr/>
        </p:nvSpPr>
        <p:spPr>
          <a:xfrm rot="7200000">
            <a:off x="5617063" y="3968946"/>
            <a:ext cx="757247" cy="50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07313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71DA40-8915-E316-49AA-73A7302431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68B5DC-55B5-5261-B8B9-CC2036C90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Relay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0957434-3988-7360-F0F6-2AA4F28EF4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sz="2800" dirty="0">
                <a:hlinkClick r:id="rId2"/>
              </a:rPr>
              <a:t>https://github.com/SixWays/Relay</a:t>
            </a:r>
            <a:endParaRPr lang="en-US" altLang="ko-KR" sz="3600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123080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CAE009E-5439-AF77-66CE-C7BE0690B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Relay</a:t>
            </a:r>
            <a:r>
              <a:rPr lang="ko-KR" altLang="en-US" dirty="0"/>
              <a:t> 설치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9B268D2-C6DC-87CA-4B05-38A3D839E1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667250"/>
          </a:xfrm>
        </p:spPr>
        <p:txBody>
          <a:bodyPr/>
          <a:lstStyle/>
          <a:p>
            <a:r>
              <a:rPr lang="en-US" altLang="ko-KR" dirty="0">
                <a:hlinkClick r:id="rId2"/>
              </a:rPr>
              <a:t>https://github.com/SixWays/Relay/releases/tag/v1.0</a:t>
            </a: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ko-KR" altLang="en-US" sz="2000" dirty="0"/>
              <a:t>다운로드</a:t>
            </a:r>
            <a:endParaRPr lang="en-US" altLang="ko-KR" sz="2000" dirty="0"/>
          </a:p>
          <a:p>
            <a:r>
              <a:rPr lang="en-US" altLang="ko-KR" sz="2000" dirty="0"/>
              <a:t>.zip </a:t>
            </a:r>
            <a:r>
              <a:rPr lang="ko-KR" altLang="en-US" sz="2000" dirty="0"/>
              <a:t>파일을 </a:t>
            </a:r>
            <a:r>
              <a:rPr lang="en-US" altLang="ko-KR" sz="2000" dirty="0"/>
              <a:t>Assets/Scripts </a:t>
            </a:r>
            <a:r>
              <a:rPr lang="ko-KR" altLang="en-US" sz="2000" dirty="0"/>
              <a:t>폴더로 이동</a:t>
            </a:r>
            <a:endParaRPr lang="en-US" altLang="ko-KR" sz="2000" dirty="0"/>
          </a:p>
          <a:p>
            <a:r>
              <a:rPr lang="ko-KR" altLang="en-US" sz="2000" dirty="0"/>
              <a:t>압축 해제</a:t>
            </a:r>
            <a:endParaRPr lang="en-US" altLang="ko-KR" sz="2000" dirty="0"/>
          </a:p>
          <a:p>
            <a:r>
              <a:rPr lang="en-US" altLang="ko-KR" sz="2000" dirty="0"/>
              <a:t>.zip </a:t>
            </a:r>
            <a:r>
              <a:rPr lang="ko-KR" altLang="en-US" sz="2000" dirty="0"/>
              <a:t>파일 제거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2DF1E164-D4B2-4F44-9428-AD410AF9B6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862" y="2870200"/>
            <a:ext cx="5274111" cy="1924050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6565239-9722-C7C3-E385-B46F81499AEB}"/>
              </a:ext>
            </a:extLst>
          </p:cNvPr>
          <p:cNvSpPr/>
          <p:nvPr/>
        </p:nvSpPr>
        <p:spPr>
          <a:xfrm>
            <a:off x="793749" y="4254500"/>
            <a:ext cx="692151" cy="177800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" name="내용 개체 틀 12">
            <a:extLst>
              <a:ext uri="{FF2B5EF4-FFF2-40B4-BE49-F238E27FC236}">
                <a16:creationId xmlns:a16="http://schemas.microsoft.com/office/drawing/2014/main" id="{AD28E59E-6032-706C-EB67-F901645DADF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6848475" y="271463"/>
            <a:ext cx="3184525" cy="1909188"/>
          </a:xfr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E1545803-D5B9-CF4F-D07E-45494EB90D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8474" y="2631803"/>
            <a:ext cx="3184525" cy="1770039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86CCFA28-8AA9-4A1A-569D-9A7F40A735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48474" y="4852995"/>
            <a:ext cx="3184525" cy="1733542"/>
          </a:xfrm>
          <a:prstGeom prst="rect">
            <a:avLst/>
          </a:prstGeom>
        </p:spPr>
      </p:pic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75D26EBD-CFE7-2A9A-EB8E-A21F3F3E8C8E}"/>
              </a:ext>
            </a:extLst>
          </p:cNvPr>
          <p:cNvSpPr/>
          <p:nvPr/>
        </p:nvSpPr>
        <p:spPr>
          <a:xfrm rot="5400000">
            <a:off x="8289633" y="2234934"/>
            <a:ext cx="302202" cy="342587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화살표: 오른쪽 18">
            <a:extLst>
              <a:ext uri="{FF2B5EF4-FFF2-40B4-BE49-F238E27FC236}">
                <a16:creationId xmlns:a16="http://schemas.microsoft.com/office/drawing/2014/main" id="{4E40E5B8-3C84-BDA5-B3EC-58CF6882889A}"/>
              </a:ext>
            </a:extLst>
          </p:cNvPr>
          <p:cNvSpPr/>
          <p:nvPr/>
        </p:nvSpPr>
        <p:spPr>
          <a:xfrm rot="5400000">
            <a:off x="8289633" y="4456125"/>
            <a:ext cx="302202" cy="342587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06391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928419-AC21-BBB6-F664-F894C85637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66DA6A-E7D6-4BD2-DFFA-60A5B2CB7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Tween </a:t>
            </a:r>
            <a:r>
              <a:rPr lang="ko-KR" altLang="en-US" dirty="0"/>
              <a:t>라이브러리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835B21A-CD08-5316-FA83-650A169FB6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err="1"/>
              <a:t>DOTween</a:t>
            </a:r>
            <a:r>
              <a:rPr lang="en-US" altLang="ko-KR" dirty="0"/>
              <a:t>: </a:t>
            </a:r>
            <a:r>
              <a:rPr lang="ko-KR" altLang="en-US" dirty="0"/>
              <a:t>구림</a:t>
            </a:r>
            <a:r>
              <a:rPr lang="en-US" altLang="ko-KR" dirty="0"/>
              <a:t>. </a:t>
            </a:r>
            <a:r>
              <a:rPr lang="ko-KR" altLang="en-US" dirty="0"/>
              <a:t>쓰지 마세요</a:t>
            </a:r>
            <a:r>
              <a:rPr lang="en-US" altLang="ko-KR" dirty="0"/>
              <a:t>.</a:t>
            </a:r>
          </a:p>
          <a:p>
            <a:r>
              <a:rPr lang="en-US" altLang="ko-KR" dirty="0" err="1"/>
              <a:t>LeanTween</a:t>
            </a:r>
            <a:r>
              <a:rPr lang="en-US" altLang="ko-KR" dirty="0"/>
              <a:t>: </a:t>
            </a:r>
            <a:r>
              <a:rPr lang="ko-KR" altLang="en-US" dirty="0"/>
              <a:t>구림</a:t>
            </a:r>
            <a:r>
              <a:rPr lang="en-US" altLang="ko-KR" dirty="0"/>
              <a:t>. </a:t>
            </a:r>
            <a:r>
              <a:rPr lang="ko-KR" altLang="en-US" dirty="0"/>
              <a:t>쓰지 마세요</a:t>
            </a:r>
            <a:r>
              <a:rPr lang="en-US" altLang="ko-KR" dirty="0"/>
              <a:t>.</a:t>
            </a:r>
          </a:p>
          <a:p>
            <a:r>
              <a:rPr lang="en-US" altLang="ko-KR" dirty="0" err="1"/>
              <a:t>PrimeTween</a:t>
            </a:r>
            <a:r>
              <a:rPr lang="en-US" altLang="ko-KR" dirty="0"/>
              <a:t>: </a:t>
            </a:r>
            <a:r>
              <a:rPr lang="ko-KR" altLang="en-US" dirty="0"/>
              <a:t>좋음</a:t>
            </a:r>
            <a:endParaRPr lang="en-US" altLang="ko-KR" dirty="0"/>
          </a:p>
          <a:p>
            <a:r>
              <a:rPr lang="en-US" altLang="ko-KR" dirty="0" err="1"/>
              <a:t>LitMotion</a:t>
            </a:r>
            <a:r>
              <a:rPr lang="en-US" altLang="ko-KR" dirty="0"/>
              <a:t>: </a:t>
            </a:r>
            <a:r>
              <a:rPr lang="ko-KR" altLang="en-US" dirty="0"/>
              <a:t>꽤 좋음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CACE8C-5965-CD4D-8FAE-AA6F3E458FD5}"/>
              </a:ext>
            </a:extLst>
          </p:cNvPr>
          <p:cNvSpPr txBox="1"/>
          <p:nvPr/>
        </p:nvSpPr>
        <p:spPr>
          <a:xfrm>
            <a:off x="3606800" y="6311900"/>
            <a:ext cx="8407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hlinkClick r:id="rId2"/>
              </a:rPr>
              <a:t>https://github.com/annulusgames/LitMotion?tab=readme-ov-file#performance</a:t>
            </a:r>
            <a:endParaRPr lang="en-US" altLang="ko-KR" dirty="0"/>
          </a:p>
          <a:p>
            <a:endParaRPr lang="ko-KR" altLang="en-US" dirty="0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7637E7B-D3EF-4903-AED6-283E957C44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1049" y="3913188"/>
            <a:ext cx="4411601" cy="2263775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80B07AD-FE8F-B0A2-1A98-6A34C2EE37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4900" y="261107"/>
            <a:ext cx="5257800" cy="5915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7416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D80019-CBC8-1434-C981-648118FCE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PrimeTween</a:t>
            </a:r>
            <a:r>
              <a:rPr lang="en-US" altLang="ko-KR" dirty="0"/>
              <a:t> </a:t>
            </a:r>
            <a:r>
              <a:rPr lang="ko-KR" altLang="en-US" dirty="0"/>
              <a:t>설치</a:t>
            </a:r>
          </a:p>
        </p:txBody>
      </p:sp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CD76152D-F702-CBCC-2E13-63A13F12ED3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54650" y="1805305"/>
            <a:ext cx="2926759" cy="4351338"/>
          </a:xfrm>
        </p:spPr>
      </p:pic>
      <p:pic>
        <p:nvPicPr>
          <p:cNvPr id="12" name="내용 개체 틀 11">
            <a:extLst>
              <a:ext uri="{FF2B5EF4-FFF2-40B4-BE49-F238E27FC236}">
                <a16:creationId xmlns:a16="http://schemas.microsoft.com/office/drawing/2014/main" id="{4F1C5CC0-12E4-350F-6257-B87661F3461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rcRect b="34386"/>
          <a:stretch/>
        </p:blipFill>
        <p:spPr>
          <a:xfrm>
            <a:off x="4795519" y="1708301"/>
            <a:ext cx="7098453" cy="3441398"/>
          </a:xfr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654169C-BA0B-D008-06FC-E8D3BE5E42B1}"/>
              </a:ext>
            </a:extLst>
          </p:cNvPr>
          <p:cNvSpPr txBox="1"/>
          <p:nvPr/>
        </p:nvSpPr>
        <p:spPr>
          <a:xfrm>
            <a:off x="4849707" y="5269653"/>
            <a:ext cx="650409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Package</a:t>
            </a:r>
            <a:r>
              <a:rPr lang="ko-KR" altLang="en-US" dirty="0"/>
              <a:t> </a:t>
            </a:r>
            <a:r>
              <a:rPr lang="en-US" altLang="ko-KR" dirty="0"/>
              <a:t>Manager</a:t>
            </a:r>
            <a:r>
              <a:rPr lang="ko-KR" altLang="en-US" dirty="0"/>
              <a:t> 탭에서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/>
              <a:t>Name:	</a:t>
            </a:r>
            <a:r>
              <a:rPr lang="en-US" altLang="ko-KR" b="0" i="0" dirty="0" err="1">
                <a:solidFill>
                  <a:srgbClr val="1F2328"/>
                </a:solidFill>
                <a:effectLst/>
                <a:latin typeface="ui-monospace"/>
              </a:rPr>
              <a:t>npm</a:t>
            </a:r>
            <a:endParaRPr lang="en-US" altLang="ko-KR" b="0" i="0" dirty="0">
              <a:solidFill>
                <a:srgbClr val="1F2328"/>
              </a:solidFill>
              <a:effectLst/>
              <a:latin typeface="ui-monospace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/>
              <a:t>URL:		</a:t>
            </a:r>
            <a:r>
              <a:rPr lang="en-US" altLang="ko-KR" b="0" i="0" dirty="0">
                <a:solidFill>
                  <a:srgbClr val="1F2328"/>
                </a:solidFill>
                <a:effectLst/>
                <a:latin typeface="ui-monospace"/>
              </a:rPr>
              <a:t>https://registry.npmjs.org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/>
              <a:t>Scope(s):	</a:t>
            </a:r>
            <a:r>
              <a:rPr lang="en-US" altLang="ko-KR" b="0" i="0" dirty="0" err="1">
                <a:solidFill>
                  <a:srgbClr val="1F2328"/>
                </a:solidFill>
                <a:effectLst/>
                <a:latin typeface="ui-monospace"/>
              </a:rPr>
              <a:t>com.kyrylokuzyk</a:t>
            </a:r>
            <a:endParaRPr lang="en-US" altLang="ko-KR" b="0" i="0" dirty="0">
              <a:solidFill>
                <a:srgbClr val="1F2328"/>
              </a:solidFill>
              <a:effectLst/>
              <a:latin typeface="ui-monospace"/>
            </a:endParaRPr>
          </a:p>
          <a:p>
            <a:r>
              <a:rPr lang="ko-KR" altLang="en-US" dirty="0">
                <a:solidFill>
                  <a:srgbClr val="1F2328"/>
                </a:solidFill>
                <a:latin typeface="ui-monospace"/>
              </a:rPr>
              <a:t>입력 후 </a:t>
            </a:r>
            <a:r>
              <a:rPr lang="en-US" altLang="ko-KR" dirty="0">
                <a:solidFill>
                  <a:srgbClr val="1F2328"/>
                </a:solidFill>
                <a:latin typeface="ui-monospace"/>
              </a:rPr>
              <a:t>Save </a:t>
            </a:r>
            <a:r>
              <a:rPr lang="ko-KR" altLang="en-US" dirty="0">
                <a:solidFill>
                  <a:srgbClr val="1F2328"/>
                </a:solidFill>
                <a:latin typeface="ui-monospace"/>
              </a:rPr>
              <a:t>클릭</a:t>
            </a:r>
            <a:endParaRPr lang="ko-KR" altLang="en-US" dirty="0"/>
          </a:p>
        </p:txBody>
      </p:sp>
      <p:sp>
        <p:nvSpPr>
          <p:cNvPr id="14" name="화살표: 오른쪽 13">
            <a:extLst>
              <a:ext uri="{FF2B5EF4-FFF2-40B4-BE49-F238E27FC236}">
                <a16:creationId xmlns:a16="http://schemas.microsoft.com/office/drawing/2014/main" id="{0243EAC0-1329-DB3B-4E4D-24358AC456D1}"/>
              </a:ext>
            </a:extLst>
          </p:cNvPr>
          <p:cNvSpPr/>
          <p:nvPr/>
        </p:nvSpPr>
        <p:spPr>
          <a:xfrm>
            <a:off x="3746692" y="3064087"/>
            <a:ext cx="837731" cy="50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05C82CE4-D04A-A114-53B1-02D4582E88CD}"/>
              </a:ext>
            </a:extLst>
          </p:cNvPr>
          <p:cNvSpPr/>
          <p:nvPr/>
        </p:nvSpPr>
        <p:spPr>
          <a:xfrm>
            <a:off x="4795519" y="2810933"/>
            <a:ext cx="621031" cy="148167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D341E1F4-F8C7-57F3-C268-7635B58E05DC}"/>
              </a:ext>
            </a:extLst>
          </p:cNvPr>
          <p:cNvSpPr/>
          <p:nvPr/>
        </p:nvSpPr>
        <p:spPr>
          <a:xfrm>
            <a:off x="6757669" y="3318087"/>
            <a:ext cx="1522731" cy="485563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560A1E1-BF35-8C04-B021-16DA108B7542}"/>
              </a:ext>
            </a:extLst>
          </p:cNvPr>
          <p:cNvSpPr/>
          <p:nvPr/>
        </p:nvSpPr>
        <p:spPr>
          <a:xfrm>
            <a:off x="11468100" y="4483100"/>
            <a:ext cx="292100" cy="157904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7058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71F29F3-7237-92FB-27FF-E6ACB2DD2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PrimeTween</a:t>
            </a:r>
            <a:r>
              <a:rPr lang="en-US" altLang="ko-KR" dirty="0"/>
              <a:t> </a:t>
            </a:r>
            <a:r>
              <a:rPr lang="ko-KR" altLang="en-US" dirty="0"/>
              <a:t>설치</a:t>
            </a:r>
          </a:p>
        </p:txBody>
      </p:sp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2EB2A7C0-5AD5-336F-2D8E-63EFAA255E5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2087004"/>
            <a:ext cx="5181600" cy="3828579"/>
          </a:xfrm>
        </p:spPr>
      </p:pic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F6E8172-A97B-8B99-645F-61D1583B048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altLang="ko-KR" dirty="0"/>
              <a:t>Package</a:t>
            </a:r>
            <a:r>
              <a:rPr lang="ko-KR" altLang="en-US" dirty="0"/>
              <a:t> </a:t>
            </a:r>
            <a:r>
              <a:rPr lang="en-US" altLang="ko-KR" dirty="0"/>
              <a:t>Manager</a:t>
            </a:r>
            <a:r>
              <a:rPr lang="ko-KR" altLang="en-US" dirty="0"/>
              <a:t> 창에서</a:t>
            </a:r>
            <a:endParaRPr lang="en-US" altLang="ko-KR" dirty="0"/>
          </a:p>
          <a:p>
            <a:pPr lvl="1"/>
            <a:r>
              <a:rPr lang="ko-KR" altLang="en-US" dirty="0"/>
              <a:t>왼쪽 퍼즐 모양 누르고</a:t>
            </a:r>
            <a:endParaRPr lang="en-US" altLang="ko-KR" dirty="0"/>
          </a:p>
          <a:p>
            <a:pPr lvl="1"/>
            <a:r>
              <a:rPr lang="en-US" altLang="ko-KR" dirty="0" err="1"/>
              <a:t>PrimeTween</a:t>
            </a:r>
            <a:r>
              <a:rPr lang="ko-KR" altLang="en-US" dirty="0"/>
              <a:t>인지 확인 후</a:t>
            </a:r>
            <a:endParaRPr lang="en-US" altLang="ko-KR" dirty="0"/>
          </a:p>
          <a:p>
            <a:pPr lvl="1"/>
            <a:r>
              <a:rPr lang="en-US" altLang="ko-KR" dirty="0"/>
              <a:t>Install </a:t>
            </a:r>
            <a:r>
              <a:rPr lang="ko-KR" altLang="en-US" dirty="0"/>
              <a:t>클릭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A743F5F-DA70-0F44-06F1-1BF9597D3CC0}"/>
              </a:ext>
            </a:extLst>
          </p:cNvPr>
          <p:cNvSpPr/>
          <p:nvPr/>
        </p:nvSpPr>
        <p:spPr>
          <a:xfrm>
            <a:off x="787400" y="3321896"/>
            <a:ext cx="304800" cy="157904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4759939-53DC-CE9C-157F-8A66C5798D23}"/>
              </a:ext>
            </a:extLst>
          </p:cNvPr>
          <p:cNvSpPr/>
          <p:nvPr/>
        </p:nvSpPr>
        <p:spPr>
          <a:xfrm>
            <a:off x="1936750" y="3010746"/>
            <a:ext cx="400050" cy="132504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69590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>
            <a:extLst>
              <a:ext uri="{FF2B5EF4-FFF2-40B4-BE49-F238E27FC236}">
                <a16:creationId xmlns:a16="http://schemas.microsoft.com/office/drawing/2014/main" id="{0F3BCAB1-2143-C29B-5F61-7C54B7CB2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캔버스 생성</a:t>
            </a:r>
          </a:p>
        </p:txBody>
      </p:sp>
      <p:pic>
        <p:nvPicPr>
          <p:cNvPr id="8" name="내용 개체 틀 7">
            <a:extLst>
              <a:ext uri="{FF2B5EF4-FFF2-40B4-BE49-F238E27FC236}">
                <a16:creationId xmlns:a16="http://schemas.microsoft.com/office/drawing/2014/main" id="{6C4A309F-9972-5B37-DB86-0ED748129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91734" y="1499077"/>
            <a:ext cx="9485086" cy="5187156"/>
          </a:xfr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2F50EE9B-0697-8B2F-36DD-BBB2A46B41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6421" y="1744876"/>
            <a:ext cx="4500398" cy="3931178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E4A710C5-832A-9512-F453-C5CA8FFDEE49}"/>
              </a:ext>
            </a:extLst>
          </p:cNvPr>
          <p:cNvSpPr/>
          <p:nvPr/>
        </p:nvSpPr>
        <p:spPr>
          <a:xfrm>
            <a:off x="6576421" y="4273127"/>
            <a:ext cx="4500398" cy="698500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474ADB3F-B021-38AA-20A6-7F5942F74F08}"/>
              </a:ext>
            </a:extLst>
          </p:cNvPr>
          <p:cNvSpPr/>
          <p:nvPr/>
        </p:nvSpPr>
        <p:spPr>
          <a:xfrm>
            <a:off x="6576421" y="3268875"/>
            <a:ext cx="4500398" cy="210925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75187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E3C409-3461-D589-9427-514FC993E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TextMeshPro</a:t>
            </a:r>
            <a:r>
              <a:rPr lang="en-US" altLang="ko-KR" dirty="0"/>
              <a:t> </a:t>
            </a:r>
            <a:r>
              <a:rPr lang="ko-KR" altLang="en-US" dirty="0"/>
              <a:t>설치</a:t>
            </a:r>
          </a:p>
        </p:txBody>
      </p:sp>
      <p:pic>
        <p:nvPicPr>
          <p:cNvPr id="8" name="내용 개체 틀 7">
            <a:extLst>
              <a:ext uri="{FF2B5EF4-FFF2-40B4-BE49-F238E27FC236}">
                <a16:creationId xmlns:a16="http://schemas.microsoft.com/office/drawing/2014/main" id="{A4EA2626-CEB2-B2CB-24E1-9D3AF4048CC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956308" y="1825625"/>
            <a:ext cx="2945384" cy="4351338"/>
          </a:xfrm>
        </p:spPr>
      </p:pic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224011FE-F76E-B76E-6C34-4D89575FB2C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72200" y="2919776"/>
            <a:ext cx="5181600" cy="2163035"/>
          </a:xfr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3D997661-5218-2F96-0779-0E293D7F4D98}"/>
              </a:ext>
            </a:extLst>
          </p:cNvPr>
          <p:cNvSpPr/>
          <p:nvPr/>
        </p:nvSpPr>
        <p:spPr>
          <a:xfrm>
            <a:off x="6172200" y="3927687"/>
            <a:ext cx="5181600" cy="237913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화살표: 오른쪽 9">
            <a:extLst>
              <a:ext uri="{FF2B5EF4-FFF2-40B4-BE49-F238E27FC236}">
                <a16:creationId xmlns:a16="http://schemas.microsoft.com/office/drawing/2014/main" id="{E2ADDAC7-70E0-FCFC-5573-3DB4CB8CB7B5}"/>
              </a:ext>
            </a:extLst>
          </p:cNvPr>
          <p:cNvSpPr/>
          <p:nvPr/>
        </p:nvSpPr>
        <p:spPr>
          <a:xfrm>
            <a:off x="5118080" y="3792643"/>
            <a:ext cx="837731" cy="50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8420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BD5BF05-6A72-EB1A-D137-6807B8DD1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씬 세팅</a:t>
            </a:r>
          </a:p>
        </p:txBody>
      </p:sp>
      <p:pic>
        <p:nvPicPr>
          <p:cNvPr id="9" name="내용 개체 틀 8">
            <a:extLst>
              <a:ext uri="{FF2B5EF4-FFF2-40B4-BE49-F238E27FC236}">
                <a16:creationId xmlns:a16="http://schemas.microsoft.com/office/drawing/2014/main" id="{DDD1AAD7-FB20-D1F5-7A12-B826A255F3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93409" y="1825625"/>
            <a:ext cx="7805181" cy="4351338"/>
          </a:xfrm>
        </p:spPr>
      </p:pic>
    </p:spTree>
    <p:extLst>
      <p:ext uri="{BB962C8B-B14F-4D97-AF65-F5344CB8AC3E}">
        <p14:creationId xmlns:p14="http://schemas.microsoft.com/office/powerpoint/2010/main" val="34434776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8CBFF40-E32E-E1CB-2B5F-B1B3A4942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스크립트 생성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A46C3B1-F64A-5511-1786-FE839C1752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err="1"/>
              <a:t>Singleton.cs</a:t>
            </a:r>
            <a:endParaRPr lang="en-US" altLang="ko-KR" dirty="0"/>
          </a:p>
          <a:p>
            <a:r>
              <a:rPr lang="en-US" altLang="ko-KR" dirty="0" err="1"/>
              <a:t>EventManager.cs</a:t>
            </a:r>
            <a:endParaRPr lang="en-US" altLang="ko-KR" dirty="0"/>
          </a:p>
          <a:p>
            <a:r>
              <a:rPr lang="en-US" altLang="ko-KR" dirty="0" err="1"/>
              <a:t>GetCoinButton.cs</a:t>
            </a:r>
            <a:endParaRPr lang="en-US" altLang="ko-KR" dirty="0"/>
          </a:p>
          <a:p>
            <a:r>
              <a:rPr lang="en-US" altLang="ko-KR" dirty="0" err="1"/>
              <a:t>CoinManager.cs</a:t>
            </a:r>
            <a:endParaRPr lang="en-US" altLang="ko-KR" dirty="0"/>
          </a:p>
          <a:p>
            <a:r>
              <a:rPr lang="en-US" altLang="ko-KR" dirty="0" err="1"/>
              <a:t>TopUI.cs</a:t>
            </a:r>
            <a:endParaRPr lang="en-US" altLang="ko-KR" dirty="0"/>
          </a:p>
          <a:p>
            <a:r>
              <a:rPr lang="en-US" altLang="ko-KR" dirty="0" err="1"/>
              <a:t>FlyEffectController.cs</a:t>
            </a:r>
            <a:endParaRPr lang="en-US" altLang="ko-KR" dirty="0"/>
          </a:p>
          <a:p>
            <a:r>
              <a:rPr lang="en-US" altLang="ko-KR" dirty="0" err="1"/>
              <a:t>FlyObject.cs</a:t>
            </a:r>
            <a:endParaRPr lang="en-US" altLang="ko-KR" dirty="0"/>
          </a:p>
          <a:p>
            <a:r>
              <a:rPr lang="en-US" altLang="ko-KR" dirty="0" err="1"/>
              <a:t>BezierCurve.cs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983773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BA1B07-0462-FB15-8AFB-5F474E5690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Singleton.cs</a:t>
            </a:r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76B4954-F95F-E9D0-AACE-51C4F65BBC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664200" cy="4351338"/>
          </a:xfrm>
        </p:spPr>
        <p:txBody>
          <a:bodyPr/>
          <a:lstStyle/>
          <a:p>
            <a:r>
              <a:rPr lang="ko-KR" altLang="en-US" dirty="0"/>
              <a:t>전역적으로 하나의 인스턴스만 존재하도록 보장한다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 err="1"/>
              <a:t>싱글톤이</a:t>
            </a:r>
            <a:r>
              <a:rPr lang="ko-KR" altLang="en-US" dirty="0"/>
              <a:t> 필요한 클래스에서</a:t>
            </a:r>
            <a:br>
              <a:rPr lang="en-US" altLang="ko-KR" dirty="0"/>
            </a:br>
            <a:r>
              <a:rPr lang="ko-KR" altLang="en-US" dirty="0"/>
              <a:t>이 클래스를 상속받아 사용한다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 err="1"/>
              <a:t>MonoBehaviour</a:t>
            </a:r>
            <a:r>
              <a:rPr lang="ko-KR" altLang="en-US" dirty="0"/>
              <a:t>를 상속하지</a:t>
            </a:r>
            <a:br>
              <a:rPr lang="en-US" altLang="ko-KR" dirty="0"/>
            </a:br>
            <a:r>
              <a:rPr lang="ko-KR" altLang="en-US" dirty="0"/>
              <a:t>않음에 유의</a:t>
            </a:r>
            <a:r>
              <a:rPr lang="en-US" altLang="ko-KR" dirty="0"/>
              <a:t>!</a:t>
            </a:r>
            <a:endParaRPr lang="ko-KR" altLang="en-US" dirty="0"/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C520EC20-9D0F-16DB-93EC-50C2FD6B9EA7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 bwMode="auto">
          <a:xfrm>
            <a:off x="7851986" y="2008441"/>
            <a:ext cx="3877985" cy="3985706"/>
          </a:xfrm>
          <a:prstGeom prst="rect">
            <a:avLst/>
          </a:prstGeom>
          <a:solidFill>
            <a:srgbClr val="1E1E1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public class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Singleton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&lt;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T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&gt;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where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T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: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class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new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{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 static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T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_instance;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 static readonly object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Lock =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new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7A64A"/>
                </a:solidFill>
                <a:effectLst/>
                <a:latin typeface="Consolas" panose="020B0609020204030204" pitchFamily="49" charset="0"/>
                <a:ea typeface="JetBrains Mono"/>
              </a:rPr>
              <a:t>// Singleton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7A64A"/>
                </a:solidFill>
                <a:effectLst/>
                <a:latin typeface="Consolas" panose="020B0609020204030204" pitchFamily="49" charset="0"/>
                <a:ea typeface="JetBrains Mono"/>
                <a:cs typeface="Courier New" panose="02070309020205020404" pitchFamily="49" charset="0"/>
              </a:rPr>
              <a:t>패턴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7A64A"/>
                </a:solidFill>
                <a:effectLst/>
                <a:latin typeface="Consolas" panose="020B0609020204030204" pitchFamily="49" charset="0"/>
                <a:ea typeface="JetBrains Mono"/>
                <a:cs typeface="Courier New" panose="02070309020205020404" pitchFamily="49" charset="0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7A64A"/>
                </a:solidFill>
                <a:effectLst/>
                <a:latin typeface="Consolas" panose="020B0609020204030204" pitchFamily="49" charset="0"/>
                <a:ea typeface="JetBrains Mono"/>
                <a:cs typeface="Courier New" panose="02070309020205020404" pitchFamily="49" charset="0"/>
              </a:rPr>
              <a:t>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public static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T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Instance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get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{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8A0DF"/>
                </a:solidFill>
                <a:effectLst/>
                <a:latin typeface="Consolas" panose="020B0609020204030204" pitchFamily="49" charset="0"/>
                <a:ea typeface="JetBrains Mono"/>
              </a:rPr>
              <a:t>if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(_instance !=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null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{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8A0DF"/>
                </a:solidFill>
                <a:effectLst/>
                <a:latin typeface="Consolas" panose="020B0609020204030204" pitchFamily="49" charset="0"/>
                <a:ea typeface="JetBrains Mono"/>
              </a:rPr>
              <a:t>return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_instance;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}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lock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(Lock)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{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    _instance ??=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new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T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}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8A0DF"/>
                </a:solidFill>
                <a:effectLst/>
                <a:latin typeface="Consolas" panose="020B0609020204030204" pitchFamily="49" charset="0"/>
                <a:ea typeface="JetBrains Mono"/>
              </a:rPr>
              <a:t>return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_instance;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}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}</a:t>
            </a: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59011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85C159-4215-D8AB-0410-A059B5C1C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EventManager.cs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131CA10-0327-CFAD-02E0-70731FFD760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ko-KR" altLang="en-US" dirty="0"/>
              <a:t>이벤트를 구독하고 발행할 수 있도록 하는 메시지 브로커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클래스 </a:t>
            </a:r>
            <a:r>
              <a:rPr lang="en-US" altLang="ko-KR" dirty="0"/>
              <a:t>A</a:t>
            </a:r>
            <a:r>
              <a:rPr lang="ko-KR" altLang="en-US" dirty="0"/>
              <a:t>와 </a:t>
            </a:r>
            <a:r>
              <a:rPr lang="en-US" altLang="ko-KR" dirty="0"/>
              <a:t>B</a:t>
            </a:r>
            <a:r>
              <a:rPr lang="ko-KR" altLang="en-US" dirty="0"/>
              <a:t>가 서로에 대해 종속성을 가지지 않도록 한다</a:t>
            </a:r>
            <a:r>
              <a:rPr lang="en-US" altLang="ko-KR" dirty="0"/>
              <a:t>.</a:t>
            </a:r>
          </a:p>
          <a:p>
            <a:pPr lvl="1"/>
            <a:r>
              <a:rPr lang="en-US" altLang="ko-KR" dirty="0"/>
              <a:t>A</a:t>
            </a:r>
            <a:r>
              <a:rPr lang="ko-KR" altLang="en-US" dirty="0"/>
              <a:t> </a:t>
            </a:r>
            <a:r>
              <a:rPr lang="en-US" altLang="ko-KR" dirty="0"/>
              <a:t>-&gt;</a:t>
            </a:r>
            <a:r>
              <a:rPr lang="ko-KR" altLang="en-US" dirty="0"/>
              <a:t> </a:t>
            </a:r>
            <a:r>
              <a:rPr lang="en-US" altLang="ko-KR" dirty="0" err="1"/>
              <a:t>EventManager</a:t>
            </a:r>
            <a:endParaRPr lang="en-US" altLang="ko-KR" dirty="0"/>
          </a:p>
          <a:p>
            <a:pPr lvl="1"/>
            <a:r>
              <a:rPr lang="en-US" altLang="ko-KR" dirty="0"/>
              <a:t>B -&gt; </a:t>
            </a:r>
            <a:r>
              <a:rPr lang="en-US" altLang="ko-KR" dirty="0" err="1"/>
              <a:t>EventManager</a:t>
            </a:r>
            <a:endParaRPr lang="en-US" altLang="ko-KR" dirty="0"/>
          </a:p>
          <a:p>
            <a:pPr lvl="1"/>
            <a:endParaRPr lang="en-US" altLang="ko-KR" dirty="0"/>
          </a:p>
          <a:p>
            <a:r>
              <a:rPr lang="en-US" altLang="ko-KR" dirty="0"/>
              <a:t>Relay </a:t>
            </a:r>
            <a:r>
              <a:rPr lang="ko-KR" altLang="en-US" dirty="0"/>
              <a:t>사용</a:t>
            </a:r>
            <a:endParaRPr lang="en-US" altLang="ko-KR" dirty="0"/>
          </a:p>
          <a:p>
            <a:pPr lvl="1"/>
            <a:r>
              <a:rPr lang="en-US" altLang="ko-KR" dirty="0"/>
              <a:t>C# event</a:t>
            </a:r>
            <a:r>
              <a:rPr lang="ko-KR" altLang="en-US" dirty="0"/>
              <a:t>보다 성능이 좋다</a:t>
            </a:r>
            <a:r>
              <a:rPr lang="en-US" altLang="ko-KR" dirty="0"/>
              <a:t>.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662BEF78-57E5-A53C-5246-8621CB546D1F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 bwMode="auto">
          <a:xfrm>
            <a:off x="6783318" y="1825625"/>
            <a:ext cx="4570482" cy="3477875"/>
          </a:xfrm>
          <a:prstGeom prst="rect">
            <a:avLst/>
          </a:prstGeom>
          <a:solidFill>
            <a:srgbClr val="1E1E1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using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Sigtrap.Relays;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public class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EventManager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: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Singleton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&lt;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EventManager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&gt;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{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public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Relay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&lt;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int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&gt; EventCoin =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new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7A64A"/>
                </a:solidFill>
                <a:effectLst/>
                <a:latin typeface="Consolas" panose="020B0609020204030204" pitchFamily="49" charset="0"/>
                <a:ea typeface="JetBrains Mono"/>
              </a:rPr>
              <a:t>///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7A64A"/>
                </a:solidFill>
                <a:effectLst/>
                <a:latin typeface="Consolas" panose="020B0609020204030204" pitchFamily="49" charset="0"/>
                <a:ea typeface="JetBrains Mono"/>
                <a:cs typeface="Courier New" panose="02070309020205020404" pitchFamily="49" charset="0"/>
              </a:rPr>
              <a:t>코인 획득 시 호출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7A64A"/>
                </a:solidFill>
                <a:effectLst/>
                <a:latin typeface="Consolas" panose="020B0609020204030204" pitchFamily="49" charset="0"/>
                <a:ea typeface="JetBrains Mono"/>
                <a:cs typeface="Courier New" panose="02070309020205020404" pitchFamily="49" charset="0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7A64A"/>
                </a:solidFill>
                <a:effectLst/>
                <a:latin typeface="Consolas" panose="020B0609020204030204" pitchFamily="49" charset="0"/>
                <a:ea typeface="JetBrains Mono"/>
                <a:cs typeface="Courier New" panose="02070309020205020404" pitchFamily="49" charset="0"/>
              </a:rPr>
              <a:t>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public void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OnEventCoinEarned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int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changedValue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EventCoin.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Dispatch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changedValue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public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Relay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&lt;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int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&gt; EventCoinDisplay =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new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7A64A"/>
                </a:solidFill>
                <a:effectLst/>
                <a:latin typeface="Consolas" panose="020B0609020204030204" pitchFamily="49" charset="0"/>
                <a:ea typeface="JetBrains Mono"/>
              </a:rPr>
              <a:t>///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7A64A"/>
                </a:solidFill>
                <a:effectLst/>
                <a:latin typeface="Consolas" panose="020B0609020204030204" pitchFamily="49" charset="0"/>
                <a:ea typeface="JetBrains Mono"/>
                <a:cs typeface="Courier New" panose="02070309020205020404" pitchFamily="49" charset="0"/>
              </a:rPr>
              <a:t>표시할 코인이 달라져야 할 때 호출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7A64A"/>
                </a:solidFill>
                <a:effectLst/>
                <a:latin typeface="Consolas" panose="020B0609020204030204" pitchFamily="49" charset="0"/>
                <a:ea typeface="JetBrains Mono"/>
                <a:cs typeface="Courier New" panose="02070309020205020404" pitchFamily="49" charset="0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7A64A"/>
                </a:solidFill>
                <a:effectLst/>
                <a:latin typeface="Consolas" panose="020B0609020204030204" pitchFamily="49" charset="0"/>
                <a:ea typeface="JetBrains Mono"/>
                <a:cs typeface="Courier New" panose="02070309020205020404" pitchFamily="49" charset="0"/>
              </a:rPr>
              <a:t>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public void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OnEventCoinDisplayChanged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int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finalValue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EventCoinDisplay.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Dispatch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finalValue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}</a:t>
            </a: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96939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F0E299B-2F5A-057E-AB34-8B79A997A4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GetCoinButton.cs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78C7C1C-A3DD-86CE-3AE8-C30138CF75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ko-KR" altLang="en-US" dirty="0"/>
              <a:t>코인 획득 버튼을 누를 때</a:t>
            </a:r>
            <a:r>
              <a:rPr lang="en-US" altLang="ko-KR" dirty="0"/>
              <a:t> </a:t>
            </a:r>
            <a:r>
              <a:rPr lang="ko-KR" altLang="en-US" dirty="0"/>
              <a:t>호출될 메서드를 등록한다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버튼을 누르면 </a:t>
            </a:r>
            <a:r>
              <a:rPr lang="en-US" altLang="ko-KR" dirty="0" err="1"/>
              <a:t>EventManager</a:t>
            </a:r>
            <a:r>
              <a:rPr lang="ko-KR" altLang="en-US" dirty="0"/>
              <a:t>의 </a:t>
            </a:r>
            <a:r>
              <a:rPr lang="en-US" altLang="ko-KR" dirty="0" err="1"/>
              <a:t>OnEventCoinEarned</a:t>
            </a:r>
            <a:r>
              <a:rPr lang="en-US" altLang="ko-KR" dirty="0"/>
              <a:t> </a:t>
            </a:r>
            <a:r>
              <a:rPr lang="ko-KR" altLang="en-US" dirty="0"/>
              <a:t>이벤트를</a:t>
            </a:r>
            <a:br>
              <a:rPr lang="en-US" altLang="ko-KR" dirty="0"/>
            </a:br>
            <a:r>
              <a:rPr lang="ko-KR" altLang="en-US" dirty="0"/>
              <a:t>발생시킨다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7E561319-0192-93D4-84CD-3B85E096E0C7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 bwMode="auto">
          <a:xfrm>
            <a:off x="1091354" y="3519964"/>
            <a:ext cx="8263801" cy="2400657"/>
          </a:xfrm>
          <a:prstGeom prst="rect">
            <a:avLst/>
          </a:prstGeom>
          <a:solidFill>
            <a:srgbClr val="1E1E1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using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UnityEngine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using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UnityEngine.UI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public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class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1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GetCoinButton</a:t>
            </a:r>
            <a:r>
              <a:rPr kumimoji="0" lang="ko-KR" altLang="ko-KR" sz="1100" b="1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: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MonoBehaviour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{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[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SerializeField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]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int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1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value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void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1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Awake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GetComponent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&lt;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Button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&gt;().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onClick.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AddListener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(() =&gt;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EventManager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.Instance.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OnEventCoinEarned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value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));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}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endParaRPr kumimoji="0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70030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>
            <a:extLst>
              <a:ext uri="{FF2B5EF4-FFF2-40B4-BE49-F238E27FC236}">
                <a16:creationId xmlns:a16="http://schemas.microsoft.com/office/drawing/2014/main" id="{B5558AFD-B556-D4CF-6094-1201D8B9D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버튼 세팅</a:t>
            </a:r>
          </a:p>
        </p:txBody>
      </p:sp>
      <p:sp>
        <p:nvSpPr>
          <p:cNvPr id="7" name="내용 개체 틀 6">
            <a:extLst>
              <a:ext uri="{FF2B5EF4-FFF2-40B4-BE49-F238E27FC236}">
                <a16:creationId xmlns:a16="http://schemas.microsoft.com/office/drawing/2014/main" id="{37CBC581-28A0-AA6B-3520-B62CD13CFAB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altLang="ko-KR" sz="2400" dirty="0" err="1"/>
              <a:t>GetCoinButton</a:t>
            </a:r>
            <a:r>
              <a:rPr lang="en-US" altLang="ko-KR" sz="2400" dirty="0"/>
              <a:t> </a:t>
            </a:r>
            <a:r>
              <a:rPr lang="ko-KR" altLang="en-US" sz="2400" dirty="0"/>
              <a:t>스크립트를 </a:t>
            </a:r>
            <a:r>
              <a:rPr lang="en-US" altLang="ko-KR" sz="2400" dirty="0"/>
              <a:t>Button10</a:t>
            </a:r>
            <a:r>
              <a:rPr lang="ko-KR" altLang="en-US" sz="2400" dirty="0"/>
              <a:t>과 </a:t>
            </a:r>
            <a:r>
              <a:rPr lang="en-US" altLang="ko-KR" sz="2400" dirty="0"/>
              <a:t>Button100</a:t>
            </a:r>
            <a:br>
              <a:rPr lang="en-US" altLang="ko-KR" sz="2400" dirty="0"/>
            </a:br>
            <a:r>
              <a:rPr lang="ko-KR" altLang="en-US" sz="2400" dirty="0" err="1"/>
              <a:t>게임오브젝트에</a:t>
            </a:r>
            <a:r>
              <a:rPr lang="ko-KR" altLang="en-US" sz="2400" dirty="0"/>
              <a:t> 부착한다</a:t>
            </a:r>
            <a:r>
              <a:rPr lang="en-US" altLang="ko-KR" sz="2400" dirty="0"/>
              <a:t>.</a:t>
            </a:r>
          </a:p>
          <a:p>
            <a:pPr lvl="1"/>
            <a:r>
              <a:rPr lang="en-US" altLang="ko-KR" sz="2000" dirty="0"/>
              <a:t>Button10</a:t>
            </a:r>
            <a:r>
              <a:rPr lang="ko-KR" altLang="en-US" sz="2000" dirty="0"/>
              <a:t>에는 </a:t>
            </a:r>
            <a:r>
              <a:rPr lang="en-US" altLang="ko-KR" sz="2000" dirty="0"/>
              <a:t>Value</a:t>
            </a:r>
            <a:r>
              <a:rPr lang="ko-KR" altLang="en-US" sz="2000" dirty="0"/>
              <a:t>를 </a:t>
            </a:r>
            <a:r>
              <a:rPr lang="en-US" altLang="ko-KR" sz="2000" dirty="0"/>
              <a:t>10</a:t>
            </a:r>
            <a:r>
              <a:rPr lang="ko-KR" altLang="en-US" sz="2000" dirty="0"/>
              <a:t>으로</a:t>
            </a:r>
            <a:r>
              <a:rPr lang="en-US" altLang="ko-KR" sz="2000" dirty="0"/>
              <a:t>,</a:t>
            </a:r>
            <a:br>
              <a:rPr lang="en-US" altLang="ko-KR" sz="2000" dirty="0"/>
            </a:br>
            <a:r>
              <a:rPr lang="en-US" altLang="ko-KR" sz="2000" dirty="0"/>
              <a:t>Button100</a:t>
            </a:r>
            <a:r>
              <a:rPr lang="ko-KR" altLang="en-US" sz="2000" dirty="0"/>
              <a:t>에는 </a:t>
            </a:r>
            <a:r>
              <a:rPr lang="en-US" altLang="ko-KR" sz="2000" dirty="0"/>
              <a:t>100</a:t>
            </a:r>
            <a:r>
              <a:rPr lang="ko-KR" altLang="en-US" sz="2000" dirty="0"/>
              <a:t>으로 설정</a:t>
            </a:r>
            <a:endParaRPr lang="en-US" altLang="ko-KR" sz="2000" dirty="0"/>
          </a:p>
          <a:p>
            <a:pPr lvl="1"/>
            <a:endParaRPr lang="en-US" altLang="ko-KR" sz="2000" dirty="0"/>
          </a:p>
          <a:p>
            <a:r>
              <a:rPr lang="en-US" altLang="ko-KR" sz="2400" dirty="0"/>
              <a:t>On Click () </a:t>
            </a:r>
            <a:r>
              <a:rPr lang="ko-KR" altLang="en-US" sz="2400" dirty="0"/>
              <a:t>에는 아무것도 넣지</a:t>
            </a:r>
            <a:br>
              <a:rPr lang="en-US" altLang="ko-KR" sz="2400" dirty="0"/>
            </a:br>
            <a:r>
              <a:rPr lang="ko-KR" altLang="en-US" sz="2400" dirty="0"/>
              <a:t>않는다</a:t>
            </a:r>
            <a:r>
              <a:rPr lang="en-US" altLang="ko-KR" sz="2400" dirty="0"/>
              <a:t>.</a:t>
            </a:r>
          </a:p>
          <a:p>
            <a:pPr lvl="1"/>
            <a:r>
              <a:rPr lang="en-US" altLang="ko-KR" sz="2000" dirty="0" err="1"/>
              <a:t>GetCoinButton.cs</a:t>
            </a:r>
            <a:r>
              <a:rPr lang="ko-KR" altLang="en-US" sz="2000" dirty="0"/>
              <a:t>의 </a:t>
            </a:r>
            <a:r>
              <a:rPr lang="en-US" altLang="ko-KR" sz="2000" dirty="0"/>
              <a:t>Awake()</a:t>
            </a:r>
            <a:r>
              <a:rPr lang="ko-KR" altLang="en-US" sz="2000" dirty="0"/>
              <a:t>에서</a:t>
            </a:r>
            <a:br>
              <a:rPr lang="en-US" altLang="ko-KR" sz="2000" dirty="0"/>
            </a:br>
            <a:r>
              <a:rPr lang="ko-KR" altLang="en-US" sz="2000" dirty="0"/>
              <a:t>알아서 등록하기 때문</a:t>
            </a:r>
          </a:p>
        </p:txBody>
      </p:sp>
      <p:pic>
        <p:nvPicPr>
          <p:cNvPr id="10" name="내용 개체 틀 9">
            <a:extLst>
              <a:ext uri="{FF2B5EF4-FFF2-40B4-BE49-F238E27FC236}">
                <a16:creationId xmlns:a16="http://schemas.microsoft.com/office/drawing/2014/main" id="{297D20A3-2E70-AC96-C26F-8CA101B5380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573166" y="222250"/>
            <a:ext cx="6430047" cy="6270625"/>
          </a:xfr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A2EA84DA-BD4F-CCDB-1F33-C06E09C62923}"/>
              </a:ext>
            </a:extLst>
          </p:cNvPr>
          <p:cNvSpPr/>
          <p:nvPr/>
        </p:nvSpPr>
        <p:spPr>
          <a:xfrm>
            <a:off x="7766050" y="5664200"/>
            <a:ext cx="1955800" cy="114300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6144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637916-BB6F-16C6-00A1-8E38FDA31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CoinManager.cs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E6966D9-5272-7352-DECF-E80A6BE7CCC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ko-KR" altLang="en-US" dirty="0"/>
              <a:t>현재 보유한 </a:t>
            </a:r>
            <a:r>
              <a:rPr lang="ko-KR" altLang="en-US" dirty="0" err="1"/>
              <a:t>코인량</a:t>
            </a:r>
            <a:r>
              <a:rPr lang="ko-KR" altLang="en-US" dirty="0"/>
              <a:t> 관리</a:t>
            </a:r>
            <a:endParaRPr lang="en-US" altLang="ko-KR" dirty="0"/>
          </a:p>
          <a:p>
            <a:pPr lvl="1"/>
            <a:r>
              <a:rPr lang="en-US" altLang="ko-KR" dirty="0"/>
              <a:t>_coin : </a:t>
            </a:r>
            <a:r>
              <a:rPr lang="ko-KR" altLang="en-US" dirty="0"/>
              <a:t>실제 코인 보유량</a:t>
            </a:r>
            <a:endParaRPr lang="en-US" altLang="ko-KR" dirty="0"/>
          </a:p>
          <a:p>
            <a:pPr lvl="1"/>
            <a:endParaRPr lang="en-US" altLang="ko-KR" dirty="0"/>
          </a:p>
          <a:p>
            <a:r>
              <a:rPr lang="en-US" altLang="ko-KR" dirty="0" err="1"/>
              <a:t>EventCoin</a:t>
            </a:r>
            <a:r>
              <a:rPr lang="ko-KR" altLang="en-US" dirty="0"/>
              <a:t>을 구독하여</a:t>
            </a:r>
            <a:br>
              <a:rPr lang="en-US" altLang="ko-KR" dirty="0"/>
            </a:br>
            <a:r>
              <a:rPr lang="ko-KR" altLang="en-US" dirty="0"/>
              <a:t>해당 이벤트가 발생할 때</a:t>
            </a:r>
            <a:br>
              <a:rPr lang="en-US" altLang="ko-KR" dirty="0"/>
            </a:br>
            <a:r>
              <a:rPr lang="en-US" altLang="ko-KR" dirty="0" err="1"/>
              <a:t>OnCoinEarned</a:t>
            </a:r>
            <a:r>
              <a:rPr lang="en-US" altLang="ko-KR" dirty="0"/>
              <a:t>() </a:t>
            </a:r>
            <a:r>
              <a:rPr lang="ko-KR" altLang="en-US" dirty="0"/>
              <a:t>호출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14" name="Rectangle 6">
            <a:extLst>
              <a:ext uri="{FF2B5EF4-FFF2-40B4-BE49-F238E27FC236}">
                <a16:creationId xmlns:a16="http://schemas.microsoft.com/office/drawing/2014/main" id="{8D9319B0-30E0-49E4-B949-5F492935C68A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 bwMode="auto">
          <a:xfrm>
            <a:off x="6172202" y="1825625"/>
            <a:ext cx="5262979" cy="3077766"/>
          </a:xfrm>
          <a:prstGeom prst="rect">
            <a:avLst/>
          </a:prstGeom>
          <a:solidFill>
            <a:srgbClr val="1E1E1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public class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CoinManager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: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Singleton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&lt;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CoinManager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&gt;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{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 int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_coin;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public void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Initialize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_coin =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0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EventManager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.Instance.EventCoin.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AddListener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OnCoinEarned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 void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OnCoinEarned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int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coin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_coin +=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coin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EventManager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.Instance.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OnEventCoinDisplayChanged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(_coin);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}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75808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BFE2D0F-B31E-568B-B1AA-B06251D2E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TopUI.cs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5650556-57F5-0677-834A-5DEAFB3EB8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365750" cy="4351338"/>
          </a:xfrm>
        </p:spPr>
        <p:txBody>
          <a:bodyPr>
            <a:normAutofit/>
          </a:bodyPr>
          <a:lstStyle/>
          <a:p>
            <a:r>
              <a:rPr lang="en-US" altLang="ko-KR" sz="2000" dirty="0" err="1"/>
              <a:t>DisplayedCoin</a:t>
            </a:r>
            <a:r>
              <a:rPr lang="en-US" altLang="ko-KR" sz="2000" dirty="0"/>
              <a:t> : </a:t>
            </a:r>
            <a:r>
              <a:rPr lang="ko-KR" altLang="en-US" sz="2000" dirty="0"/>
              <a:t>화면에 표시될 코인 보유량</a:t>
            </a:r>
            <a:endParaRPr lang="en-US" altLang="ko-KR" sz="2000" dirty="0"/>
          </a:p>
          <a:p>
            <a:endParaRPr lang="en-US" altLang="ko-KR" sz="2400" dirty="0"/>
          </a:p>
          <a:p>
            <a:r>
              <a:rPr lang="en-US" altLang="ko-KR" sz="2000" dirty="0" err="1"/>
              <a:t>CoinManager</a:t>
            </a:r>
            <a:r>
              <a:rPr lang="ko-KR" altLang="en-US" sz="2000" dirty="0"/>
              <a:t>에서 </a:t>
            </a:r>
            <a:r>
              <a:rPr lang="en-US" altLang="ko-KR" sz="2000" dirty="0"/>
              <a:t>_coin</a:t>
            </a:r>
            <a:r>
              <a:rPr lang="ko-KR" altLang="en-US" sz="2000" dirty="0"/>
              <a:t>이 변한 후에</a:t>
            </a:r>
            <a:br>
              <a:rPr lang="en-US" altLang="ko-KR" sz="2000" dirty="0"/>
            </a:br>
            <a:r>
              <a:rPr lang="en-US" altLang="ko-KR" sz="2000" dirty="0" err="1"/>
              <a:t>EventCoinDisplay</a:t>
            </a:r>
            <a:r>
              <a:rPr lang="en-US" altLang="ko-KR" sz="2000" dirty="0"/>
              <a:t> </a:t>
            </a:r>
            <a:r>
              <a:rPr lang="ko-KR" altLang="en-US" sz="2000" dirty="0"/>
              <a:t>이벤트를 통해</a:t>
            </a:r>
            <a:br>
              <a:rPr lang="en-US" altLang="ko-KR" sz="2000" dirty="0"/>
            </a:br>
            <a:r>
              <a:rPr lang="en-US" altLang="ko-KR" sz="2000" dirty="0" err="1"/>
              <a:t>TopUI</a:t>
            </a:r>
            <a:r>
              <a:rPr lang="ko-KR" altLang="en-US" sz="2000" dirty="0"/>
              <a:t>의 </a:t>
            </a:r>
            <a:r>
              <a:rPr lang="en-US" altLang="ko-KR" sz="2000" dirty="0" err="1"/>
              <a:t>OnCoinChanged</a:t>
            </a:r>
            <a:r>
              <a:rPr lang="en-US" altLang="ko-KR" sz="2000" dirty="0"/>
              <a:t>()</a:t>
            </a:r>
            <a:r>
              <a:rPr lang="ko-KR" altLang="en-US" sz="2000" dirty="0"/>
              <a:t>를 호출하여 </a:t>
            </a:r>
            <a:r>
              <a:rPr lang="en-US" altLang="ko-KR" sz="2000" dirty="0" err="1"/>
              <a:t>DisplayedCoin</a:t>
            </a:r>
            <a:r>
              <a:rPr lang="en-US" altLang="ko-KR" sz="2000" dirty="0"/>
              <a:t> </a:t>
            </a:r>
            <a:r>
              <a:rPr lang="ko-KR" altLang="en-US" sz="2000" dirty="0"/>
              <a:t>변경</a:t>
            </a:r>
            <a:endParaRPr lang="en-US" altLang="ko-KR" sz="2000" dirty="0"/>
          </a:p>
          <a:p>
            <a:r>
              <a:rPr lang="en-US" altLang="ko-KR" sz="2000" dirty="0" err="1"/>
              <a:t>DisplayedCoin</a:t>
            </a:r>
            <a:r>
              <a:rPr lang="ko-KR" altLang="en-US" sz="2000" dirty="0"/>
              <a:t>이 변할 때마다</a:t>
            </a:r>
            <a:br>
              <a:rPr lang="en-US" altLang="ko-KR" sz="2000" dirty="0"/>
            </a:br>
            <a:r>
              <a:rPr lang="en-US" altLang="ko-KR" sz="2000" dirty="0" err="1"/>
              <a:t>OnDisplayedCoinChanged</a:t>
            </a:r>
            <a:r>
              <a:rPr lang="en-US" altLang="ko-KR" sz="2000" dirty="0"/>
              <a:t>()</a:t>
            </a:r>
            <a:r>
              <a:rPr lang="ko-KR" altLang="en-US" sz="2000" dirty="0"/>
              <a:t>를 호출하여</a:t>
            </a:r>
            <a:br>
              <a:rPr lang="en-US" altLang="ko-KR" sz="2000" dirty="0"/>
            </a:br>
            <a:r>
              <a:rPr lang="en-US" altLang="ko-KR" sz="2000" dirty="0"/>
              <a:t>UI </a:t>
            </a:r>
            <a:r>
              <a:rPr lang="ko-KR" altLang="en-US" sz="2000" dirty="0"/>
              <a:t>텍스트에 코인 보유량 표시</a:t>
            </a:r>
            <a:endParaRPr lang="en-US" altLang="ko-KR" sz="2000" dirty="0"/>
          </a:p>
          <a:p>
            <a:pPr lvl="1"/>
            <a:r>
              <a:rPr lang="ko-KR" altLang="en-US" sz="1800" dirty="0"/>
              <a:t>실제 코인 보유량</a:t>
            </a:r>
            <a:r>
              <a:rPr lang="en-US" altLang="ko-KR" sz="1800" dirty="0"/>
              <a:t>(</a:t>
            </a:r>
            <a:r>
              <a:rPr lang="en-US" altLang="ko-KR" sz="1800" dirty="0" err="1"/>
              <a:t>CoinManager</a:t>
            </a:r>
            <a:r>
              <a:rPr lang="en-US" altLang="ko-KR" sz="1800" dirty="0"/>
              <a:t>._coin)</a:t>
            </a:r>
            <a:r>
              <a:rPr lang="ko-KR" altLang="en-US" sz="1800" dirty="0"/>
              <a:t>이</a:t>
            </a:r>
            <a:br>
              <a:rPr lang="en-US" altLang="ko-KR" sz="1800" dirty="0"/>
            </a:br>
            <a:r>
              <a:rPr lang="ko-KR" altLang="en-US" sz="1800" dirty="0"/>
              <a:t>아닌</a:t>
            </a:r>
            <a:r>
              <a:rPr lang="en-US" altLang="ko-KR" sz="1800" dirty="0"/>
              <a:t>, </a:t>
            </a:r>
            <a:r>
              <a:rPr lang="ko-KR" altLang="en-US" sz="1800" dirty="0"/>
              <a:t>화면에 표시될 코인 보유량</a:t>
            </a:r>
            <a:r>
              <a:rPr lang="en-US" altLang="ko-KR" sz="1800" dirty="0"/>
              <a:t>(</a:t>
            </a:r>
            <a:r>
              <a:rPr lang="en-US" altLang="ko-KR" sz="1800" dirty="0" err="1"/>
              <a:t>TopUI.DisplayedCoin</a:t>
            </a:r>
            <a:r>
              <a:rPr lang="en-US" altLang="ko-KR" sz="1800" dirty="0"/>
              <a:t>)</a:t>
            </a:r>
            <a:r>
              <a:rPr lang="ko-KR" altLang="en-US" sz="1800" dirty="0"/>
              <a:t>을</a:t>
            </a:r>
            <a:br>
              <a:rPr lang="en-US" altLang="ko-KR" sz="1800" dirty="0"/>
            </a:br>
            <a:r>
              <a:rPr lang="ko-KR" altLang="en-US" sz="1800" dirty="0"/>
              <a:t>사용함에 유의</a:t>
            </a:r>
            <a:r>
              <a:rPr lang="en-US" altLang="ko-KR" sz="1800" dirty="0"/>
              <a:t>!</a:t>
            </a:r>
            <a:endParaRPr lang="ko-KR" altLang="en-US" sz="1800" dirty="0"/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82358A39-DD25-0A44-3D52-BD7C754FCF70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 bwMode="auto">
          <a:xfrm>
            <a:off x="6203950" y="537399"/>
            <a:ext cx="5878532" cy="5955476"/>
          </a:xfrm>
          <a:prstGeom prst="rect">
            <a:avLst/>
          </a:prstGeom>
          <a:solidFill>
            <a:srgbClr val="1E1E1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using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R3;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using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TMPro;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using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UnityEngine;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public class </a:t>
            </a:r>
            <a:r>
              <a:rPr kumimoji="0" lang="ko-KR" altLang="ko-KR" sz="1100" b="1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TopUI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: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MonoBehaviour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{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[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SerializeField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]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TextMeshProUGUI </a:t>
            </a:r>
            <a:r>
              <a:rPr kumimoji="0" lang="ko-KR" altLang="ko-KR" sz="1100" b="1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coinText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public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ReactiveProperty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&lt;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int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&gt; DisplayedCoin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get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 set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 void </a:t>
            </a:r>
            <a:r>
              <a:rPr kumimoji="0" lang="ko-KR" altLang="ko-KR" sz="1100" b="1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Start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CoinManager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.Instance.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Initialize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DisplayedCoin =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new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ReactiveProperty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&lt;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int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&gt;(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0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DisplayedCoin.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8D9A8"/>
                </a:solidFill>
                <a:effectLst/>
                <a:latin typeface="Consolas" panose="020B0609020204030204" pitchFamily="49" charset="0"/>
                <a:ea typeface="JetBrains Mono"/>
              </a:rPr>
              <a:t>Subscribe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OnDisplayedCoinChanged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EventManager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.Instance.EventCoinDisplay.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AddListener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OnCoinChanged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 void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OnCoinChanged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int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coin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DisplayedCoin.Value =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coin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 void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OnDisplayedCoinChanged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int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coin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coinText.text =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coin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ToString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}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68498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756AD4D-6488-61DE-EA9A-59CC1E943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TopUI</a:t>
            </a:r>
            <a:r>
              <a:rPr lang="en-US" altLang="ko-KR" dirty="0"/>
              <a:t> </a:t>
            </a:r>
            <a:r>
              <a:rPr lang="ko-KR" altLang="en-US" dirty="0"/>
              <a:t>세팅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E47F734-0013-BD8B-A118-28CBC22CD46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ko-KR" dirty="0" err="1"/>
              <a:t>TopUI</a:t>
            </a:r>
            <a:r>
              <a:rPr lang="en-US" altLang="ko-KR" dirty="0"/>
              <a:t> </a:t>
            </a:r>
            <a:r>
              <a:rPr lang="ko-KR" altLang="en-US" dirty="0"/>
              <a:t>스크립트를</a:t>
            </a:r>
            <a:br>
              <a:rPr lang="en-US" altLang="ko-KR" dirty="0"/>
            </a:br>
            <a:r>
              <a:rPr lang="en-US" altLang="ko-KR" dirty="0" err="1"/>
              <a:t>TopUI</a:t>
            </a:r>
            <a:r>
              <a:rPr lang="en-US" altLang="ko-KR" dirty="0"/>
              <a:t> </a:t>
            </a:r>
            <a:r>
              <a:rPr lang="ko-KR" altLang="en-US" dirty="0" err="1"/>
              <a:t>게임오브젝트에</a:t>
            </a:r>
            <a:br>
              <a:rPr lang="en-US" altLang="ko-KR" dirty="0"/>
            </a:br>
            <a:r>
              <a:rPr lang="ko-KR" altLang="en-US" dirty="0"/>
              <a:t>부착한다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 err="1"/>
              <a:t>TopUI</a:t>
            </a:r>
            <a:r>
              <a:rPr lang="ko-KR" altLang="en-US" dirty="0"/>
              <a:t>의 </a:t>
            </a:r>
            <a:r>
              <a:rPr lang="en-US" altLang="ko-KR" dirty="0"/>
              <a:t>Coin Text</a:t>
            </a:r>
            <a:r>
              <a:rPr lang="ko-KR" altLang="en-US" dirty="0"/>
              <a:t>에</a:t>
            </a:r>
            <a:br>
              <a:rPr lang="en-US" altLang="ko-KR" dirty="0"/>
            </a:br>
            <a:r>
              <a:rPr lang="en-US" altLang="ko-KR" dirty="0"/>
              <a:t>Text (TMP)</a:t>
            </a:r>
            <a:r>
              <a:rPr lang="ko-KR" altLang="en-US" dirty="0"/>
              <a:t>를 넣는다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8B1C9D08-AE28-480F-95BE-16E2F09FEFA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832894" y="585276"/>
            <a:ext cx="7232106" cy="5591687"/>
          </a:xfr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D71A8CBB-CB0A-D641-06DE-1D638F2E5BCB}"/>
              </a:ext>
            </a:extLst>
          </p:cNvPr>
          <p:cNvSpPr/>
          <p:nvPr/>
        </p:nvSpPr>
        <p:spPr>
          <a:xfrm>
            <a:off x="7346950" y="5130800"/>
            <a:ext cx="3486150" cy="152400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43690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텍스트, 스크린샷, 폰트, 직사각형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9173C973-5D71-8331-944D-F1C6BA5C85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" y="390525"/>
            <a:ext cx="10782300" cy="607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0787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ACE888-38D9-141F-11E4-F3EB7DAF1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기능은 만들었지만</a:t>
            </a:r>
            <a:r>
              <a:rPr lang="en-US" altLang="ko-KR" dirty="0"/>
              <a:t>…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AA7E924-D230-6B7E-6A52-73A16FB465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심심하죠</a:t>
            </a:r>
            <a:r>
              <a:rPr lang="en-US" altLang="ko-KR" dirty="0"/>
              <a:t>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192162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C6F7EAD4-F2C8-7EAF-3735-6D999C47B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TopUI.cs</a:t>
            </a:r>
            <a:r>
              <a:rPr lang="en-US" altLang="ko-KR" dirty="0"/>
              <a:t> </a:t>
            </a:r>
            <a:r>
              <a:rPr lang="ko-KR" altLang="en-US" dirty="0"/>
              <a:t>수정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C4FC4146-DB04-5F48-3862-9D3E35ABFE6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ko-KR" dirty="0" err="1"/>
              <a:t>PrimeTween</a:t>
            </a:r>
            <a:r>
              <a:rPr lang="ko-KR" altLang="en-US" dirty="0"/>
              <a:t>을 사용하여</a:t>
            </a:r>
            <a:br>
              <a:rPr lang="en-US" altLang="ko-KR" dirty="0"/>
            </a:br>
            <a:r>
              <a:rPr lang="ko-KR" altLang="en-US" dirty="0"/>
              <a:t>애니메이션 구현</a:t>
            </a:r>
            <a:endParaRPr lang="en-US" altLang="ko-KR" dirty="0"/>
          </a:p>
          <a:p>
            <a:pPr lvl="1"/>
            <a:r>
              <a:rPr lang="ko-KR" altLang="en-US" dirty="0"/>
              <a:t>코인이 오르면 </a:t>
            </a:r>
            <a:r>
              <a:rPr lang="en-US" altLang="ko-KR" dirty="0"/>
              <a:t>0.5</a:t>
            </a:r>
            <a:r>
              <a:rPr lang="ko-KR" altLang="en-US" dirty="0"/>
              <a:t>초 동안</a:t>
            </a:r>
            <a:br>
              <a:rPr lang="en-US" altLang="ko-KR" dirty="0"/>
            </a:br>
            <a:r>
              <a:rPr lang="ko-KR" altLang="en-US" dirty="0"/>
              <a:t>텍스트의 수치가 서서히</a:t>
            </a:r>
            <a:br>
              <a:rPr lang="en-US" altLang="ko-KR" dirty="0"/>
            </a:br>
            <a:r>
              <a:rPr lang="ko-KR" altLang="en-US" dirty="0"/>
              <a:t>오르도록 한다</a:t>
            </a:r>
            <a:r>
              <a:rPr lang="en-US" altLang="ko-KR" dirty="0"/>
              <a:t>.</a:t>
            </a:r>
          </a:p>
        </p:txBody>
      </p:sp>
      <p:sp>
        <p:nvSpPr>
          <p:cNvPr id="21" name="Rectangle 6">
            <a:extLst>
              <a:ext uri="{FF2B5EF4-FFF2-40B4-BE49-F238E27FC236}">
                <a16:creationId xmlns:a16="http://schemas.microsoft.com/office/drawing/2014/main" id="{C7EC1584-2080-D2A5-B0ED-99A94955ADD6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 bwMode="auto">
          <a:xfrm>
            <a:off x="6313468" y="-5417"/>
            <a:ext cx="5878532" cy="6863417"/>
          </a:xfrm>
          <a:prstGeom prst="rect">
            <a:avLst/>
          </a:prstGeom>
          <a:solidFill>
            <a:srgbClr val="1E1E1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using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PrimeTween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using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R3;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using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TMPro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using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UnityEngine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public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class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1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TopUI</a:t>
            </a:r>
            <a:r>
              <a:rPr kumimoji="0" lang="ko-KR" altLang="ko-KR" sz="1100" b="1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: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MonoBehaviour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{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[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SerializeField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]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TextMeshProUGUI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1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coinText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public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ReactiveProperty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&lt;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int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&gt;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DisplayedCoin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get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set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void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1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Start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CoinManager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.Instance.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Initialize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();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DisplayedCoin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=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new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ReactiveProperty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&lt;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int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&gt;(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0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DisplayedCoin.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8D9A8"/>
                </a:solidFill>
                <a:effectLst/>
                <a:latin typeface="Consolas" panose="020B0609020204030204" pitchFamily="49" charset="0"/>
                <a:ea typeface="JetBrains Mono"/>
              </a:rPr>
              <a:t>Subscribe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OnDisplayedCoinChanged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EventManager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.Instance.EventCoinDisplay.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AddListener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OnCoinChanged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void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OnCoinChanged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int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coin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IncreaseCoinAnimation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coin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void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IncreaseCoinAnimation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int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coin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Tween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Custom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DisplayedCoin.Value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coin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0.5f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A9A9A9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value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A9A9A9"/>
                </a:solidFill>
                <a:effectLst/>
                <a:latin typeface="Consolas" panose="020B0609020204030204" pitchFamily="49" charset="0"/>
                <a:ea typeface="JetBrains Mono"/>
              </a:rPr>
              <a:t>) 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=&gt;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DisplayedCoin.Value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= (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int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value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B8D7A3"/>
                </a:solidFill>
                <a:effectLst/>
                <a:latin typeface="Consolas" panose="020B0609020204030204" pitchFamily="49" charset="0"/>
                <a:ea typeface="JetBrains Mono"/>
              </a:rPr>
              <a:t>Ease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.Linear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void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OnDisplayedCoinChanged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int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coin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coinText.text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= 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coin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</a:t>
            </a:r>
            <a:r>
              <a:rPr kumimoji="0" lang="ko-KR" altLang="ko-KR" sz="11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ToString</a:t>
            </a: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();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}</a:t>
            </a:r>
            <a:endParaRPr kumimoji="0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EDE6A4C2-ED27-9011-7580-EE5C3BC0EA06}"/>
              </a:ext>
            </a:extLst>
          </p:cNvPr>
          <p:cNvSpPr/>
          <p:nvPr/>
        </p:nvSpPr>
        <p:spPr>
          <a:xfrm>
            <a:off x="6313468" y="65088"/>
            <a:ext cx="1420832" cy="201612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0965BD84-D327-3EC4-B43C-8E7793D42382}"/>
              </a:ext>
            </a:extLst>
          </p:cNvPr>
          <p:cNvSpPr/>
          <p:nvPr/>
        </p:nvSpPr>
        <p:spPr>
          <a:xfrm>
            <a:off x="6961168" y="4421188"/>
            <a:ext cx="2220932" cy="201612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B2F1B072-79AD-ABC1-AC58-A368193E79C9}"/>
              </a:ext>
            </a:extLst>
          </p:cNvPr>
          <p:cNvSpPr/>
          <p:nvPr/>
        </p:nvSpPr>
        <p:spPr>
          <a:xfrm>
            <a:off x="6681768" y="4922838"/>
            <a:ext cx="5097482" cy="900112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6481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텍스트, 스크린샷, 직사각형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3F690745-EFBB-39DC-672D-86F845D08B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" y="390525"/>
            <a:ext cx="10782300" cy="607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1595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39715FD-E9DC-370D-09C4-C3F75083F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힙</a:t>
            </a:r>
            <a:r>
              <a:rPr lang="ko-KR" altLang="en-US" dirty="0"/>
              <a:t> 메모리 최적화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86F9555-7EF4-52C3-C1F4-FDD4868AE51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altLang="ko-KR" dirty="0"/>
              <a:t>[</a:t>
            </a:r>
            <a:r>
              <a:rPr lang="ko-KR" altLang="en-US" dirty="0"/>
              <a:t>파일</a:t>
            </a:r>
            <a:r>
              <a:rPr lang="en-US" altLang="ko-KR" dirty="0"/>
              <a:t>] – [</a:t>
            </a:r>
            <a:r>
              <a:rPr lang="ko-KR" altLang="en-US" dirty="0"/>
              <a:t>설정</a:t>
            </a:r>
            <a:r>
              <a:rPr lang="en-US" altLang="ko-KR" dirty="0"/>
              <a:t>]</a:t>
            </a:r>
          </a:p>
          <a:p>
            <a:pPr marL="514350" indent="-514350">
              <a:buFont typeface="+mj-lt"/>
              <a:buAutoNum type="arabicPeriod"/>
            </a:pPr>
            <a:r>
              <a:rPr lang="ko-KR" altLang="en-US" dirty="0"/>
              <a:t>플러그인 탭</a:t>
            </a:r>
            <a:endParaRPr lang="en-US" altLang="ko-KR" dirty="0"/>
          </a:p>
          <a:p>
            <a:pPr marL="514350" indent="-514350">
              <a:buFont typeface="+mj-lt"/>
              <a:buAutoNum type="arabicPeriod"/>
            </a:pPr>
            <a:r>
              <a:rPr lang="en-US" altLang="ko-KR" dirty="0"/>
              <a:t>“heap” </a:t>
            </a:r>
            <a:r>
              <a:rPr lang="ko-KR" altLang="en-US" dirty="0"/>
              <a:t>검색</a:t>
            </a:r>
            <a:endParaRPr lang="en-US" altLang="ko-KR" dirty="0"/>
          </a:p>
          <a:p>
            <a:pPr marL="514350" indent="-514350">
              <a:buFont typeface="+mj-lt"/>
              <a:buAutoNum type="arabicPeriod"/>
            </a:pPr>
            <a:r>
              <a:rPr lang="en-US" altLang="ko-KR" dirty="0"/>
              <a:t>Heap Allocations</a:t>
            </a:r>
            <a:br>
              <a:rPr lang="en-US" altLang="ko-KR" dirty="0"/>
            </a:br>
            <a:r>
              <a:rPr lang="en-US" altLang="ko-KR" dirty="0"/>
              <a:t>Viewer </a:t>
            </a:r>
            <a:r>
              <a:rPr lang="ko-KR" altLang="en-US" dirty="0"/>
              <a:t>설치</a:t>
            </a:r>
          </a:p>
        </p:txBody>
      </p:sp>
      <p:pic>
        <p:nvPicPr>
          <p:cNvPr id="7" name="내용 개체 틀 6">
            <a:extLst>
              <a:ext uri="{FF2B5EF4-FFF2-40B4-BE49-F238E27FC236}">
                <a16:creationId xmlns:a16="http://schemas.microsoft.com/office/drawing/2014/main" id="{E17789DE-DA45-BDB7-010A-4DB7D758124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667500" y="1635881"/>
            <a:ext cx="5181600" cy="3870402"/>
          </a:xfr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94803718-5227-5501-DFA8-C318928296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2688" y="1690688"/>
            <a:ext cx="1804762" cy="2735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0721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B08987-531A-6730-6033-CA206EE94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힙</a:t>
            </a:r>
            <a:r>
              <a:rPr lang="ko-KR" altLang="en-US" dirty="0"/>
              <a:t> 메모리 최적화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440187A-3EC4-2DFB-B4B0-08F42FDF04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8439150" cy="4351338"/>
          </a:xfrm>
        </p:spPr>
        <p:txBody>
          <a:bodyPr>
            <a:normAutofit/>
          </a:bodyPr>
          <a:lstStyle/>
          <a:p>
            <a:r>
              <a:rPr lang="ko-KR" altLang="en-US" sz="2400" dirty="0"/>
              <a:t>코드에 생긴 파란 줄</a:t>
            </a:r>
            <a:r>
              <a:rPr lang="en-US" altLang="ko-KR" sz="2400" dirty="0"/>
              <a:t>?</a:t>
            </a:r>
          </a:p>
          <a:p>
            <a:pPr lvl="1"/>
            <a:r>
              <a:rPr lang="ko-KR" altLang="en-US" sz="2000" dirty="0"/>
              <a:t>커서를 올려보면</a:t>
            </a:r>
            <a:r>
              <a:rPr lang="en-US" altLang="ko-KR" sz="2000" dirty="0"/>
              <a:t>…</a:t>
            </a:r>
          </a:p>
          <a:p>
            <a:pPr lvl="1"/>
            <a:r>
              <a:rPr lang="ko-KR" altLang="en-US" sz="2000" dirty="0"/>
              <a:t>불필요한 메모리 할당이</a:t>
            </a:r>
            <a:br>
              <a:rPr lang="en-US" altLang="ko-KR" sz="2000" dirty="0"/>
            </a:br>
            <a:r>
              <a:rPr lang="ko-KR" altLang="en-US" sz="2000" dirty="0"/>
              <a:t>발생하고 있음을 알려준다</a:t>
            </a:r>
            <a:r>
              <a:rPr lang="en-US" altLang="ko-KR" sz="2000" dirty="0"/>
              <a:t>.</a:t>
            </a:r>
          </a:p>
          <a:p>
            <a:pPr lvl="1"/>
            <a:endParaRPr lang="en-US" altLang="ko-KR" sz="2000" dirty="0"/>
          </a:p>
          <a:p>
            <a:r>
              <a:rPr lang="ko-KR" altLang="en-US" sz="2400" dirty="0"/>
              <a:t>람다 함수에서 </a:t>
            </a:r>
            <a:r>
              <a:rPr lang="ko-KR" altLang="en-US" sz="2400" dirty="0" err="1"/>
              <a:t>클로저가</a:t>
            </a:r>
            <a:br>
              <a:rPr lang="en-US" altLang="ko-KR" sz="2400" dirty="0"/>
            </a:br>
            <a:r>
              <a:rPr lang="ko-KR" altLang="en-US" sz="2400" dirty="0"/>
              <a:t>사용되었기 때문</a:t>
            </a:r>
            <a:r>
              <a:rPr lang="en-US" altLang="ko-KR" sz="2400" dirty="0"/>
              <a:t>!</a:t>
            </a:r>
          </a:p>
          <a:p>
            <a:pPr lvl="1"/>
            <a:r>
              <a:rPr lang="en-US" altLang="ko-KR" sz="2000" dirty="0"/>
              <a:t>“Capture of ‘this’ reference”</a:t>
            </a:r>
          </a:p>
          <a:p>
            <a:pPr lvl="1"/>
            <a:r>
              <a:rPr lang="en-US" altLang="ko-KR" sz="2000" dirty="0"/>
              <a:t>IL(</a:t>
            </a:r>
            <a:r>
              <a:rPr lang="ko-KR" altLang="en-US" sz="2000" dirty="0"/>
              <a:t>중간 언어</a:t>
            </a:r>
            <a:r>
              <a:rPr lang="en-US" altLang="ko-KR" sz="2000" dirty="0"/>
              <a:t>)</a:t>
            </a:r>
            <a:r>
              <a:rPr lang="ko-KR" altLang="en-US" sz="2000" dirty="0"/>
              <a:t> 코드에서 우리 눈에</a:t>
            </a:r>
            <a:br>
              <a:rPr lang="en-US" altLang="ko-KR" sz="2000" dirty="0"/>
            </a:br>
            <a:r>
              <a:rPr lang="ko-KR" altLang="en-US" sz="2000" dirty="0"/>
              <a:t>보이지 않는</a:t>
            </a:r>
            <a:r>
              <a:rPr lang="en-US" altLang="ko-KR" sz="2000" dirty="0"/>
              <a:t> </a:t>
            </a:r>
            <a:r>
              <a:rPr lang="ko-KR" altLang="en-US" sz="2000" dirty="0"/>
              <a:t>클래스를 하나 </a:t>
            </a:r>
            <a:r>
              <a:rPr lang="en-US" altLang="ko-KR" sz="2000" dirty="0"/>
              <a:t>new()</a:t>
            </a:r>
            <a:r>
              <a:rPr lang="ko-KR" altLang="en-US" sz="2000" dirty="0"/>
              <a:t>해서 </a:t>
            </a:r>
            <a:r>
              <a:rPr lang="en-US" altLang="ko-KR" sz="2000" dirty="0"/>
              <a:t>this</a:t>
            </a:r>
            <a:r>
              <a:rPr lang="ko-KR" altLang="en-US" sz="2000" dirty="0"/>
              <a:t>를 포착하게 된다</a:t>
            </a:r>
            <a:r>
              <a:rPr lang="en-US" altLang="ko-KR" sz="2000" dirty="0"/>
              <a:t>.</a:t>
            </a:r>
            <a:br>
              <a:rPr lang="en-US" altLang="ko-KR" sz="2000" dirty="0"/>
            </a:br>
            <a:r>
              <a:rPr lang="ko-KR" altLang="en-US" sz="2000" dirty="0"/>
              <a:t>즉</a:t>
            </a:r>
            <a:r>
              <a:rPr lang="en-US" altLang="ko-KR" sz="2000" dirty="0"/>
              <a:t>, </a:t>
            </a:r>
            <a:r>
              <a:rPr lang="ko-KR" altLang="en-US" sz="2000" dirty="0"/>
              <a:t>메모리 할당이 발생한다</a:t>
            </a:r>
            <a:r>
              <a:rPr lang="en-US" altLang="ko-KR" sz="2000" dirty="0"/>
              <a:t>.</a:t>
            </a:r>
            <a:endParaRPr lang="ko-KR" altLang="en-US" sz="2000" dirty="0"/>
          </a:p>
        </p:txBody>
      </p:sp>
      <p:pic>
        <p:nvPicPr>
          <p:cNvPr id="12" name="내용 개체 틀 11">
            <a:extLst>
              <a:ext uri="{FF2B5EF4-FFF2-40B4-BE49-F238E27FC236}">
                <a16:creationId xmlns:a16="http://schemas.microsoft.com/office/drawing/2014/main" id="{B837448E-784B-6D9E-E3B8-27BD04951A7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826000" y="2139950"/>
            <a:ext cx="7178254" cy="1849377"/>
          </a:xfrm>
        </p:spPr>
      </p:pic>
    </p:spTree>
    <p:extLst>
      <p:ext uri="{BB962C8B-B14F-4D97-AF65-F5344CB8AC3E}">
        <p14:creationId xmlns:p14="http://schemas.microsoft.com/office/powerpoint/2010/main" val="7277891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DD9D0AD-6AB0-0E87-6D7E-34A523C8D8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힙</a:t>
            </a:r>
            <a:r>
              <a:rPr lang="ko-KR" altLang="en-US" dirty="0"/>
              <a:t> 메모리 최적화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366A9A4-C6D4-4B99-DE84-6F7D040F80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4"/>
            <a:ext cx="5181600" cy="4511675"/>
          </a:xfrm>
        </p:spPr>
        <p:txBody>
          <a:bodyPr>
            <a:normAutofit/>
          </a:bodyPr>
          <a:lstStyle/>
          <a:p>
            <a:r>
              <a:rPr lang="en-US" altLang="ko-KR" sz="1600" dirty="0">
                <a:hlinkClick r:id="rId2"/>
              </a:rPr>
              <a:t>https://github.com/KyryloKuzyk/PrimeTween?tab=readme-ov-file#zero-allocations-with-delegates</a:t>
            </a:r>
            <a:endParaRPr lang="en-US" altLang="ko-KR" sz="1600" dirty="0"/>
          </a:p>
          <a:p>
            <a:r>
              <a:rPr lang="en-US" altLang="ko-KR" sz="2000" dirty="0" err="1"/>
              <a:t>PrimeTween</a:t>
            </a:r>
            <a:r>
              <a:rPr lang="ko-KR" altLang="en-US" sz="2000" dirty="0"/>
              <a:t>에서는 </a:t>
            </a:r>
            <a:r>
              <a:rPr lang="ko-KR" altLang="en-US" sz="2000" dirty="0" err="1"/>
              <a:t>클로저를</a:t>
            </a:r>
            <a:r>
              <a:rPr lang="ko-KR" altLang="en-US" sz="2000" dirty="0"/>
              <a:t> 없애</a:t>
            </a:r>
            <a:br>
              <a:rPr lang="en-US" altLang="ko-KR" sz="2000" dirty="0"/>
            </a:br>
            <a:r>
              <a:rPr lang="ko-KR" altLang="en-US" sz="2000" dirty="0"/>
              <a:t>메모리 할당을 줄이는 방법을 제공한다</a:t>
            </a:r>
            <a:r>
              <a:rPr lang="en-US" altLang="ko-KR" sz="2000" dirty="0"/>
              <a:t>!</a:t>
            </a:r>
          </a:p>
          <a:p>
            <a:endParaRPr lang="en-US" altLang="ko-KR" sz="2000" dirty="0"/>
          </a:p>
          <a:p>
            <a:endParaRPr lang="en-US" altLang="ko-KR" sz="2000" dirty="0"/>
          </a:p>
          <a:p>
            <a:endParaRPr lang="en-US" altLang="ko-KR" sz="2000" dirty="0"/>
          </a:p>
          <a:p>
            <a:endParaRPr lang="en-US" altLang="ko-KR" sz="2000" dirty="0"/>
          </a:p>
          <a:p>
            <a:endParaRPr lang="en-US" altLang="ko-KR" sz="2000" dirty="0"/>
          </a:p>
          <a:p>
            <a:endParaRPr lang="en-US" altLang="ko-KR" sz="2000" dirty="0"/>
          </a:p>
          <a:p>
            <a:pPr marL="0" indent="0">
              <a:buNone/>
            </a:pPr>
            <a:endParaRPr lang="en-US" altLang="ko-KR" sz="2000" dirty="0"/>
          </a:p>
          <a:p>
            <a:endParaRPr lang="ko-KR" altLang="en-US" sz="2000" dirty="0"/>
          </a:p>
        </p:txBody>
      </p:sp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8FCEDC09-2E93-BE23-3098-610BEF35C2C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72200" y="564824"/>
            <a:ext cx="5181600" cy="4015439"/>
          </a:xfrm>
        </p:spPr>
      </p:pic>
      <p:sp>
        <p:nvSpPr>
          <p:cNvPr id="9" name="화살표: 오른쪽 8">
            <a:extLst>
              <a:ext uri="{FF2B5EF4-FFF2-40B4-BE49-F238E27FC236}">
                <a16:creationId xmlns:a16="http://schemas.microsoft.com/office/drawing/2014/main" id="{56B65BA1-E267-4023-54F4-3B4B8F4F0C6D}"/>
              </a:ext>
            </a:extLst>
          </p:cNvPr>
          <p:cNvSpPr/>
          <p:nvPr/>
        </p:nvSpPr>
        <p:spPr>
          <a:xfrm rot="5400000">
            <a:off x="2659019" y="4167924"/>
            <a:ext cx="386001" cy="41735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E0C741-DD2A-8AB0-C50C-AC3BAE4EE0DE}"/>
              </a:ext>
            </a:extLst>
          </p:cNvPr>
          <p:cNvSpPr txBox="1"/>
          <p:nvPr/>
        </p:nvSpPr>
        <p:spPr>
          <a:xfrm>
            <a:off x="838200" y="5825904"/>
            <a:ext cx="108013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람다 함수에서 사용되는 모든 외부 변수</a:t>
            </a:r>
            <a:r>
              <a:rPr lang="en-US" altLang="ko-KR" dirty="0"/>
              <a:t>(this)</a:t>
            </a:r>
            <a:r>
              <a:rPr lang="ko-KR" altLang="en-US" dirty="0"/>
              <a:t>를 함수의 인자</a:t>
            </a:r>
            <a:r>
              <a:rPr lang="en-US" altLang="ko-KR" dirty="0"/>
              <a:t>(target)</a:t>
            </a:r>
            <a:r>
              <a:rPr lang="ko-KR" altLang="en-US" dirty="0"/>
              <a:t>로 넘겨줌으로써</a:t>
            </a:r>
            <a:r>
              <a:rPr lang="en-US" altLang="ko-KR" dirty="0"/>
              <a:t>,</a:t>
            </a:r>
            <a:br>
              <a:rPr lang="en-US" altLang="ko-KR" dirty="0"/>
            </a:br>
            <a:r>
              <a:rPr lang="ko-KR" altLang="en-US" dirty="0"/>
              <a:t>외부 변수를 포착하기 위한 불필요한 클래스 생성</a:t>
            </a:r>
            <a:r>
              <a:rPr lang="en-US" altLang="ko-KR" dirty="0"/>
              <a:t>(</a:t>
            </a:r>
            <a:r>
              <a:rPr lang="ko-KR" altLang="en-US" dirty="0"/>
              <a:t>할당</a:t>
            </a:r>
            <a:r>
              <a:rPr lang="en-US" altLang="ko-KR" dirty="0"/>
              <a:t>)</a:t>
            </a:r>
            <a:r>
              <a:rPr lang="ko-KR" altLang="en-US" dirty="0"/>
              <a:t>을 방지한다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B233F448-A731-C98C-F620-CF6C6FEB56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4704540"/>
            <a:ext cx="6417141" cy="938719"/>
          </a:xfrm>
          <a:prstGeom prst="rect">
            <a:avLst/>
          </a:prstGeom>
          <a:solidFill>
            <a:srgbClr val="1E1E1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 void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IncreaseCoinAnimation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int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coin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{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Tween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Custom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this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DisplayedCoin.Value,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coin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0.5f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(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target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value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 =&gt;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target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.DisplayedCoin.Value = (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int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value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B8D7A3"/>
                </a:solidFill>
                <a:effectLst/>
                <a:latin typeface="Consolas" panose="020B0609020204030204" pitchFamily="49" charset="0"/>
                <a:ea typeface="JetBrains Mono"/>
              </a:rPr>
              <a:t>Ease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.Linear);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}</a:t>
            </a:r>
            <a:endParaRPr kumimoji="0" lang="ko-KR" altLang="ko-KR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AAAF3DF4-404E-0D66-D3A2-8C727AC84A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3109948"/>
            <a:ext cx="5262979" cy="938719"/>
          </a:xfrm>
          <a:prstGeom prst="rect">
            <a:avLst/>
          </a:prstGeom>
          <a:solidFill>
            <a:srgbClr val="1E1E1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 void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IncreaseCoinAnimation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int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coin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{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Tween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Custom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(DisplayedCoin.Value,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coin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0.5f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A9A9A9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value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A9A9A9"/>
                </a:solidFill>
                <a:effectLst/>
                <a:latin typeface="Consolas" panose="020B0609020204030204" pitchFamily="49" charset="0"/>
                <a:ea typeface="JetBrains Mono"/>
              </a:rPr>
              <a:t>)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=&gt; DisplayedCoin.Value = (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int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value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B8D7A3"/>
                </a:solidFill>
                <a:effectLst/>
                <a:latin typeface="Consolas" panose="020B0609020204030204" pitchFamily="49" charset="0"/>
                <a:ea typeface="JetBrains Mono"/>
              </a:rPr>
              <a:t>Ease</a:t>
            </a: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.Linear);</a:t>
            </a:r>
            <a:b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1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}</a:t>
            </a:r>
            <a:endParaRPr kumimoji="0" lang="ko-KR" altLang="ko-KR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95860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>
            <a:extLst>
              <a:ext uri="{FF2B5EF4-FFF2-40B4-BE49-F238E27FC236}">
                <a16:creationId xmlns:a16="http://schemas.microsoft.com/office/drawing/2014/main" id="{7D44F918-A7DA-BD7C-F5AC-F1FC205FD2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그러나 여전히 심심하다</a:t>
            </a:r>
            <a:r>
              <a:rPr lang="en-US" altLang="ko-KR" dirty="0"/>
              <a:t>…</a:t>
            </a:r>
            <a:endParaRPr lang="ko-KR" altLang="en-US" dirty="0"/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34F8B1C-4228-2F90-DE7A-9D92DBC8D9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코인이 버튼에서부터 생성되어 날아가서 상단 </a:t>
            </a:r>
            <a:r>
              <a:rPr lang="en-US" altLang="ko-KR" dirty="0"/>
              <a:t>UI</a:t>
            </a:r>
            <a:r>
              <a:rPr lang="ko-KR" altLang="en-US" dirty="0"/>
              <a:t>에 닿을 때</a:t>
            </a:r>
            <a:br>
              <a:rPr lang="en-US" altLang="ko-KR" dirty="0"/>
            </a:br>
            <a:r>
              <a:rPr lang="ko-KR" altLang="en-US" dirty="0"/>
              <a:t>수치가 증가하게 하면 어떨까</a:t>
            </a:r>
            <a:r>
              <a:rPr lang="en-US" altLang="ko-KR" dirty="0"/>
              <a:t>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1024068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2ED039B-5A2F-EE82-C5B2-0789EC57F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프리팹화</a:t>
            </a:r>
            <a:endParaRPr lang="ko-KR" altLang="en-US" dirty="0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99D38C84-66AC-83CC-4911-0980DCACAD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100" y="3079250"/>
            <a:ext cx="5181600" cy="3650957"/>
          </a:xfrm>
          <a:prstGeom prst="rect">
            <a:avLst/>
          </a:prstGeom>
        </p:spPr>
      </p:pic>
      <p:pic>
        <p:nvPicPr>
          <p:cNvPr id="15" name="내용 개체 틀 14">
            <a:extLst>
              <a:ext uri="{FF2B5EF4-FFF2-40B4-BE49-F238E27FC236}">
                <a16:creationId xmlns:a16="http://schemas.microsoft.com/office/drawing/2014/main" id="{B1CDDE19-6D04-B5BF-1F87-9C9AE77CF5F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4008418" y="190097"/>
            <a:ext cx="8018482" cy="3477322"/>
          </a:xfr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FB616AC8-1C8F-7FFD-D9CB-B384BC363C18}"/>
              </a:ext>
            </a:extLst>
          </p:cNvPr>
          <p:cNvSpPr/>
          <p:nvPr/>
        </p:nvSpPr>
        <p:spPr>
          <a:xfrm>
            <a:off x="1773218" y="6084887"/>
            <a:ext cx="3624282" cy="316177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877D47E-F909-327F-0FCB-DB45FFBB6C9F}"/>
              </a:ext>
            </a:extLst>
          </p:cNvPr>
          <p:cNvSpPr/>
          <p:nvPr/>
        </p:nvSpPr>
        <p:spPr>
          <a:xfrm>
            <a:off x="1773218" y="3080176"/>
            <a:ext cx="842982" cy="314457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E46CE37-E31F-7BC5-7798-2F86B67254E9}"/>
              </a:ext>
            </a:extLst>
          </p:cNvPr>
          <p:cNvSpPr/>
          <p:nvPr/>
        </p:nvSpPr>
        <p:spPr>
          <a:xfrm>
            <a:off x="8680450" y="190097"/>
            <a:ext cx="812800" cy="362353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2D73AC96-6671-FAC9-F9DF-9EC3A9D3704C}"/>
              </a:ext>
            </a:extLst>
          </p:cNvPr>
          <p:cNvSpPr/>
          <p:nvPr/>
        </p:nvSpPr>
        <p:spPr>
          <a:xfrm>
            <a:off x="8623300" y="2787247"/>
            <a:ext cx="1168400" cy="178203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29B37736-A69E-B76D-5D99-353484CA2F50}"/>
              </a:ext>
            </a:extLst>
          </p:cNvPr>
          <p:cNvSpPr/>
          <p:nvPr/>
        </p:nvSpPr>
        <p:spPr>
          <a:xfrm>
            <a:off x="165099" y="3079250"/>
            <a:ext cx="804059" cy="533900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A99389A3-0463-0C1F-D099-C5F542DD2DBC}"/>
              </a:ext>
            </a:extLst>
          </p:cNvPr>
          <p:cNvSpPr/>
          <p:nvPr/>
        </p:nvSpPr>
        <p:spPr>
          <a:xfrm>
            <a:off x="7092950" y="183948"/>
            <a:ext cx="914400" cy="724102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68719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A14EEFE8-7A4D-856A-E112-3AFC5050F8A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378102" y="1484309"/>
            <a:ext cx="11435795" cy="3889382"/>
          </a:xfrm>
        </p:spPr>
      </p:pic>
    </p:spTree>
    <p:extLst>
      <p:ext uri="{BB962C8B-B14F-4D97-AF65-F5344CB8AC3E}">
        <p14:creationId xmlns:p14="http://schemas.microsoft.com/office/powerpoint/2010/main" val="32529207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1BFBFE-C06B-BA8A-3E5F-E720D1656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FlyObject.cs</a:t>
            </a:r>
            <a:endParaRPr lang="ko-KR" altLang="en-US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B3A845B0-B337-8FCF-57BD-0450C865DE9C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 bwMode="auto">
          <a:xfrm>
            <a:off x="4890001" y="58846"/>
            <a:ext cx="7301999" cy="6740307"/>
          </a:xfrm>
          <a:prstGeom prst="rect">
            <a:avLst/>
          </a:prstGeom>
          <a:solidFill>
            <a:srgbClr val="1E1E1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using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System;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using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Cysharp.Threading.Tasks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using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PrimeTween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using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UnityEngine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public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class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1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FlyObject</a:t>
            </a:r>
            <a:r>
              <a:rPr kumimoji="0" lang="ko-KR" altLang="ko-KR" sz="900" b="1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: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MonoBehaviour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{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RectTransform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_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destination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Sequence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_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sequence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Action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_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onComplete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public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void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Clear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8A0DF"/>
                </a:solidFill>
                <a:effectLst/>
                <a:latin typeface="Consolas" panose="020B0609020204030204" pitchFamily="49" charset="0"/>
                <a:ea typeface="JetBrains Mono"/>
              </a:rPr>
              <a:t>if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8A0DF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(_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sequence.isAlive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_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sequence.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Stop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();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gameObject.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SetActive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false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public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void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Play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Vector3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startPosition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RectTransform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dest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float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delay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float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duration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B8D7A3"/>
                </a:solidFill>
                <a:effectLst/>
                <a:latin typeface="Consolas" panose="020B0609020204030204" pitchFamily="49" charset="0"/>
                <a:ea typeface="JetBrains Mono"/>
              </a:rPr>
              <a:t>Ease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B8D7A3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easingType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Action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onComplete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=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null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transform.localPosition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=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startPosition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_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destination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=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dest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PlayAnimation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delay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duration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easingType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onComplete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).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8D9A8"/>
                </a:solidFill>
                <a:effectLst/>
                <a:latin typeface="Consolas" panose="020B0609020204030204" pitchFamily="49" charset="0"/>
                <a:ea typeface="JetBrains Mono"/>
              </a:rPr>
              <a:t>Forget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();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async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UniTask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PlayAnimation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float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delay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float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duration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B8D7A3"/>
                </a:solidFill>
                <a:effectLst/>
                <a:latin typeface="Consolas" panose="020B0609020204030204" pitchFamily="49" charset="0"/>
                <a:ea typeface="JetBrains Mono"/>
              </a:rPr>
              <a:t>Ease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B8D7A3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easingType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Action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onComplete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=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null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await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UniTask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Delay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TimeSpan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FromSeconds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delay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));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gameObject.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SetActive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true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Vector3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startPosition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=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transform.position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_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onComplete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=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onComplete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_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sequence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=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Sequence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Create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.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Chain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Tween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Custom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this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startPosition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_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destination.position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duration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    (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target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value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 =&gt;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target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.transform.position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=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value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easingType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))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.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OnComplete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this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A9A9A9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target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A9A9A9"/>
                </a:solidFill>
                <a:effectLst/>
                <a:latin typeface="Consolas" panose="020B0609020204030204" pitchFamily="49" charset="0"/>
                <a:ea typeface="JetBrains Mono"/>
              </a:rPr>
              <a:t>) 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=&gt;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{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   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target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.gameObject.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SetActive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false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   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target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._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onComplete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?.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Invoke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();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});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await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_</a:t>
            </a:r>
            <a:r>
              <a:rPr kumimoji="0" lang="ko-KR" altLang="ko-KR" sz="9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sequence</a:t>
            </a: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9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}</a:t>
            </a:r>
            <a:endParaRPr kumimoji="0" lang="ko-KR" altLang="ko-KR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84603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A7D04B-FE54-D6C5-15FF-A7F5BB817F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7A2CD23-CE00-87B7-4966-A5DBEF504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600" dirty="0" err="1"/>
              <a:t>FlyEffectController.cs</a:t>
            </a:r>
            <a:endParaRPr lang="ko-KR" altLang="en-US" sz="3600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1F2CA542-8A3C-38B3-9002-B7344E40A7C0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 bwMode="auto">
          <a:xfrm>
            <a:off x="5596925" y="53861"/>
            <a:ext cx="6595075" cy="6771084"/>
          </a:xfrm>
          <a:prstGeom prst="rect">
            <a:avLst/>
          </a:prstGeom>
          <a:solidFill>
            <a:srgbClr val="1E1E1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using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System;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using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System.Collections.Generic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using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PrimeTween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using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UnityEngine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public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class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1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FlyEffectController</a:t>
            </a:r>
            <a:r>
              <a:rPr kumimoji="0" lang="ko-KR" altLang="ko-KR" sz="700" b="1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: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MonoBehaviour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{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[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SerializeField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]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FlyObject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1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flyObjectPrefab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[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SerializeField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]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RectTransform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1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destination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[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SerializeField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]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float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1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interval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[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SerializeField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]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float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1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flyDuration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List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&lt;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FlyObject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&gt; _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flyObjects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void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1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Awake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_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flyObjects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=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new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List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&lt;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FlyObject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&gt;();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public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void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Clear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foreach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var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obj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in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_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flyObjects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{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obj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Clear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();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}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_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flyObjects.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Clear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();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public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void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Play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RectTransform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origin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RectTransform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dest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int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count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bool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radial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B8D7A3"/>
                </a:solidFill>
                <a:effectLst/>
                <a:latin typeface="Consolas" panose="020B0609020204030204" pitchFamily="49" charset="0"/>
                <a:ea typeface="JetBrains Mono"/>
              </a:rPr>
              <a:t>Ease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B8D7A3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easingType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Action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onComplete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=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null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Clear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();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8A0DF"/>
                </a:solidFill>
                <a:effectLst/>
                <a:latin typeface="Consolas" panose="020B0609020204030204" pitchFamily="49" charset="0"/>
                <a:ea typeface="JetBrains Mono"/>
              </a:rPr>
              <a:t>for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8A0DF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int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i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=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0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i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&lt;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count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i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++)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{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FlyObject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flyObject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=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Instantiate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flyObjectPrefab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transform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flyObject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.transform.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SetAsFirstSibling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();   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7A64A"/>
                </a:solidFill>
                <a:effectLst/>
                <a:latin typeface="Consolas" panose="020B0609020204030204" pitchFamily="49" charset="0"/>
                <a:ea typeface="JetBrains Mono"/>
              </a:rPr>
              <a:t>//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7A64A"/>
                </a:solidFill>
                <a:effectLst/>
                <a:latin typeface="Consolas" panose="020B0609020204030204" pitchFamily="49" charset="0"/>
                <a:ea typeface="JetBrains Mono"/>
                <a:cs typeface="Courier New" panose="02070309020205020404" pitchFamily="49" charset="0"/>
              </a:rPr>
              <a:t>나중에 생성된 것이 화면 앞쪽에 그려진다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7A64A"/>
                </a:solidFill>
                <a:effectLst/>
                <a:latin typeface="Consolas" panose="020B0609020204030204" pitchFamily="49" charset="0"/>
                <a:ea typeface="JetBrains Mono"/>
              </a:rPr>
              <a:t>.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7A64A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7A64A"/>
                </a:solidFill>
                <a:effectLst/>
                <a:latin typeface="Consolas" panose="020B0609020204030204" pitchFamily="49" charset="0"/>
                <a:ea typeface="JetBrains Mono"/>
              </a:rPr>
              <a:t>           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_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flyObjects.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Add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flyObject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flyObject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.gameObject.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SetActive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false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Vector3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startPosition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=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origin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.position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8A0DF"/>
                </a:solidFill>
                <a:effectLst/>
                <a:latin typeface="Consolas" panose="020B0609020204030204" pitchFamily="49" charset="0"/>
                <a:ea typeface="JetBrains Mono"/>
              </a:rPr>
              <a:t>if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8A0DF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radial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{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   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float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angle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=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i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==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0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?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UnityEngine.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Random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Range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180f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360f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 :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       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i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%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2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==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0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?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UnityEngine.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Random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Range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180f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270f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 :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UnityEngine.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Random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Range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(-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90f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0f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   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float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radian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=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angle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*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Mathf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.Deg2Rad;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   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startPosition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=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origin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.position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+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new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Vector3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Mathf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Cos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radian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),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Mathf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Sin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radian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),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0f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*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150f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}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flyObject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Play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startPosition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dest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i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*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interval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2f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easingType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onComplete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}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public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void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Play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RectTransform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origin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int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count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bool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radial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B8D7A3"/>
                </a:solidFill>
                <a:effectLst/>
                <a:latin typeface="Consolas" panose="020B0609020204030204" pitchFamily="49" charset="0"/>
                <a:ea typeface="JetBrains Mono"/>
              </a:rPr>
              <a:t>Ease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B8D7A3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easingType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Action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onComplete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=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null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Play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origin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destination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count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radial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easingType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7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onComplete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}</a:t>
            </a:r>
            <a:endParaRPr kumimoji="0" lang="ko-KR" altLang="ko-KR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725044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9879ED-CFAA-5FE0-3645-50956ABF27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2A734C-6911-7F4E-22DA-C07E83B71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600" dirty="0" err="1"/>
              <a:t>GetCoinButton.cs</a:t>
            </a:r>
            <a:endParaRPr lang="ko-KR" altLang="en-US" sz="3600" dirty="0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EE67B7B2-3984-8A2A-9B1B-207A8A726377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 bwMode="auto">
          <a:xfrm>
            <a:off x="838200" y="1479241"/>
            <a:ext cx="10620215" cy="5201424"/>
          </a:xfrm>
          <a:prstGeom prst="rect">
            <a:avLst/>
          </a:prstGeom>
          <a:solidFill>
            <a:srgbClr val="1E1E1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using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PrimeTween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using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UnityEngine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using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UnityEngine.UI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public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class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400" b="1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GetCoinButton</a:t>
            </a:r>
            <a:r>
              <a:rPr kumimoji="0" lang="ko-KR" altLang="ko-KR" sz="1400" b="1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: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MonoBehaviour</a:t>
            </a:r>
            <a:b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{</a:t>
            </a:r>
            <a:b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RectTransform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_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rectTransform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[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SerializeField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]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int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400" b="1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value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[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SerializeField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]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FlyEffectController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400" b="1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flyEffectController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b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void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400" b="1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Awake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</a:t>
            </a:r>
            <a:b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_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rectTransform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=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GetComponent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&lt;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RectTransform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&gt;();</a:t>
            </a:r>
            <a:b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GetComponent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&lt;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Button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&gt;().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onClick.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AddListener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(() =&gt;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EventManager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.Instance.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OnEventCoinEarned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value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));</a:t>
            </a:r>
            <a:b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GetComponent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&lt;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Button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&gt;().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onClick.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AddListener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PlayFlyEffect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void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PlayFlyEffect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</a:t>
            </a:r>
            <a:b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flyEffectController.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Play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(_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rectTransform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value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/ 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10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true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B8D7A3"/>
                </a:solidFill>
                <a:effectLst/>
                <a:latin typeface="Consolas" panose="020B0609020204030204" pitchFamily="49" charset="0"/>
                <a:ea typeface="JetBrains Mono"/>
              </a:rPr>
              <a:t>Ease</a:t>
            </a:r>
            <a:r>
              <a:rPr kumimoji="0" lang="ko-KR" altLang="ko-KR" sz="14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.InBack</a:t>
            </a: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}</a:t>
            </a:r>
            <a:b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endParaRPr kumimoji="0" lang="ko-KR" altLang="ko-KR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83381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7322369-EB97-EAF6-0A32-F11D0DBAA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버튼 세팅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73DAE5A-21DD-7203-276A-CB80D813BCA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ko-KR" dirty="0"/>
              <a:t>Button10</a:t>
            </a:r>
            <a:r>
              <a:rPr lang="ko-KR" altLang="en-US" dirty="0"/>
              <a:t>과 </a:t>
            </a:r>
            <a:r>
              <a:rPr lang="en-US" altLang="ko-KR" dirty="0"/>
              <a:t>Button100</a:t>
            </a:r>
            <a:br>
              <a:rPr lang="en-US" altLang="ko-KR" dirty="0"/>
            </a:br>
            <a:r>
              <a:rPr lang="ko-KR" altLang="en-US" dirty="0"/>
              <a:t>동시 선택</a:t>
            </a:r>
            <a:endParaRPr lang="en-US" altLang="ko-KR" dirty="0"/>
          </a:p>
          <a:p>
            <a:pPr lvl="1"/>
            <a:r>
              <a:rPr lang="en-US" altLang="ko-KR" dirty="0"/>
              <a:t>Get Coin Button</a:t>
            </a:r>
            <a:r>
              <a:rPr lang="ko-KR" altLang="en-US" dirty="0"/>
              <a:t>의</a:t>
            </a:r>
            <a:br>
              <a:rPr lang="en-US" altLang="ko-KR" dirty="0"/>
            </a:br>
            <a:r>
              <a:rPr lang="en-US" altLang="ko-KR" dirty="0"/>
              <a:t>Fly</a:t>
            </a:r>
            <a:r>
              <a:rPr lang="ko-KR" altLang="en-US" dirty="0"/>
              <a:t> </a:t>
            </a:r>
            <a:r>
              <a:rPr lang="en-US" altLang="ko-KR" dirty="0"/>
              <a:t>Effect</a:t>
            </a:r>
            <a:r>
              <a:rPr lang="ko-KR" altLang="en-US" dirty="0"/>
              <a:t> </a:t>
            </a:r>
            <a:r>
              <a:rPr lang="en-US" altLang="ko-KR" dirty="0"/>
              <a:t>Controller</a:t>
            </a:r>
            <a:r>
              <a:rPr lang="ko-KR" altLang="en-US" dirty="0"/>
              <a:t>에</a:t>
            </a:r>
            <a:br>
              <a:rPr lang="en-US" altLang="ko-KR" dirty="0"/>
            </a:br>
            <a:r>
              <a:rPr lang="en-US" altLang="ko-KR" dirty="0"/>
              <a:t>Hierarchy</a:t>
            </a:r>
            <a:r>
              <a:rPr lang="ko-KR" altLang="en-US" dirty="0"/>
              <a:t>의</a:t>
            </a:r>
            <a:br>
              <a:rPr lang="en-US" altLang="ko-KR" dirty="0"/>
            </a:br>
            <a:r>
              <a:rPr lang="en-US" altLang="ko-KR" dirty="0" err="1"/>
              <a:t>FlyEffectController</a:t>
            </a:r>
            <a:r>
              <a:rPr lang="ko-KR" altLang="en-US" dirty="0"/>
              <a:t> 대입</a:t>
            </a:r>
            <a:endParaRPr lang="en-US" altLang="ko-KR" dirty="0"/>
          </a:p>
        </p:txBody>
      </p:sp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5ABC4760-E7D2-9E29-0668-954B4CD6C70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022851" y="-1"/>
            <a:ext cx="7169150" cy="6856441"/>
          </a:xfr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31D5E172-DE13-7A0B-ABCC-2194E03E5F55}"/>
              </a:ext>
            </a:extLst>
          </p:cNvPr>
          <p:cNvSpPr/>
          <p:nvPr/>
        </p:nvSpPr>
        <p:spPr>
          <a:xfrm>
            <a:off x="5168900" y="849703"/>
            <a:ext cx="1282700" cy="426647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8AE3A7EB-6F40-55F0-4F4D-B3708DD156B2}"/>
              </a:ext>
            </a:extLst>
          </p:cNvPr>
          <p:cNvSpPr/>
          <p:nvPr/>
        </p:nvSpPr>
        <p:spPr>
          <a:xfrm>
            <a:off x="7324726" y="6053528"/>
            <a:ext cx="3603624" cy="123435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631200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07F518-ADC2-14C9-F4C9-2260C71B2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모든 </a:t>
            </a:r>
            <a:r>
              <a:rPr lang="en-US" altLang="ko-KR" dirty="0" err="1"/>
              <a:t>RectTransform</a:t>
            </a:r>
            <a:r>
              <a:rPr lang="ko-KR" altLang="en-US" dirty="0"/>
              <a:t>의 </a:t>
            </a:r>
            <a:r>
              <a:rPr lang="en-US" altLang="ko-KR" dirty="0"/>
              <a:t>Pivot</a:t>
            </a:r>
            <a:r>
              <a:rPr lang="ko-KR" altLang="en-US" dirty="0"/>
              <a:t>을 </a:t>
            </a:r>
            <a:r>
              <a:rPr lang="en-US" altLang="ko-KR" dirty="0"/>
              <a:t>0.5</a:t>
            </a:r>
            <a:r>
              <a:rPr lang="ko-KR" altLang="en-US" dirty="0"/>
              <a:t>로 설정</a:t>
            </a:r>
          </a:p>
        </p:txBody>
      </p:sp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A6D87D86-6268-8C62-36DB-485F339CDD3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70502" y="1576142"/>
            <a:ext cx="4538098" cy="2572484"/>
          </a:xfrm>
        </p:spPr>
      </p:pic>
      <p:pic>
        <p:nvPicPr>
          <p:cNvPr id="8" name="내용 개체 틀 7">
            <a:extLst>
              <a:ext uri="{FF2B5EF4-FFF2-40B4-BE49-F238E27FC236}">
                <a16:creationId xmlns:a16="http://schemas.microsoft.com/office/drawing/2014/main" id="{F4FBB48F-5D4E-1371-7ABF-41F277B7B65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828071" y="1649699"/>
            <a:ext cx="5181600" cy="2498927"/>
          </a:xfr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5FD380F9-F1AD-CBC3-CFD4-C04041B450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502" y="4473695"/>
            <a:ext cx="4804389" cy="2050930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1A1145E7-294E-3F81-E3EE-2C7B66E018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28070" y="4439485"/>
            <a:ext cx="4940877" cy="2050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4928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7D6F2F-6B0E-40DB-AC7D-232744F05E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2E258F3-8DAC-82F8-6D6E-F98BAAFC0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FlyEffectController</a:t>
            </a:r>
            <a:r>
              <a:rPr lang="en-US" altLang="ko-KR" dirty="0"/>
              <a:t> </a:t>
            </a:r>
            <a:r>
              <a:rPr lang="ko-KR" altLang="en-US" dirty="0"/>
              <a:t>세팅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BB15E3F-C17E-1C84-CF5D-ED2505E101E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ko-KR" dirty="0"/>
              <a:t>Fly Effect Controller </a:t>
            </a:r>
            <a:r>
              <a:rPr lang="ko-KR" altLang="en-US" dirty="0"/>
              <a:t>컴포넌트</a:t>
            </a:r>
            <a:endParaRPr lang="en-US" altLang="ko-KR" dirty="0"/>
          </a:p>
          <a:p>
            <a:pPr lvl="1"/>
            <a:r>
              <a:rPr lang="en-US" altLang="ko-KR" dirty="0"/>
              <a:t>Prefab</a:t>
            </a:r>
            <a:r>
              <a:rPr lang="ko-KR" altLang="en-US" dirty="0"/>
              <a:t>은 </a:t>
            </a:r>
            <a:r>
              <a:rPr lang="en-US" altLang="ko-KR" dirty="0"/>
              <a:t>Prefab</a:t>
            </a:r>
            <a:r>
              <a:rPr lang="ko-KR" altLang="en-US" dirty="0"/>
              <a:t>에서</a:t>
            </a:r>
            <a:endParaRPr lang="en-US" altLang="ko-KR" dirty="0"/>
          </a:p>
          <a:p>
            <a:pPr lvl="1"/>
            <a:r>
              <a:rPr lang="en-US" altLang="ko-KR" dirty="0"/>
              <a:t>Destination</a:t>
            </a:r>
            <a:r>
              <a:rPr lang="ko-KR" altLang="en-US" dirty="0"/>
              <a:t>은 </a:t>
            </a:r>
            <a:r>
              <a:rPr lang="en-US" altLang="ko-KR" dirty="0"/>
              <a:t>Hierarchy</a:t>
            </a:r>
            <a:r>
              <a:rPr lang="ko-KR" altLang="en-US" dirty="0"/>
              <a:t>에서</a:t>
            </a:r>
            <a:endParaRPr lang="en-US" altLang="ko-KR" dirty="0"/>
          </a:p>
          <a:p>
            <a:pPr lvl="1"/>
            <a:endParaRPr lang="en-US" altLang="ko-KR" dirty="0"/>
          </a:p>
          <a:p>
            <a:r>
              <a:rPr lang="en-US" altLang="ko-KR" dirty="0" err="1"/>
              <a:t>Rect</a:t>
            </a:r>
            <a:r>
              <a:rPr lang="en-US" altLang="ko-KR" dirty="0"/>
              <a:t> Transform</a:t>
            </a:r>
            <a:r>
              <a:rPr lang="ko-KR" altLang="en-US" dirty="0"/>
              <a:t>의 </a:t>
            </a:r>
            <a:r>
              <a:rPr lang="en-US" altLang="ko-KR" dirty="0"/>
              <a:t>Pivot</a:t>
            </a:r>
            <a:r>
              <a:rPr lang="ko-KR" altLang="en-US" dirty="0"/>
              <a:t>을</a:t>
            </a:r>
            <a:br>
              <a:rPr lang="en-US" altLang="ko-KR" dirty="0"/>
            </a:br>
            <a:r>
              <a:rPr lang="en-US" altLang="ko-KR" dirty="0"/>
              <a:t>0, 0</a:t>
            </a:r>
            <a:r>
              <a:rPr lang="ko-KR" altLang="en-US" dirty="0"/>
              <a:t>으로 설정</a:t>
            </a:r>
            <a:r>
              <a:rPr lang="en-US" altLang="ko-KR" dirty="0"/>
              <a:t>!</a:t>
            </a:r>
          </a:p>
          <a:p>
            <a:endParaRPr lang="en-US" altLang="ko-KR" dirty="0"/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C1314175-67B0-D2B0-7AAE-E691B4E6FE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2" y="2003452"/>
            <a:ext cx="1438275" cy="1343025"/>
          </a:xfrm>
          <a:prstGeom prst="rect">
            <a:avLst/>
          </a:prstGeom>
        </p:spPr>
      </p:pic>
      <p:pic>
        <p:nvPicPr>
          <p:cNvPr id="31" name="그림 30">
            <a:extLst>
              <a:ext uri="{FF2B5EF4-FFF2-40B4-BE49-F238E27FC236}">
                <a16:creationId xmlns:a16="http://schemas.microsoft.com/office/drawing/2014/main" id="{5FECE0BF-51B9-D47E-A6DE-9A8FFA4A51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5750" y="3599255"/>
            <a:ext cx="6255104" cy="2577708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DB5ECD6D-7989-686C-B70A-539C979F5363}"/>
              </a:ext>
            </a:extLst>
          </p:cNvPr>
          <p:cNvSpPr/>
          <p:nvPr/>
        </p:nvSpPr>
        <p:spPr>
          <a:xfrm>
            <a:off x="5607050" y="4544533"/>
            <a:ext cx="812800" cy="134547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76385882-50C3-9738-D128-98B4CF424550}"/>
              </a:ext>
            </a:extLst>
          </p:cNvPr>
          <p:cNvSpPr/>
          <p:nvPr/>
        </p:nvSpPr>
        <p:spPr>
          <a:xfrm>
            <a:off x="7308850" y="5217633"/>
            <a:ext cx="2749550" cy="731447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F9A6D9-2CBA-2F43-94CB-0F634F91D173}"/>
              </a:ext>
            </a:extLst>
          </p:cNvPr>
          <p:cNvSpPr/>
          <p:nvPr/>
        </p:nvSpPr>
        <p:spPr>
          <a:xfrm>
            <a:off x="5766516" y="4163527"/>
            <a:ext cx="310434" cy="83753"/>
          </a:xfrm>
          <a:prstGeom prst="rect">
            <a:avLst/>
          </a:prstGeom>
          <a:noFill/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8" name="직선 화살표 연결선 17">
            <a:extLst>
              <a:ext uri="{FF2B5EF4-FFF2-40B4-BE49-F238E27FC236}">
                <a16:creationId xmlns:a16="http://schemas.microsoft.com/office/drawing/2014/main" id="{217CF914-49F8-53D0-9C59-A1198978D1B8}"/>
              </a:ext>
            </a:extLst>
          </p:cNvPr>
          <p:cNvCxnSpPr>
            <a:cxnSpLocks/>
            <a:stCxn id="23" idx="3"/>
          </p:cNvCxnSpPr>
          <p:nvPr/>
        </p:nvCxnSpPr>
        <p:spPr>
          <a:xfrm>
            <a:off x="7194550" y="2998737"/>
            <a:ext cx="2000250" cy="25257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D90A23CA-9B69-3E97-7FD3-2E9E02F69369}"/>
              </a:ext>
            </a:extLst>
          </p:cNvPr>
          <p:cNvSpPr/>
          <p:nvPr/>
        </p:nvSpPr>
        <p:spPr>
          <a:xfrm>
            <a:off x="6599594" y="2917724"/>
            <a:ext cx="594956" cy="162026"/>
          </a:xfrm>
          <a:prstGeom prst="rect">
            <a:avLst/>
          </a:prstGeom>
          <a:noFill/>
          <a:ln w="19050"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4F9F4CC1-E09C-5BE0-D6DB-B9D9BF61A293}"/>
              </a:ext>
            </a:extLst>
          </p:cNvPr>
          <p:cNvSpPr/>
          <p:nvPr/>
        </p:nvSpPr>
        <p:spPr>
          <a:xfrm>
            <a:off x="7442200" y="4831662"/>
            <a:ext cx="3397249" cy="133193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3" name="연결선: 구부러짐 32">
            <a:extLst>
              <a:ext uri="{FF2B5EF4-FFF2-40B4-BE49-F238E27FC236}">
                <a16:creationId xmlns:a16="http://schemas.microsoft.com/office/drawing/2014/main" id="{6F0B3EB7-4E1C-95E1-6469-A60301163862}"/>
              </a:ext>
            </a:extLst>
          </p:cNvPr>
          <p:cNvCxnSpPr>
            <a:stCxn id="13" idx="3"/>
          </p:cNvCxnSpPr>
          <p:nvPr/>
        </p:nvCxnSpPr>
        <p:spPr>
          <a:xfrm>
            <a:off x="6076950" y="4205404"/>
            <a:ext cx="3117850" cy="1395296"/>
          </a:xfrm>
          <a:prstGeom prst="curvedConnector3">
            <a:avLst>
              <a:gd name="adj1" fmla="val 68737"/>
            </a:avLst>
          </a:prstGeom>
          <a:ln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548834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텍스트, 스크린샷, 폰트, 직사각형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DA2DC864-D1E6-13BE-A3DE-0A2A443859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50" y="285750"/>
            <a:ext cx="11163300" cy="628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12312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35493E96-F2E7-182D-D0F9-1BE8B800A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직선 싫다</a:t>
            </a:r>
            <a:r>
              <a:rPr lang="en-US" altLang="ko-KR" dirty="0"/>
              <a:t>!</a:t>
            </a:r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DF26DBD-A286-3CF2-4A61-BC8DD73D4A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Bezier </a:t>
            </a:r>
            <a:r>
              <a:rPr lang="ko-KR" altLang="en-US" dirty="0"/>
              <a:t>곡선을 이용해보자</a:t>
            </a:r>
            <a:r>
              <a:rPr lang="en-US" altLang="ko-KR" dirty="0"/>
              <a:t>!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4275202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470261-4A24-9231-9356-6DDB2DA39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BezierCurve.cs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D40D709-C3BA-3F10-E120-992FB4B734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57D9A2E-C398-1A39-21F0-0518CF9F2E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3253" y="1292860"/>
            <a:ext cx="7237879" cy="5416868"/>
          </a:xfrm>
          <a:prstGeom prst="rect">
            <a:avLst/>
          </a:prstGeom>
          <a:solidFill>
            <a:srgbClr val="1E1E1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using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System.Threading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using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JetBrains.Annotations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using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PrimeTween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using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UnityEngine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public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static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class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BezierCurve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{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public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static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Vector3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QuadraticBezier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Vector3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start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Vector3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controlPoint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Vector3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end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float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float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u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=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1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-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float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t2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=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*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float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u2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=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u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*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u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Vector3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point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=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u2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*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start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point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+=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2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*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u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*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*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controlPoint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point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+=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t2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*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end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D8A0DF"/>
                </a:solidFill>
                <a:effectLst/>
                <a:latin typeface="Consolas" panose="020B0609020204030204" pitchFamily="49" charset="0"/>
                <a:ea typeface="JetBrains Mono"/>
              </a:rPr>
              <a:t>return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8A0DF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point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public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static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Tween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QuadraticBezierTween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([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NotNull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]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Transform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target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Vector3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start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Vector3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control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Vector3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end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float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duration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B8D7A3"/>
                </a:solidFill>
                <a:effectLst/>
                <a:latin typeface="Consolas" panose="020B0609020204030204" pitchFamily="49" charset="0"/>
                <a:ea typeface="JetBrains Mono"/>
              </a:rPr>
              <a:t>Ease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B8D7A3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ease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=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B8D7A3"/>
                </a:solidFill>
                <a:effectLst/>
                <a:latin typeface="Consolas" panose="020B0609020204030204" pitchFamily="49" charset="0"/>
                <a:ea typeface="JetBrains Mono"/>
              </a:rPr>
              <a:t>Ease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.Default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CancellationToken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token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=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default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{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D8A0DF"/>
                </a:solidFill>
                <a:effectLst/>
                <a:latin typeface="Consolas" panose="020B0609020204030204" pitchFamily="49" charset="0"/>
                <a:ea typeface="JetBrains Mono"/>
              </a:rPr>
              <a:t>return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8A0DF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Tween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Custom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target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0f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1f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duration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(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v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 =&gt;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{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D8A0DF"/>
                </a:solidFill>
                <a:effectLst/>
                <a:latin typeface="Consolas" panose="020B0609020204030204" pitchFamily="49" charset="0"/>
                <a:ea typeface="JetBrains Mono"/>
              </a:rPr>
              <a:t>if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8A0DF"/>
                </a:solidFill>
                <a:effectLst/>
                <a:latin typeface="Consolas" panose="020B0609020204030204" pitchFamily="49" charset="0"/>
                <a:ea typeface="JetBrains Mono"/>
              </a:rPr>
              <a:t> 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token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.IsCancellationRequested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{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   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Tween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CompleteAll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   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D8A0DF"/>
                </a:solidFill>
                <a:effectLst/>
                <a:latin typeface="Consolas" panose="020B0609020204030204" pitchFamily="49" charset="0"/>
                <a:ea typeface="JetBrains Mono"/>
              </a:rPr>
              <a:t>return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}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t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.position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=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QuadraticBezier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start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control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end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v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}, </a:t>
            </a:r>
            <a:r>
              <a:rPr kumimoji="0" lang="ko-KR" altLang="ko-KR" sz="1000" b="0" i="0" u="none" strike="noStrike" cap="none" normalizeH="0" baseline="0" dirty="0" err="1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ease</a:t>
            </a: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}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}</a:t>
            </a:r>
            <a:br>
              <a:rPr kumimoji="0" lang="ko-KR" altLang="ko-KR" sz="1000" b="0" i="0" u="none" strike="noStrike" cap="none" normalizeH="0" baseline="0" dirty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endParaRPr kumimoji="0" lang="ko-KR" altLang="ko-KR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77375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ED68272-F89F-1455-8A68-E49AAA8C6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FlyObject.cs</a:t>
            </a:r>
            <a:r>
              <a:rPr lang="en-US" altLang="ko-KR" dirty="0"/>
              <a:t> </a:t>
            </a:r>
            <a:r>
              <a:rPr lang="ko-KR" altLang="en-US" dirty="0"/>
              <a:t>의 </a:t>
            </a:r>
            <a:r>
              <a:rPr lang="en-US" altLang="ko-KR" dirty="0" err="1"/>
              <a:t>PlayAnimation</a:t>
            </a:r>
            <a:r>
              <a:rPr lang="en-US" altLang="ko-KR" dirty="0"/>
              <a:t>()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9E1C68A-78BE-FF19-20F0-48D50F9968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주석 부분을 바로 윗줄로 대체</a:t>
            </a:r>
            <a:r>
              <a:rPr lang="en-US" altLang="ko-KR" dirty="0"/>
              <a:t>!</a:t>
            </a:r>
            <a:endParaRPr lang="ko-KR" altLang="en-US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CDB3CA25-CDEA-002C-9768-1A4BC01319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096" y="3280846"/>
            <a:ext cx="11469807" cy="3323987"/>
          </a:xfrm>
          <a:prstGeom prst="rect">
            <a:avLst/>
          </a:prstGeom>
          <a:solidFill>
            <a:srgbClr val="1E1E1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private async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UniTask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PlayAnimation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float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delay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float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duration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B8D7A3"/>
                </a:solidFill>
                <a:effectLst/>
                <a:latin typeface="Consolas" panose="020B0609020204030204" pitchFamily="49" charset="0"/>
                <a:ea typeface="JetBrains Mono"/>
              </a:rPr>
              <a:t>Ease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easingType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Action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onComplete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=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null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</a:t>
            </a:r>
            <a:b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{</a:t>
            </a:r>
            <a:b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await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UniTask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Delay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TimeSpan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FromSeconds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delay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));</a:t>
            </a:r>
            <a:b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b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gameObject.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SetActive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true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b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Vector3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startPosition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= transform.position;</a:t>
            </a:r>
            <a:b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_onComplete =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onComplete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;</a:t>
            </a:r>
            <a:b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_sequence =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Sequence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Create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</a:t>
            </a:r>
            <a:b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.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Chain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BezierCurve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QuadraticBezierTween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(transform,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startPosition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startPosition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+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new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4DC9B0"/>
                </a:solidFill>
                <a:effectLst/>
                <a:latin typeface="Consolas" panose="020B0609020204030204" pitchFamily="49" charset="0"/>
                <a:ea typeface="JetBrains Mono"/>
              </a:rPr>
              <a:t>Vector3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200f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B5CEA8"/>
                </a:solidFill>
                <a:effectLst/>
                <a:latin typeface="Consolas" panose="020B0609020204030204" pitchFamily="49" charset="0"/>
                <a:ea typeface="JetBrains Mono"/>
              </a:rPr>
              <a:t>300f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), _destination.position,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duration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easingType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))</a:t>
            </a:r>
            <a:b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57A64A"/>
                </a:solidFill>
                <a:effectLst/>
                <a:latin typeface="Consolas" panose="020B0609020204030204" pitchFamily="49" charset="0"/>
                <a:ea typeface="JetBrains Mono"/>
              </a:rPr>
              <a:t>//.Chain(Tween.Custom(this, startPosition, _destination.position, duration,</a:t>
            </a:r>
            <a:b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57A64A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57A64A"/>
                </a:solidFill>
                <a:effectLst/>
                <a:latin typeface="Consolas" panose="020B0609020204030204" pitchFamily="49" charset="0"/>
                <a:ea typeface="JetBrains Mono"/>
              </a:rPr>
              <a:t>        //    (target, value) =&gt; target.transform.position = value, easingType))</a:t>
            </a:r>
            <a:b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57A64A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57A64A"/>
                </a:solidFill>
                <a:effectLst/>
                <a:latin typeface="Consolas" panose="020B0609020204030204" pitchFamily="49" charset="0"/>
                <a:ea typeface="JetBrains Mono"/>
              </a:rPr>
              <a:t>       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OnComplete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this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,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A9A9A9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target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A9A9A9"/>
                </a:solidFill>
                <a:effectLst/>
                <a:latin typeface="Consolas" panose="020B0609020204030204" pitchFamily="49" charset="0"/>
                <a:ea typeface="JetBrains Mono"/>
              </a:rPr>
              <a:t>)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=&gt;</a:t>
            </a:r>
            <a:b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{</a:t>
            </a:r>
            <a:b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target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.gameObject.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SetActive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false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);</a:t>
            </a:r>
            <a:b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   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9CDCFE"/>
                </a:solidFill>
                <a:effectLst/>
                <a:latin typeface="Consolas" panose="020B0609020204030204" pitchFamily="49" charset="0"/>
                <a:ea typeface="JetBrains Mono"/>
              </a:rPr>
              <a:t>target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._onComplete?.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A9"/>
                </a:solidFill>
                <a:effectLst/>
                <a:latin typeface="Consolas" panose="020B0609020204030204" pitchFamily="49" charset="0"/>
                <a:ea typeface="JetBrains Mono"/>
              </a:rPr>
              <a:t>Invoke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();</a:t>
            </a:r>
            <a:b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    });</a:t>
            </a:r>
            <a:b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b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   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569CD6"/>
                </a:solidFill>
                <a:effectLst/>
                <a:latin typeface="Consolas" panose="020B0609020204030204" pitchFamily="49" charset="0"/>
                <a:ea typeface="JetBrains Mono"/>
              </a:rPr>
              <a:t>await </a:t>
            </a: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_sequence;</a:t>
            </a:r>
            <a:b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</a:br>
            <a:r>
              <a:rPr kumimoji="0" lang="ko-KR" altLang="ko-KR" sz="1000" b="0" i="0" u="none" strike="noStrike" cap="none" normalizeH="0" baseline="0">
                <a:ln>
                  <a:noFill/>
                </a:ln>
                <a:solidFill>
                  <a:srgbClr val="DCDCDC"/>
                </a:solidFill>
                <a:effectLst/>
                <a:latin typeface="Consolas" panose="020B0609020204030204" pitchFamily="49" charset="0"/>
                <a:ea typeface="JetBrains Mono"/>
              </a:rPr>
              <a:t>}</a:t>
            </a:r>
            <a:endParaRPr kumimoji="0" lang="ko-KR" altLang="ko-KR" sz="1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734924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텍스트, 스크린샷, 폰트, 직사각형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139595EA-1BFB-3F17-4095-158065D485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50" y="285750"/>
            <a:ext cx="11163300" cy="628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62837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E2633D0-2E03-5CC6-B16E-DE6116F0A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과제</a:t>
            </a:r>
            <a:r>
              <a:rPr lang="en-US" altLang="ko-KR" dirty="0"/>
              <a:t>!!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6A40021-33B4-C4A5-7FBF-824B40E3FE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코인 수량이 버튼을 </a:t>
            </a:r>
            <a:r>
              <a:rPr lang="ko-KR" altLang="en-US" dirty="0" err="1"/>
              <a:t>누르자마자가</a:t>
            </a:r>
            <a:r>
              <a:rPr lang="ko-KR" altLang="en-US" dirty="0"/>
              <a:t> 아닌</a:t>
            </a:r>
            <a:r>
              <a:rPr lang="en-US" altLang="ko-KR" dirty="0"/>
              <a:t>,</a:t>
            </a:r>
            <a:br>
              <a:rPr lang="en-US" altLang="ko-KR" dirty="0"/>
            </a:br>
            <a:r>
              <a:rPr lang="ko-KR" altLang="en-US" dirty="0"/>
              <a:t>상단 </a:t>
            </a:r>
            <a:r>
              <a:rPr lang="en-US" altLang="ko-KR" dirty="0"/>
              <a:t>UI</a:t>
            </a:r>
            <a:r>
              <a:rPr lang="ko-KR" altLang="en-US" dirty="0"/>
              <a:t>에 닿는 순간에 증가하게 하려면 어떻게 해야 할까요</a:t>
            </a:r>
            <a:r>
              <a:rPr lang="en-US" altLang="ko-KR" dirty="0"/>
              <a:t>?</a:t>
            </a:r>
          </a:p>
          <a:p>
            <a:endParaRPr lang="en-US" altLang="ko-KR" dirty="0"/>
          </a:p>
          <a:p>
            <a:r>
              <a:rPr lang="ko-KR" altLang="en-US" dirty="0"/>
              <a:t>코인이 날아가는 도중에 버튼을 다시 눌러 새 코인을 날릴 때</a:t>
            </a:r>
            <a:br>
              <a:rPr lang="en-US" altLang="ko-KR" dirty="0"/>
            </a:br>
            <a:r>
              <a:rPr lang="ko-KR" altLang="en-US" dirty="0"/>
              <a:t>기존 코인이 사라지지 않게 하려면 어떻게 해야 할까요</a:t>
            </a:r>
            <a:r>
              <a:rPr lang="en-US" altLang="ko-KR" dirty="0"/>
              <a:t>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349297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724</TotalTime>
  <Words>3046</Words>
  <Application>Microsoft Office PowerPoint</Application>
  <PresentationFormat>와이드스크린</PresentationFormat>
  <Paragraphs>177</Paragraphs>
  <Slides>46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46</vt:i4>
      </vt:variant>
    </vt:vector>
  </HeadingPairs>
  <TitlesOfParts>
    <vt:vector size="51" baseType="lpstr">
      <vt:lpstr>ui-monospace</vt:lpstr>
      <vt:lpstr>맑은 고딕</vt:lpstr>
      <vt:lpstr>Arial</vt:lpstr>
      <vt:lpstr>Consolas</vt:lpstr>
      <vt:lpstr>Office 테마</vt:lpstr>
      <vt:lpstr>UI 애니메이션</vt:lpstr>
      <vt:lpstr>무엇을 만들려고 하는가?</vt:lpstr>
      <vt:lpstr>설치할 패키지/라이브러리</vt:lpstr>
      <vt:lpstr>UniTask</vt:lpstr>
      <vt:lpstr>UniTask 설치</vt:lpstr>
      <vt:lpstr>R3</vt:lpstr>
      <vt:lpstr>R3 설치…를 위한 NuGetForUnity 설치</vt:lpstr>
      <vt:lpstr>R3 설치</vt:lpstr>
      <vt:lpstr>Relay</vt:lpstr>
      <vt:lpstr>Relay 설치</vt:lpstr>
      <vt:lpstr>Tween 라이브러리</vt:lpstr>
      <vt:lpstr>PrimeTween 설치</vt:lpstr>
      <vt:lpstr>PrimeTween 설치</vt:lpstr>
      <vt:lpstr>캔버스 생성</vt:lpstr>
      <vt:lpstr>TextMeshPro 설치</vt:lpstr>
      <vt:lpstr>씬 세팅</vt:lpstr>
      <vt:lpstr>스크립트 생성</vt:lpstr>
      <vt:lpstr>Singleton.cs</vt:lpstr>
      <vt:lpstr>EventManager.cs</vt:lpstr>
      <vt:lpstr>GetCoinButton.cs</vt:lpstr>
      <vt:lpstr>버튼 세팅</vt:lpstr>
      <vt:lpstr>CoinManager.cs</vt:lpstr>
      <vt:lpstr>TopUI.cs</vt:lpstr>
      <vt:lpstr>TopUI 세팅</vt:lpstr>
      <vt:lpstr>PowerPoint 프레젠테이션</vt:lpstr>
      <vt:lpstr>기능은 만들었지만…</vt:lpstr>
      <vt:lpstr>TopUI.cs 수정</vt:lpstr>
      <vt:lpstr>PowerPoint 프레젠테이션</vt:lpstr>
      <vt:lpstr>힙 메모리 최적화</vt:lpstr>
      <vt:lpstr>힙 메모리 최적화</vt:lpstr>
      <vt:lpstr>힙 메모리 최적화</vt:lpstr>
      <vt:lpstr>그러나 여전히 심심하다…</vt:lpstr>
      <vt:lpstr>프리팹화</vt:lpstr>
      <vt:lpstr>PowerPoint 프레젠테이션</vt:lpstr>
      <vt:lpstr>FlyObject.cs</vt:lpstr>
      <vt:lpstr>FlyEffectController.cs</vt:lpstr>
      <vt:lpstr>GetCoinButton.cs</vt:lpstr>
      <vt:lpstr>버튼 세팅</vt:lpstr>
      <vt:lpstr>모든 RectTransform의 Pivot을 0.5로 설정</vt:lpstr>
      <vt:lpstr>FlyEffectController 세팅</vt:lpstr>
      <vt:lpstr>PowerPoint 프레젠테이션</vt:lpstr>
      <vt:lpstr>직선 싫다!</vt:lpstr>
      <vt:lpstr>BezierCurve.cs</vt:lpstr>
      <vt:lpstr>FlyObject.cs 의 PlayAnimation()</vt:lpstr>
      <vt:lpstr>PowerPoint 프레젠테이션</vt:lpstr>
      <vt:lpstr>과제!!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cp:lastModifiedBy>안단태</cp:lastModifiedBy>
  <cp:revision>25</cp:revision>
  <dcterms:created xsi:type="dcterms:W3CDTF">2025-04-28T05:25:27Z</dcterms:created>
  <dcterms:modified xsi:type="dcterms:W3CDTF">2025-05-10T05:14:29Z</dcterms:modified>
</cp:coreProperties>
</file>