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1"/>
  </p:notesMasterIdLst>
  <p:sldIdLst>
    <p:sldId id="256" r:id="rId2"/>
    <p:sldId id="268" r:id="rId3"/>
    <p:sldId id="257" r:id="rId4"/>
    <p:sldId id="264" r:id="rId5"/>
    <p:sldId id="265" r:id="rId6"/>
    <p:sldId id="266" r:id="rId7"/>
    <p:sldId id="267" r:id="rId8"/>
    <p:sldId id="270" r:id="rId9"/>
    <p:sldId id="269" r:id="rId10"/>
    <p:sldId id="273" r:id="rId11"/>
    <p:sldId id="274" r:id="rId12"/>
    <p:sldId id="258" r:id="rId13"/>
    <p:sldId id="276" r:id="rId14"/>
    <p:sldId id="272" r:id="rId15"/>
    <p:sldId id="277" r:id="rId16"/>
    <p:sldId id="278" r:id="rId17"/>
    <p:sldId id="280" r:id="rId18"/>
    <p:sldId id="279" r:id="rId19"/>
    <p:sldId id="281" r:id="rId20"/>
    <p:sldId id="271" r:id="rId21"/>
    <p:sldId id="282" r:id="rId22"/>
    <p:sldId id="284" r:id="rId23"/>
    <p:sldId id="283" r:id="rId24"/>
    <p:sldId id="285" r:id="rId25"/>
    <p:sldId id="289" r:id="rId26"/>
    <p:sldId id="287" r:id="rId27"/>
    <p:sldId id="290" r:id="rId28"/>
    <p:sldId id="286" r:id="rId29"/>
    <p:sldId id="288" r:id="rId30"/>
    <p:sldId id="291" r:id="rId31"/>
    <p:sldId id="293" r:id="rId32"/>
    <p:sldId id="294" r:id="rId33"/>
    <p:sldId id="295" r:id="rId34"/>
    <p:sldId id="292" r:id="rId35"/>
    <p:sldId id="296" r:id="rId36"/>
    <p:sldId id="261" r:id="rId37"/>
    <p:sldId id="298" r:id="rId38"/>
    <p:sldId id="300" r:id="rId39"/>
    <p:sldId id="301" r:id="rId40"/>
    <p:sldId id="302" r:id="rId41"/>
    <p:sldId id="303" r:id="rId42"/>
    <p:sldId id="304" r:id="rId43"/>
    <p:sldId id="299" r:id="rId44"/>
    <p:sldId id="306" r:id="rId45"/>
    <p:sldId id="305" r:id="rId46"/>
    <p:sldId id="307" r:id="rId47"/>
    <p:sldId id="309" r:id="rId48"/>
    <p:sldId id="310" r:id="rId49"/>
    <p:sldId id="308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94660"/>
  </p:normalViewPr>
  <p:slideViewPr>
    <p:cSldViewPr snapToGrid="0">
      <p:cViewPr>
        <p:scale>
          <a:sx n="100" d="100"/>
          <a:sy n="100" d="100"/>
        </p:scale>
        <p:origin x="1186" y="3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8047A7-46CB-42A5-861B-12BAB840269C}" type="datetimeFigureOut">
              <a:rPr lang="ko-KR" altLang="en-US" smtClean="0"/>
              <a:t>2025-07-11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9BC53-AEF8-445F-B602-70FDE77ED6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756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한강이 넓은 건 요즘은 다들 알고 있죠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https://jb-information.tistory.com/31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3686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764F18-185D-9FFC-CBB7-48F817D1B3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DC9B7D7-5540-1862-8A92-F9D94DCD50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F79D2EB-7193-20BD-CD39-D287244CB1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http://contents.kocw.or.kr/KOCW/document/2015/chungbuk/leehojin/2.pdf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FF03CA2-2666-029E-073D-22ACF898C0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673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8BC2E7-AD4A-F7A7-3120-A751ED1F9C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74680F8-F464-95F8-6BA1-DCD677AC8E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6AE6FC6-1DE8-FB6A-228D-B58FB20D42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0F04AB3-DEF9-FD5C-8661-6ECCB9BC10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7483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https://mediahub.seoul.go.kr/archives/2005106</a:t>
            </a:r>
          </a:p>
          <a:p>
            <a:r>
              <a:rPr lang="en-US" altLang="ko-KR" dirty="0"/>
              <a:t>https://m.yonhapnewstv.co.kr/news/MYH20250209001700641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40745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https://www.igimpo.com/news/articleView.html?idxno=39844</a:t>
            </a:r>
          </a:p>
          <a:p>
            <a:r>
              <a:rPr lang="en-US" altLang="ko-KR" dirty="0"/>
              <a:t>https://www.newsis.com/view/?id=NISI20200806_0000577175&amp;pc_view=1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88328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6C373-5E45-B80B-C2FA-3C8658C36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85DF804-0FD3-B922-03F7-814841FFE6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1A6ED83-5B7D-CBFD-67DB-11128DF29C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왼쪽</a:t>
            </a:r>
            <a:r>
              <a:rPr lang="en-US" altLang="ko-KR" dirty="0"/>
              <a:t>: 1960</a:t>
            </a:r>
            <a:r>
              <a:rPr lang="ko-KR" altLang="en-US" dirty="0"/>
              <a:t>년대의 </a:t>
            </a:r>
            <a:r>
              <a:rPr lang="ko-KR" altLang="en-US" dirty="0" err="1"/>
              <a:t>광나루</a:t>
            </a:r>
            <a:r>
              <a:rPr lang="en-US" altLang="ko-KR" dirty="0"/>
              <a:t>(</a:t>
            </a:r>
            <a:r>
              <a:rPr lang="ko-KR" altLang="en-US" dirty="0"/>
              <a:t>잠실에서 조금만 상류로 가면 있는 곳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오른쪽</a:t>
            </a:r>
            <a:r>
              <a:rPr lang="en-US" altLang="ko-KR" dirty="0"/>
              <a:t>: 1956</a:t>
            </a:r>
            <a:r>
              <a:rPr lang="ko-KR" altLang="en-US" dirty="0"/>
              <a:t>년 한강대교 위에서 찍은 이촌동</a:t>
            </a:r>
            <a:r>
              <a:rPr lang="en-US" altLang="ko-KR" dirty="0"/>
              <a:t>, </a:t>
            </a:r>
            <a:r>
              <a:rPr lang="ko-KR" altLang="en-US" dirty="0"/>
              <a:t>왼쪽에 황토색으로 보이는 곳이 미군기지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https://www.newspost.kr/news/articleView.html?idxno=93879</a:t>
            </a:r>
          </a:p>
          <a:p>
            <a:r>
              <a:rPr lang="en-US" altLang="ko-KR" dirty="0"/>
              <a:t>https://cafe.daum.net/hanryulove/KTAr/212603</a:t>
            </a:r>
          </a:p>
          <a:p>
            <a:r>
              <a:rPr lang="en-US" altLang="ko-KR" dirty="0"/>
              <a:t>https://www.hani.co.kr/arti/society/society_general/118782.html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8E39800-A6C9-8676-0630-54DAE43524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78333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왼쪽</a:t>
            </a:r>
            <a:r>
              <a:rPr lang="en-US" altLang="ko-KR" dirty="0"/>
              <a:t>: 1964</a:t>
            </a:r>
            <a:r>
              <a:rPr lang="ko-KR" altLang="en-US" dirty="0"/>
              <a:t>년의 이촌동 </a:t>
            </a:r>
            <a:r>
              <a:rPr lang="en-US" altLang="ko-KR" dirty="0"/>
              <a:t>(</a:t>
            </a:r>
            <a:r>
              <a:rPr lang="ko-KR" altLang="en-US" dirty="0"/>
              <a:t>국립중앙박물관 근처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오른쪽</a:t>
            </a:r>
            <a:r>
              <a:rPr lang="en-US" altLang="ko-KR" dirty="0"/>
              <a:t>: </a:t>
            </a:r>
            <a:r>
              <a:rPr lang="ko-KR" altLang="en-US" dirty="0"/>
              <a:t>지금의 한남동</a:t>
            </a:r>
            <a:endParaRPr lang="en-US" altLang="ko-KR" dirty="0"/>
          </a:p>
          <a:p>
            <a:r>
              <a:rPr lang="ko-KR" altLang="en-US" dirty="0"/>
              <a:t>여의도는 허구한 날 물에 잠기는 쓰레기 땅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https://www.seoul.co.kr/news/editOpinion/2013/04/19/20130419031014</a:t>
            </a:r>
          </a:p>
          <a:p>
            <a:r>
              <a:rPr lang="en-US" altLang="ko-KR" dirty="0"/>
              <a:t>https://blog.naver.com/s5we/150041841999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89890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여기다가 서양에 비해 한참 뒤처진 조선의 기술력까지 더해져</a:t>
            </a:r>
            <a:r>
              <a:rPr lang="en-US" altLang="ko-KR" dirty="0"/>
              <a:t>, </a:t>
            </a:r>
            <a:r>
              <a:rPr lang="ko-KR" altLang="en-US" dirty="0"/>
              <a:t>한강의 첫 다리는 거의 </a:t>
            </a:r>
            <a:r>
              <a:rPr lang="en-US" altLang="ko-KR" dirty="0"/>
              <a:t>20</a:t>
            </a:r>
            <a:r>
              <a:rPr lang="ko-KR" altLang="en-US" dirty="0"/>
              <a:t>세기가 되어야 처음으로 생기는데요</a:t>
            </a:r>
            <a:endParaRPr lang="en-US" altLang="ko-KR" dirty="0"/>
          </a:p>
          <a:p>
            <a:r>
              <a:rPr lang="ko-KR" altLang="en-US" dirty="0"/>
              <a:t>이러한 이유로 늦어지게 된 한강의 교량</a:t>
            </a:r>
            <a:endParaRPr lang="en-US" altLang="ko-KR" dirty="0"/>
          </a:p>
          <a:p>
            <a:r>
              <a:rPr lang="ko-KR" altLang="en-US" dirty="0"/>
              <a:t>물론 다리 짓는 게 쉬운 게 아닙니다</a:t>
            </a:r>
            <a:endParaRPr lang="en-US" altLang="ko-KR" dirty="0"/>
          </a:p>
          <a:p>
            <a:r>
              <a:rPr lang="ko-KR" altLang="en-US" dirty="0"/>
              <a:t>영국도 </a:t>
            </a:r>
            <a:r>
              <a:rPr lang="en-US" altLang="ko-KR" dirty="0"/>
              <a:t>300m</a:t>
            </a:r>
            <a:r>
              <a:rPr lang="ko-KR" altLang="en-US" dirty="0"/>
              <a:t>도 안 되는 런던 </a:t>
            </a:r>
            <a:r>
              <a:rPr lang="ko-KR" altLang="en-US" dirty="0" err="1"/>
              <a:t>브릿지가</a:t>
            </a:r>
            <a:r>
              <a:rPr lang="ko-KR" altLang="en-US" dirty="0"/>
              <a:t> 얼마나 많이 무너졌으면 동요까지 만들어졌겠습니까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88428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BFE5E6-5F49-32C4-B15B-D6AE0E49E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724065A-29B8-DF4D-BFBB-88B5BC132F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BC4CEDC-6BC0-BF72-095C-67431E30AC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이러한 이유로 </a:t>
            </a:r>
            <a:r>
              <a:rPr lang="en-US" altLang="ko-KR" dirty="0"/>
              <a:t>1899</a:t>
            </a:r>
            <a:r>
              <a:rPr lang="ko-KR" altLang="en-US" dirty="0"/>
              <a:t>년 경인선이 개통했을 때도 기차는 한강 이북까지 올라오지 못하고 </a:t>
            </a:r>
            <a:r>
              <a:rPr lang="ko-KR" altLang="en-US" dirty="0" err="1"/>
              <a:t>노량진역까지밖에</a:t>
            </a:r>
            <a:r>
              <a:rPr lang="ko-KR" altLang="en-US" dirty="0"/>
              <a:t> 갈 수가 없었습니다</a:t>
            </a:r>
            <a:endParaRPr lang="en-US" altLang="ko-KR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하지만 서울의 중심지는 강북이었기 때문에 다리를 놓아서 이 철길을 강북까지 </a:t>
            </a:r>
            <a:endParaRPr lang="en-US" altLang="ko-KR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그런데</a:t>
            </a:r>
            <a:r>
              <a:rPr lang="en-US" altLang="ko-KR" dirty="0"/>
              <a:t> </a:t>
            </a:r>
            <a:r>
              <a:rPr lang="ko-KR" altLang="en-US" dirty="0"/>
              <a:t>이건 </a:t>
            </a:r>
            <a:r>
              <a:rPr lang="en-US" altLang="ko-KR" dirty="0"/>
              <a:t>21</a:t>
            </a:r>
            <a:r>
              <a:rPr lang="ko-KR" altLang="en-US" dirty="0"/>
              <a:t>세기 서울의 지도이고</a:t>
            </a:r>
            <a:r>
              <a:rPr lang="en-US" altLang="ko-KR" dirty="0"/>
              <a:t>, </a:t>
            </a:r>
            <a:r>
              <a:rPr lang="ko-KR" altLang="en-US" dirty="0"/>
              <a:t>이 당시에는 서울의 지도가 달랐음</a:t>
            </a:r>
            <a:endParaRPr lang="en-US" altLang="ko-KR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출처</a:t>
            </a:r>
            <a:r>
              <a:rPr lang="en-US" altLang="ko-KR" dirty="0"/>
              <a:t>: https://data.si.re.kr/data/%EC%A7%80%EB%8F%84%EB%A1%9C-%EB%B3%B8-%EC%84%9C%EC%9A%B8-2013/73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https://koya-culture.com/news/article.html?no=114659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23FEC22-6DA9-2729-46E4-D12971E968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50135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원래는 저 가운데 부분만 한성부였음</a:t>
            </a:r>
            <a:endParaRPr lang="en-US" altLang="ko-KR" dirty="0"/>
          </a:p>
          <a:p>
            <a:r>
              <a:rPr lang="ko-KR" altLang="en-US" dirty="0"/>
              <a:t>정확한 지도는 아니니 정확한 범위를 알려면 따로 찾아볼 것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https://cafe.daum.net/AllintheWorld/C7xw/6667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14758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79A10A-4423-7183-655F-EFAF3D1611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09A43AD-B78F-530E-9CAA-E87F391E3C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0BE14B3-F897-66FC-A298-219EDF0A84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https://m.dnews.co.kr/m_home/view.jsp?idxno=201102251759195090786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2794D5A-7D4E-A457-29A1-7FCFD3751B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25619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7CE5C6-3210-270F-8E29-72323F5B0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3C4B48F-C427-63C4-DD70-F4D8101646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BFF2FD4-5781-C12E-2866-789DDB56A9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이 남대문역이 몇 년 뒤에 경성역이라는 이름을 거쳐 서울역이 됩니다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https://www.ohmynews.com/NWS_Web/View/img_pg.aspx?CNTN_CD=IE001777954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10BA31A-2047-F50B-FD13-FA16F20482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75012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C3B047-B5E0-F707-7E09-42904C7E1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56B206F-1C00-152E-A625-0F92E3DFEF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E75A243-983C-C3BF-73E1-6C591AA813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그런데 한강철교는 철도 전용 교량이었고</a:t>
            </a:r>
            <a:r>
              <a:rPr lang="en-US" altLang="ko-KR" dirty="0"/>
              <a:t>, </a:t>
            </a:r>
            <a:r>
              <a:rPr lang="ko-KR" altLang="en-US" dirty="0"/>
              <a:t>주로 </a:t>
            </a:r>
            <a:r>
              <a:rPr lang="ko-KR" altLang="en-US" dirty="0" err="1"/>
              <a:t>화물용임</a:t>
            </a:r>
            <a:endParaRPr lang="en-US" altLang="ko-KR" dirty="0"/>
          </a:p>
          <a:p>
            <a:r>
              <a:rPr lang="ko-KR" altLang="en-US" dirty="0"/>
              <a:t>애초에 주 목적이 수탈이었으니까</a:t>
            </a:r>
            <a:endParaRPr lang="en-US" altLang="ko-KR" dirty="0"/>
          </a:p>
          <a:p>
            <a:r>
              <a:rPr lang="ko-KR" altLang="en-US" dirty="0"/>
              <a:t>그런데 사람하고 자동차는 건널 수 없음</a:t>
            </a:r>
            <a:endParaRPr lang="en-US" altLang="ko-KR" dirty="0"/>
          </a:p>
          <a:p>
            <a:r>
              <a:rPr lang="ko-KR" altLang="en-US" dirty="0"/>
              <a:t>그래서 지은 게 한강 인도교</a:t>
            </a:r>
            <a:r>
              <a:rPr lang="en-US" altLang="ko-KR" dirty="0"/>
              <a:t>, </a:t>
            </a:r>
            <a:r>
              <a:rPr lang="ko-KR" altLang="en-US" dirty="0"/>
              <a:t>지금의 한강대교</a:t>
            </a:r>
            <a:endParaRPr lang="en-US" altLang="ko-KR" dirty="0"/>
          </a:p>
          <a:p>
            <a:r>
              <a:rPr lang="ko-KR" altLang="en-US" dirty="0"/>
              <a:t>영등포 일대</a:t>
            </a:r>
            <a:r>
              <a:rPr lang="en-US" altLang="ko-KR" dirty="0"/>
              <a:t>(</a:t>
            </a:r>
            <a:r>
              <a:rPr lang="ko-KR" altLang="en-US" dirty="0"/>
              <a:t>영등포구</a:t>
            </a:r>
            <a:r>
              <a:rPr lang="en-US" altLang="ko-KR" dirty="0"/>
              <a:t>, </a:t>
            </a:r>
            <a:r>
              <a:rPr lang="ko-KR" altLang="en-US" dirty="0"/>
              <a:t>동작구</a:t>
            </a:r>
            <a:r>
              <a:rPr lang="en-US" altLang="ko-KR" dirty="0"/>
              <a:t>, </a:t>
            </a:r>
            <a:r>
              <a:rPr lang="ko-KR" altLang="en-US" dirty="0"/>
              <a:t>구로구 일대</a:t>
            </a:r>
            <a:r>
              <a:rPr lang="en-US" altLang="ko-KR" dirty="0"/>
              <a:t>)</a:t>
            </a:r>
            <a:r>
              <a:rPr lang="ko-KR" altLang="en-US" dirty="0"/>
              <a:t>는 빠르게 발전하기 시작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https://commons.wikimedia.org/wiki/File:%EB%85%B8%EB%9F%89%EC%A7%84_%EC%AA%BD%EC%97%90%EC%84%9C_%EB%B0%94%EB%9D%BC%EB%B3%B8_%ED%95%9C%EA%B0%95%EC%9D%B8%EB%8F%84%EA%B5%90%EC%9D%98_%EC%A0%84%EA%B2%BD.jpg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38A413C-7C6C-9A54-565C-186FF73367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5719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D1E4F-E768-C349-4AD3-900689313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71AA88F-D826-B2FF-B114-D22D3C564C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C96099D-6E4E-CF4B-45FA-B1F4A17AE9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많은 분들이 모르시는 게 바로 이 </a:t>
            </a:r>
            <a:r>
              <a:rPr lang="ko-KR" altLang="en-US" dirty="0" err="1"/>
              <a:t>광진교</a:t>
            </a:r>
            <a:endParaRPr lang="en-US" altLang="ko-KR" dirty="0"/>
          </a:p>
          <a:p>
            <a:r>
              <a:rPr lang="ko-KR" altLang="en-US" dirty="0"/>
              <a:t>광나루를 건너는 수요도 상당했기 때문에</a:t>
            </a:r>
            <a:endParaRPr lang="en-US" altLang="ko-KR" dirty="0"/>
          </a:p>
          <a:p>
            <a:r>
              <a:rPr lang="ko-KR" altLang="en-US" dirty="0"/>
              <a:t>왜 모르냐</a:t>
            </a:r>
            <a:r>
              <a:rPr lang="en-US" altLang="ko-KR" dirty="0"/>
              <a:t>? </a:t>
            </a:r>
            <a:r>
              <a:rPr lang="ko-KR" altLang="en-US" dirty="0"/>
              <a:t>그 당시에는 서울</a:t>
            </a:r>
            <a:r>
              <a:rPr lang="en-US" altLang="ko-KR" dirty="0"/>
              <a:t>(</a:t>
            </a:r>
            <a:r>
              <a:rPr lang="ko-KR" altLang="en-US" dirty="0"/>
              <a:t>경성</a:t>
            </a:r>
            <a:r>
              <a:rPr lang="en-US" altLang="ko-KR" dirty="0"/>
              <a:t>)</a:t>
            </a:r>
            <a:r>
              <a:rPr lang="ko-KR" altLang="en-US" dirty="0"/>
              <a:t>이 아니었으니까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https://www.jungle.co.kr/magazine/1848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5871A74-6463-EE49-74C2-DE2DD08076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94668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203F6A-C83B-AAB0-61B0-E536E2270A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A7EBF73-056E-9C10-C2F1-6E4D4F9A9E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1BA8020-84EC-C430-338E-A3E03D9E39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하지만 이렇게 지어 놓은 다리들은 전쟁이 일어나자 </a:t>
            </a:r>
            <a:r>
              <a:rPr lang="ko-KR" altLang="en-US" dirty="0" err="1"/>
              <a:t>런으로</a:t>
            </a:r>
            <a:r>
              <a:rPr lang="ko-KR" altLang="en-US" dirty="0"/>
              <a:t> 유명하신 분에게 전부 폭파당하고 만다</a:t>
            </a:r>
            <a:endParaRPr lang="en-US" altLang="ko-KR" dirty="0"/>
          </a:p>
          <a:p>
            <a:r>
              <a:rPr lang="ko-KR" altLang="en-US" dirty="0"/>
              <a:t>오른쪽은 한강 철교가 폭파되는 장면임</a:t>
            </a:r>
            <a:r>
              <a:rPr lang="en-US" altLang="ko-KR" dirty="0"/>
              <a:t>(</a:t>
            </a:r>
            <a:r>
              <a:rPr lang="ko-KR" altLang="en-US" dirty="0"/>
              <a:t>한강 인도교는 이미 가운데가 잘려 있음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출처</a:t>
            </a:r>
            <a:r>
              <a:rPr lang="en-US" altLang="ko-KR" dirty="0"/>
              <a:t>: https://gdlsg.tistory.com/m/3672</a:t>
            </a:r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67F6E10-A95E-BBB8-31D7-83AEC3DE86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53219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B37B3F-0BC0-0945-1FC4-DA66ED579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4C42F30-26B2-A6BE-F5F3-7B7DE7E14A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9F8444B-8D1B-4AAA-9E43-204D7D084F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그리고 근 </a:t>
            </a:r>
            <a:r>
              <a:rPr lang="en-US" altLang="ko-KR" dirty="0"/>
              <a:t>30</a:t>
            </a:r>
            <a:r>
              <a:rPr lang="ko-KR" altLang="en-US" dirty="0"/>
              <a:t>년간 새로운 다리를 건설하지 못합니다</a:t>
            </a:r>
            <a:endParaRPr lang="en-US" altLang="ko-KR" dirty="0"/>
          </a:p>
          <a:p>
            <a:r>
              <a:rPr lang="ko-KR" altLang="en-US" dirty="0" err="1"/>
              <a:t>먹고살기도</a:t>
            </a:r>
            <a:r>
              <a:rPr lang="ko-KR" altLang="en-US" dirty="0"/>
              <a:t> 바쁜데 뭔 다리여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F702D5C-5B03-466D-BFAD-FC85AB0620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13091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DFBF88-471D-CF7B-241B-F33D62232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6CFE5C3-26E9-B64D-A171-422D379AE0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73EE5DE-0899-B15A-231A-C0A922BC4B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물론 수요가 늘어나서 지은 것도 있지만 다른 목적이 있었는데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https://blog.naver.com/0323lena/220628492299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B34CD96-E798-1FD9-0A42-5F3D74AA1D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89983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https://m.usjournal.kr/news/newsview.php?ncode=1065605183010967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8017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11BCA3-84F6-9632-850C-3C4617EE3F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4261C7B-C740-381A-EA99-210972D493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2F32A16-3340-D1F9-B8C2-0B06031785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이런 상황에서 강북으로 빠르게 장비를 올려서 막으려면 다리가 필요</a:t>
            </a:r>
            <a:endParaRPr lang="en-US" altLang="ko-KR" dirty="0"/>
          </a:p>
          <a:p>
            <a:r>
              <a:rPr lang="ko-KR" altLang="en-US" dirty="0"/>
              <a:t>실제로 전쟁이 나면 양화대교는 오로지 군사용으로만 사용되게끔 지정되어 있었음</a:t>
            </a:r>
            <a:endParaRPr lang="en-US" altLang="ko-KR" dirty="0"/>
          </a:p>
          <a:p>
            <a:r>
              <a:rPr lang="ko-KR" altLang="en-US" dirty="0"/>
              <a:t>하지만 이게 근본적인 해결책이 될 수는 없었음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2A1306A-5A19-C2A2-365A-90C2A308D5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2959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EC5ED1-9F37-7210-50ED-35963213F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90A41BF-059F-68F5-589D-B0F2EEC317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390CC02-DA84-91F1-3AF2-F19C3621F5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사람들은 일자리 찾으러 서울로 끝도 없이 밀려오는데</a:t>
            </a:r>
            <a:endParaRPr lang="en-US" altLang="ko-KR" dirty="0"/>
          </a:p>
          <a:p>
            <a:r>
              <a:rPr lang="ko-KR" altLang="en-US" dirty="0"/>
              <a:t>주택은 부족해서 </a:t>
            </a:r>
            <a:r>
              <a:rPr lang="ko-KR" altLang="en-US" dirty="0" err="1"/>
              <a:t>미어터지고</a:t>
            </a:r>
            <a:r>
              <a:rPr lang="ko-KR" altLang="en-US" dirty="0"/>
              <a:t> 있고 빈민촌도 생겨나고</a:t>
            </a:r>
            <a:endParaRPr lang="en-US" altLang="ko-KR" dirty="0"/>
          </a:p>
          <a:p>
            <a:r>
              <a:rPr lang="ko-KR" altLang="en-US" dirty="0"/>
              <a:t>그런데 또 </a:t>
            </a:r>
            <a:r>
              <a:rPr lang="ko-KR" altLang="en-US" dirty="0" err="1"/>
              <a:t>전쟁난다</a:t>
            </a:r>
            <a:r>
              <a:rPr lang="en-US" altLang="ko-KR" dirty="0"/>
              <a:t>? </a:t>
            </a:r>
            <a:r>
              <a:rPr lang="ko-KR" altLang="en-US" dirty="0" err="1"/>
              <a:t>개판날</a:t>
            </a:r>
            <a:r>
              <a:rPr lang="ko-KR" altLang="en-US" dirty="0"/>
              <a:t> 게 불 보듯 뻔한 상황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https://data.si.re.kr/data/%EC%A7%80%ED%91%9C%EB%A1%9C-%EB%B3%B8-%EC%84%9C%EC%9A%B8-2010-2010/338</a:t>
            </a:r>
          </a:p>
          <a:p>
            <a:r>
              <a:rPr lang="en-US" altLang="ko-KR" dirty="0"/>
              <a:t>https://www.kmib.co.kr/article/view.asp?arcid=0014344468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6BFB8D7-3B24-562F-8584-8F9EC9B8BC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11905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주로 강남 쪽으로 크게 확장되었음을 알 수 있음</a:t>
            </a:r>
            <a:endParaRPr lang="en-US" altLang="ko-KR" dirty="0"/>
          </a:p>
          <a:p>
            <a:r>
              <a:rPr lang="ko-KR" altLang="en-US" dirty="0"/>
              <a:t>참고로 김포공항이 서울로 들어온 것도 이때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https://v.daum.net/v/20231108063005198?f=p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32750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55E80-24E8-8976-968A-C6833A12D9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188F777-0445-5209-F569-AF80088E91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2FCDD0B-19AC-83AF-64D9-2D5BE8EAC0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 당시 강남이라고 하면</a:t>
            </a:r>
            <a:endParaRPr lang="en-US" altLang="ko-KR" dirty="0"/>
          </a:p>
          <a:p>
            <a:r>
              <a:rPr lang="ko-KR" altLang="en-US" dirty="0"/>
              <a:t>봉은사가 랜드마크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https://www.gangnam.go.kr/board/photoarchives/5782/view.do?mid=pressroom03</a:t>
            </a:r>
          </a:p>
          <a:p>
            <a:r>
              <a:rPr lang="en-US" altLang="ko-KR" dirty="0"/>
              <a:t>https://theme.archives.go.kr/next/koreaOfRecord/riverSouth.do</a:t>
            </a:r>
          </a:p>
          <a:p>
            <a:r>
              <a:rPr lang="en-US" altLang="ko-KR" dirty="0"/>
              <a:t>https://m.cafe.daum.net/newpath/KNkX/2472?listURI=%2Fnewpath%2FKNkX</a:t>
            </a:r>
          </a:p>
          <a:p>
            <a:r>
              <a:rPr lang="en-US" altLang="ko-KR" dirty="0"/>
              <a:t>https://www.instiz.net/pt/5963455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70B3FD4-B102-4EA1-990E-B227CB099F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22485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토지구획정리사업</a:t>
            </a:r>
            <a:endParaRPr lang="en-US" altLang="ko-KR" dirty="0"/>
          </a:p>
          <a:p>
            <a:r>
              <a:rPr lang="en-US" altLang="ko-KR" dirty="0"/>
              <a:t>https://blog.naver.com/logiscgman89/221142565105</a:t>
            </a:r>
          </a:p>
          <a:p>
            <a:r>
              <a:rPr lang="en-US" altLang="ko-KR" dirty="0"/>
              <a:t>https://kiramonthly.com/1579</a:t>
            </a:r>
          </a:p>
          <a:p>
            <a:r>
              <a:rPr lang="en-US" altLang="ko-KR" dirty="0"/>
              <a:t>https://www.mhns.co.kr/news/articleView.html?idxno=417939</a:t>
            </a:r>
          </a:p>
          <a:p>
            <a:r>
              <a:rPr lang="en-US" altLang="ko-KR" dirty="0"/>
              <a:t>https://blog.naver.com/likemus/120153152610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09681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159A68-188E-4957-B3FA-AD3CF0395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36F9C0D-1294-7C76-49C5-B6AF434103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DDDD662-B7F5-F3DC-EA4E-99507B597F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F5E2B1B-DDA2-9764-7762-C0027C1CC9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82446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70D07B-82E0-57AA-307C-1319F288BA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DDA675F-9CFE-5863-2C83-B70A872989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F3063C0-7E9F-7C2A-057D-2116156A6A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https://www.mindgil.com/news/articleView.html?idxno=77761</a:t>
            </a:r>
          </a:p>
          <a:p>
            <a:r>
              <a:rPr lang="en-US" altLang="ko-KR" dirty="0"/>
              <a:t>https://blog.naver.com/s5we/150143548261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6D59053-390F-3F6A-A427-F321EAABB2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37325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당시 여의도는 비행장이 있었는데</a:t>
            </a:r>
            <a:r>
              <a:rPr lang="en-US" altLang="ko-KR" dirty="0"/>
              <a:t> </a:t>
            </a:r>
            <a:r>
              <a:rPr lang="ko-KR" altLang="en-US" dirty="0"/>
              <a:t>김포공항과 서울공항으로 이전시키고</a:t>
            </a:r>
            <a:endParaRPr lang="en-US" altLang="ko-KR" dirty="0"/>
          </a:p>
          <a:p>
            <a:r>
              <a:rPr lang="ko-KR" altLang="en-US" dirty="0"/>
              <a:t>참고로 저 공항 부지를 써서 만든 게 여의도 광장</a:t>
            </a:r>
            <a:r>
              <a:rPr lang="en-US" altLang="ko-KR" dirty="0"/>
              <a:t>, </a:t>
            </a:r>
            <a:r>
              <a:rPr lang="ko-KR" altLang="en-US" dirty="0"/>
              <a:t>지금의 여의도 공원</a:t>
            </a:r>
            <a:endParaRPr lang="en-US" altLang="ko-KR" dirty="0"/>
          </a:p>
          <a:p>
            <a:r>
              <a:rPr lang="en-US" altLang="ko-KR" dirty="0"/>
              <a:t>https://ko.wikipedia.org/wiki/%EC%97%AC%EC%9D%98%EB%8F%84%EA%B3%B5%ED%95%AD#/media/%ED%8C%8C%EC%9D%BC:%EC%84%9C%EC%9A%B8,_%ED%95%9C%EA%B0%95,_%EC%97%AC%EC%9D%98%EB%8F%84-1969%EB%85%84.jpg</a:t>
            </a:r>
          </a:p>
          <a:p>
            <a:r>
              <a:rPr lang="en-US" altLang="ko-KR" dirty="0"/>
              <a:t>https://www.redian.org/news/articleView.html?idxno=135561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73683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624201-545B-2FC6-9B2D-CFC276ED12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9930352-AD84-50A1-F78B-EB4B1F03BA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475F2BA-3FD8-B51A-7CEA-55D6403F91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얼마나 </a:t>
            </a:r>
            <a:r>
              <a:rPr lang="ko-KR" altLang="en-US" dirty="0" err="1"/>
              <a:t>열성적이었냐면</a:t>
            </a:r>
            <a:r>
              <a:rPr lang="ko-KR" altLang="en-US" dirty="0"/>
              <a:t> 여의도를 건너는 다리 이름을 서울대교라고 지을 정도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https://theme.archives.go.kr/viewer/common/archWebViewer.do?singleData=Y&amp;archiveEventId=0050758403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D0AD389-0352-EE6E-E4C2-E1C9C02F57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663279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B31C6-23CC-0ABB-A1BF-EC3DE1A641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B326EA2-CA2C-45E7-2093-1277F9DCF0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4539D46-8EF3-F66A-C695-5325AE71C0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강남 계속 </a:t>
            </a:r>
            <a:r>
              <a:rPr lang="ko-KR" altLang="en-US" dirty="0" err="1"/>
              <a:t>푸시하는</a:t>
            </a:r>
            <a:r>
              <a:rPr lang="ko-KR" altLang="en-US" dirty="0"/>
              <a:t> 거죠</a:t>
            </a:r>
            <a:endParaRPr lang="en-US" altLang="ko-KR" dirty="0"/>
          </a:p>
          <a:p>
            <a:r>
              <a:rPr lang="ko-KR" altLang="en-US" dirty="0"/>
              <a:t>잠실에 논밭 보이시죠</a:t>
            </a:r>
            <a:endParaRPr lang="en-US" altLang="ko-KR" dirty="0"/>
          </a:p>
          <a:p>
            <a:r>
              <a:rPr lang="ko-KR" altLang="en-US" dirty="0"/>
              <a:t>잠실 개발도 또 말하면 길어지니까</a:t>
            </a:r>
            <a:endParaRPr lang="en-US" altLang="ko-KR" dirty="0"/>
          </a:p>
          <a:p>
            <a:r>
              <a:rPr lang="ko-KR" altLang="en-US" dirty="0"/>
              <a:t>원래 강북이었던 곳이 어떻게 강남이 되었는가</a:t>
            </a:r>
            <a:endParaRPr lang="en-US" altLang="ko-KR" dirty="0"/>
          </a:p>
          <a:p>
            <a:r>
              <a:rPr lang="ko-KR" altLang="en-US" dirty="0"/>
              <a:t>영동대교 오른쪽에 </a:t>
            </a:r>
            <a:r>
              <a:rPr lang="ko-KR" altLang="en-US" dirty="0" err="1"/>
              <a:t>아차산</a:t>
            </a:r>
            <a:r>
              <a:rPr lang="ko-KR" altLang="en-US" dirty="0"/>
              <a:t> 보이고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https://blog.naver.com/s5we/221376004591</a:t>
            </a:r>
          </a:p>
          <a:p>
            <a:r>
              <a:rPr lang="en-US" altLang="ko-KR" dirty="0"/>
              <a:t>https://archives.seoul.go.kr/item/7551#none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A812580-B12F-9A4D-866C-9C474A7F11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771909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8537FF-1F4E-2848-BFBC-64E01D90DB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E68C4AF-583E-6DF4-93DB-1C1A5896A3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3C54703-F9CC-3D01-1542-3CFF2B155D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교통량은 늘어나는데 광진교가 너무 낡아서 이를 대비</a:t>
            </a:r>
            <a:endParaRPr lang="en-US" altLang="ko-KR" dirty="0"/>
          </a:p>
          <a:p>
            <a:r>
              <a:rPr lang="ko-KR" altLang="en-US" dirty="0"/>
              <a:t>실제로 광진교는 </a:t>
            </a:r>
            <a:r>
              <a:rPr lang="en-US" altLang="ko-KR" dirty="0"/>
              <a:t>1994</a:t>
            </a:r>
            <a:r>
              <a:rPr lang="ko-KR" altLang="en-US" dirty="0"/>
              <a:t>년에 철거되고 </a:t>
            </a:r>
            <a:r>
              <a:rPr lang="en-US" altLang="ko-KR" dirty="0"/>
              <a:t>2005</a:t>
            </a:r>
            <a:r>
              <a:rPr lang="ko-KR" altLang="en-US" dirty="0"/>
              <a:t>년에 새로 지어지는데 </a:t>
            </a:r>
            <a:endParaRPr lang="en-US" altLang="ko-KR" dirty="0"/>
          </a:p>
          <a:p>
            <a:r>
              <a:rPr lang="ko-KR" altLang="en-US" dirty="0"/>
              <a:t>지금도 둘 중에 천호대교가 </a:t>
            </a:r>
            <a:r>
              <a:rPr lang="ko-KR" altLang="en-US" dirty="0" err="1"/>
              <a:t>메인이고</a:t>
            </a:r>
            <a:r>
              <a:rPr lang="ko-KR" altLang="en-US" dirty="0"/>
              <a:t> 왕복 </a:t>
            </a:r>
            <a:r>
              <a:rPr lang="en-US" altLang="ko-KR" dirty="0"/>
              <a:t>2</a:t>
            </a:r>
            <a:r>
              <a:rPr lang="ko-KR" altLang="en-US" dirty="0"/>
              <a:t>차선밖에 안 되는 광진교가 서포트 교량에 가깝습니다 그래서 보행자 친화적으로 </a:t>
            </a:r>
            <a:r>
              <a:rPr lang="ko-KR" altLang="en-US" dirty="0" err="1"/>
              <a:t>지어지기도</a:t>
            </a:r>
            <a:r>
              <a:rPr lang="ko-KR" altLang="en-US" dirty="0"/>
              <a:t> 했고</a:t>
            </a:r>
            <a:endParaRPr lang="en-US" altLang="ko-KR" dirty="0"/>
          </a:p>
          <a:p>
            <a:r>
              <a:rPr lang="en-US" altLang="ko-KR" dirty="0"/>
              <a:t>https://archives.seoul.go.kr/item/7749#none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72ECE3E-BBF5-D713-952D-EB7575F97A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429032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F6913D-9D5C-05A0-3A09-47C7B949BE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210004D-603F-6DE7-4661-1F924BF662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5C4E35F-C64D-D944-211E-AD6EA3B03C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이 다리는 또 중요한 역할이 있었는데</a:t>
            </a:r>
            <a:endParaRPr lang="en-US" altLang="ko-KR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https://www.joongang.co.kr/article/21398608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71113FE-2E08-8B1B-6CC5-1627440162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03920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7E1AD0-70CF-65D2-142B-A711623D13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202C3A2-10D9-0CE4-7923-F6835BC832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3FC3CB5-73BD-B5D4-6B87-80103B21AF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https://taekle.blogspot.com/2023/02/gang-nam-express-bus-terminal-1980.html</a:t>
            </a:r>
          </a:p>
          <a:p>
            <a:r>
              <a:rPr lang="en-US" altLang="ko-KR" dirty="0"/>
              <a:t>https://www.seoul.co.kr/news/seoulPrintNew.php?id=20080730011010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F73B6E4-6045-C0BA-553F-E99A8A19A7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835650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60A8B3-A9B0-46A7-C03E-6B5235CC4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696E4B8-EA23-E72D-3C19-348660FAE3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B66ECA2-D7E7-3810-890E-6492F6855C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지을 때</a:t>
            </a:r>
            <a:r>
              <a:rPr lang="en-US" altLang="ko-KR" dirty="0"/>
              <a:t>: </a:t>
            </a:r>
            <a:r>
              <a:rPr lang="ko-KR" altLang="en-US" dirty="0"/>
              <a:t>사람도 안 사는 곳에 왕복 </a:t>
            </a:r>
            <a:r>
              <a:rPr lang="en-US" altLang="ko-KR" dirty="0"/>
              <a:t>2</a:t>
            </a:r>
            <a:r>
              <a:rPr lang="ko-KR" altLang="en-US" dirty="0"/>
              <a:t>차선이면 충분하겠지</a:t>
            </a:r>
            <a:endParaRPr lang="en-US" altLang="ko-KR" dirty="0"/>
          </a:p>
          <a:p>
            <a:r>
              <a:rPr lang="ko-KR" altLang="en-US" dirty="0"/>
              <a:t>일산신도시</a:t>
            </a:r>
            <a:r>
              <a:rPr lang="en-US" altLang="ko-KR" dirty="0"/>
              <a:t>, </a:t>
            </a:r>
            <a:r>
              <a:rPr lang="ko-KR" altLang="en-US" dirty="0"/>
              <a:t>중동신도기</a:t>
            </a:r>
            <a:r>
              <a:rPr lang="en-US" altLang="ko-KR" dirty="0"/>
              <a:t>, </a:t>
            </a:r>
            <a:r>
              <a:rPr lang="ko-KR" altLang="en-US" dirty="0"/>
              <a:t>해외여행 자유화</a:t>
            </a:r>
            <a:endParaRPr lang="en-US" altLang="ko-KR" dirty="0"/>
          </a:p>
          <a:p>
            <a:r>
              <a:rPr lang="en-US" altLang="ko-KR" dirty="0"/>
              <a:t>https://www.yna.co.kr/view/AKR20220726076700805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599794D-0314-36F1-54BB-3F65E943D4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09170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1E729E-AB09-D880-77A1-22049EB0B4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08C64A3-4760-C755-2EF3-06987380D9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00DC606-8734-4900-796F-53DAD53B75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https://archives.seoul.go.kr/item/0000000000007928#none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223BC19-FBD0-073E-45A6-AF6ACF937A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456246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그리고 이 즈음 해서 서울에 또 큰 일이 생기죠</a:t>
            </a:r>
            <a:endParaRPr lang="en-US" altLang="ko-KR" dirty="0"/>
          </a:p>
          <a:p>
            <a:r>
              <a:rPr lang="en-US" altLang="ko-KR" dirty="0"/>
              <a:t>https://www.mk.co.kr/news/premium/10869051</a:t>
            </a:r>
          </a:p>
          <a:p>
            <a:r>
              <a:rPr lang="en-US" altLang="ko-KR" dirty="0"/>
              <a:t>https://archives.seoul.go.kr/photo/collection/detail/22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280456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AE595B-729A-13C2-149E-865A62CBA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A8A37D3-34EC-084C-FAE0-F94861661C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3960076-F224-8DD6-3916-4000EC969D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잠실대교 옆에 잠실철교가 </a:t>
            </a:r>
            <a:r>
              <a:rPr lang="ko-KR" altLang="en-US" dirty="0" err="1"/>
              <a:t>지어짐</a:t>
            </a:r>
            <a:endParaRPr lang="en-US" altLang="ko-KR" dirty="0"/>
          </a:p>
          <a:p>
            <a:r>
              <a:rPr lang="en-US" altLang="ko-KR" dirty="0"/>
              <a:t>https://v.daum.net/v/20240225160303784?f=p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71FE003-8EC7-5D95-C287-26AE6C177C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56414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D52935-1919-9295-3C2E-E44B3AD23B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FBCAEC6-787B-64B0-6D94-DFACAC4A5A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5DBEBF7-9674-69B9-941F-88B09178A9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통행량 </a:t>
            </a:r>
            <a:r>
              <a:rPr lang="en-US" altLang="ko-KR" dirty="0"/>
              <a:t>2</a:t>
            </a:r>
            <a:r>
              <a:rPr lang="ko-KR" altLang="en-US" dirty="0"/>
              <a:t>위</a:t>
            </a:r>
            <a:r>
              <a:rPr lang="en-US" altLang="ko-KR" dirty="0"/>
              <a:t> – </a:t>
            </a:r>
            <a:r>
              <a:rPr lang="ko-KR" altLang="en-US" dirty="0"/>
              <a:t>서부간선도로와 직결하는 바람에</a:t>
            </a:r>
            <a:endParaRPr lang="en-US" altLang="ko-KR" dirty="0"/>
          </a:p>
          <a:p>
            <a:r>
              <a:rPr lang="en-US" altLang="ko-KR" dirty="0"/>
              <a:t>https://www.ehistory.go.kr/view/photo?mediaid=558&amp;mediasrcgbn=PT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18373A6-844E-CA4F-3E72-ECBF5C11AF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705806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D61408-C271-B7C5-4761-9D8BBA8BF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39166BD-C8EB-C5E2-42E9-7196730E5C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2D5EEE1-5EEF-FB01-CE6A-376295565F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저거 톨게이트 맞습니다 지금은 없어졌어요</a:t>
            </a:r>
            <a:endParaRPr lang="en-US" altLang="ko-KR" dirty="0"/>
          </a:p>
          <a:p>
            <a:r>
              <a:rPr lang="en-US" altLang="ko-KR" dirty="0"/>
              <a:t>https://www.ydptoday.com/news/articleView.html?idxno=15969</a:t>
            </a:r>
          </a:p>
          <a:p>
            <a:r>
              <a:rPr lang="en-US" altLang="ko-KR" dirty="0"/>
              <a:t>https://m.blog.naver.com/krriblog/222433805056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470B617-7E70-39DA-A817-D18A680D3D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032953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6D80D7-FFC8-DE14-8F74-F52170BE8D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F7C9144-46FC-DAA2-9E72-7BF6B1ECBC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A1A38BB-480A-9024-DC85-D2D7B8E69E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https://www.mk.co.kr/news/society/10788204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DD19FDB-EB42-14F0-7722-C764B75D05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525574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F22D16-073D-54BA-506D-6F74029A4D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3A9BBEF-6A9F-AADA-B6C4-AE53E998FA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00A7F84-6133-8EA7-36BE-5F8D9F32C2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동호대교 잘 보면 반대쪽 끝에 뭔가 </a:t>
            </a:r>
            <a:r>
              <a:rPr lang="ko-KR" altLang="en-US" dirty="0" err="1"/>
              <a:t>터널같은</a:t>
            </a:r>
            <a:r>
              <a:rPr lang="ko-KR" altLang="en-US" dirty="0"/>
              <a:t> 게 지어지고 있는데 저게 </a:t>
            </a:r>
            <a:r>
              <a:rPr lang="en-US" altLang="ko-KR" dirty="0"/>
              <a:t>3</a:t>
            </a:r>
            <a:r>
              <a:rPr lang="ko-KR" altLang="en-US" dirty="0"/>
              <a:t>호선 옥수역</a:t>
            </a:r>
            <a:endParaRPr lang="en-US" altLang="ko-KR" dirty="0"/>
          </a:p>
          <a:p>
            <a:r>
              <a:rPr lang="en-US" altLang="ko-KR" dirty="0"/>
              <a:t>https://www.joongang.co.kr/article/20922589</a:t>
            </a:r>
          </a:p>
          <a:p>
            <a:r>
              <a:rPr lang="en-US" altLang="ko-KR" dirty="0"/>
              <a:t>https://archives.seoul.go.kr/item/0000000000007686#none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AA5FA2C-55D4-77FE-860C-BE32A7BD3E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062476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E171F1-031A-2F9A-D6B4-44A5E6DD0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8C305A4-1EAC-5528-7478-CCC387F60F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7FF4DDF-56D9-EF5F-298A-C31DC2F1D7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https://realty.chosun.com/site/data/html_dir/2020/09/29/2020092901986.html</a:t>
            </a:r>
          </a:p>
          <a:p>
            <a:r>
              <a:rPr lang="en-US" altLang="ko-KR" dirty="0"/>
              <a:t>https://sunroad.pe.kr/m/146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01B7A54-F222-628E-99FF-EC8A672CBA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970169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https://commons.wikimedia.org/wiki/File:1994%EC%84%B1%EC%88%98%EB%8C%80%EA%B5%90_%EB%B6%95%EA%B4%B4_%EC%82%AC%EA%B3%A013.jpg</a:t>
            </a:r>
          </a:p>
          <a:p>
            <a:r>
              <a:rPr lang="en-US" altLang="ko-KR" dirty="0"/>
              <a:t>https://newslibrary.naver.com/search/searchByDate.naver#%7B%22mode%22%3A3%2C%22trans%22%3A1%2C%22pageSize%22%3A20%2C%22date%22%3A%221994-10-22%22%2C%22page%22%3A1%2C%22officeId%22%3A%2200032%22%2C%22fevt%22%3A4277%2C%22publishType%22%3A%2200010%22%7D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11856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3D26BC-5456-058C-456E-E6657C5AED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F28A8A5-6E62-0751-0398-495E145408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BF8E271-359B-E66F-61A3-EA95F2E406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F08823A-F4E9-69D0-FA41-917EA4AB50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204497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BD7D79-5FDD-462D-DC6A-125DB0647D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896E095-3763-FD8E-F958-F1B03249FC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7B64617-0FD9-7BCA-F1E0-37763FB537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3083E8B-8FDD-1EF8-F29E-40771248FD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899670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http://www.bluekoreadot.com/news/articleView.html?idxno=2421</a:t>
            </a:r>
          </a:p>
          <a:p>
            <a:r>
              <a:rPr lang="en-US" altLang="ko-KR" dirty="0"/>
              <a:t>https://www.incheonin.com/news/articleView.html?idxno=41269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741856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D7288B-2106-8297-4C7F-6CE3CA07B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C8EAEA0-5881-E3CF-49E5-20198579BB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1BFB4D8-A0AB-DFA6-D84E-588FBD38E7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http://www.bluekoreadot.com/news/articleView.html?idxno=2421</a:t>
            </a:r>
          </a:p>
          <a:p>
            <a:r>
              <a:rPr lang="en-US" altLang="ko-KR" dirty="0"/>
              <a:t>https://www.incheonin.com/news/articleView.html?idxno=41269</a:t>
            </a:r>
          </a:p>
          <a:p>
            <a:r>
              <a:rPr lang="en-US" altLang="ko-KR" dirty="0"/>
              <a:t>https://ko.wikipedia.org/wiki/%EC%9D%B4%EC%88%9C%EC%8B%A0%EB%8C%80%EA%B5%90</a:t>
            </a:r>
          </a:p>
          <a:p>
            <a:r>
              <a:rPr lang="en-US" altLang="ko-KR" dirty="0"/>
              <a:t>http://www.engjournal.co.kr/news/articleView.html?idxno=471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55F0B44-2223-8AEC-4173-AE4242672C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563192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https://news.seoulsports.or.kr/web/pds/pdsView.do?catid=17&amp;pdsid=1357&amp;scattit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9BC53-AEF8-445F-B602-70FDE77ED60A}" type="slidenum">
              <a:rPr lang="ko-KR" altLang="en-US" smtClean="0"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8010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CD771B-A141-9BFC-BF52-4F0EAD1289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31720" y="2651760"/>
            <a:ext cx="9144000" cy="2387600"/>
          </a:xfrm>
          <a:prstGeom prst="rect">
            <a:avLst/>
          </a:prstGeom>
        </p:spPr>
        <p:txBody>
          <a:bodyPr anchor="ctr" anchorCtr="0"/>
          <a:lstStyle>
            <a:lvl1pPr algn="r">
              <a:defRPr sz="6000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E4D79CB-3F96-EE72-C663-E5629228D8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31720" y="5166360"/>
            <a:ext cx="9144000" cy="1124712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cxnSp>
        <p:nvCxnSpPr>
          <p:cNvPr id="8" name="Google Shape;19;p20">
            <a:extLst>
              <a:ext uri="{FF2B5EF4-FFF2-40B4-BE49-F238E27FC236}">
                <a16:creationId xmlns:a16="http://schemas.microsoft.com/office/drawing/2014/main" id="{AC732DD2-D41F-F430-1349-934CBCAB3CE4}"/>
              </a:ext>
            </a:extLst>
          </p:cNvPr>
          <p:cNvCxnSpPr/>
          <p:nvPr/>
        </p:nvCxnSpPr>
        <p:spPr>
          <a:xfrm rot="10800000">
            <a:off x="2213742" y="5051311"/>
            <a:ext cx="9258258" cy="0"/>
          </a:xfrm>
          <a:prstGeom prst="straightConnector1">
            <a:avLst/>
          </a:prstGeom>
          <a:noFill/>
          <a:ln w="25400" cap="rnd" cmpd="sng">
            <a:solidFill>
              <a:srgbClr val="1EA0B4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649001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rgbClr val="1EA0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12;p19">
            <a:extLst>
              <a:ext uri="{FF2B5EF4-FFF2-40B4-BE49-F238E27FC236}">
                <a16:creationId xmlns:a16="http://schemas.microsoft.com/office/drawing/2014/main" id="{7AC04F24-F03F-773F-261B-1815846A5C91}"/>
              </a:ext>
            </a:extLst>
          </p:cNvPr>
          <p:cNvSpPr/>
          <p:nvPr/>
        </p:nvSpPr>
        <p:spPr>
          <a:xfrm>
            <a:off x="10392000" y="0"/>
            <a:ext cx="1800000" cy="720000"/>
          </a:xfrm>
          <a:prstGeom prst="rect">
            <a:avLst/>
          </a:prstGeom>
          <a:solidFill>
            <a:srgbClr val="C4E8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" name="Google Shape;13;p19">
            <a:extLst>
              <a:ext uri="{FF2B5EF4-FFF2-40B4-BE49-F238E27FC236}">
                <a16:creationId xmlns:a16="http://schemas.microsoft.com/office/drawing/2014/main" id="{A1106DE9-F796-AEFA-E150-C95349A4B56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477500" y="83309"/>
            <a:ext cx="1629000" cy="55338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8967F9F-5A03-3081-A76D-7F13656DB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54096"/>
            <a:ext cx="10515600" cy="1828800"/>
          </a:xfrm>
          <a:prstGeom prst="rect">
            <a:avLst/>
          </a:prstGeom>
        </p:spPr>
        <p:txBody>
          <a:bodyPr anchor="ctr" anchorCtr="0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94893AC-AB11-3B5B-59FB-CC6EA14C05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5157216"/>
            <a:ext cx="9144000" cy="11247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cxnSp>
        <p:nvCxnSpPr>
          <p:cNvPr id="10" name="Google Shape;23;p21">
            <a:extLst>
              <a:ext uri="{FF2B5EF4-FFF2-40B4-BE49-F238E27FC236}">
                <a16:creationId xmlns:a16="http://schemas.microsoft.com/office/drawing/2014/main" id="{AC5EA2CA-E836-B617-1BA6-AEB7658B29F2}"/>
              </a:ext>
            </a:extLst>
          </p:cNvPr>
          <p:cNvCxnSpPr>
            <a:cxnSpLocks/>
          </p:cNvCxnSpPr>
          <p:nvPr/>
        </p:nvCxnSpPr>
        <p:spPr>
          <a:xfrm rot="10800000">
            <a:off x="488004" y="5031855"/>
            <a:ext cx="9258258" cy="0"/>
          </a:xfrm>
          <a:prstGeom prst="straightConnector1">
            <a:avLst/>
          </a:prstGeom>
          <a:noFill/>
          <a:ln w="25400" cap="rnd" cmpd="sng">
            <a:solidFill>
              <a:srgbClr val="8DD3E6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552268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F57C148-D2A7-1F78-365D-40B9F57D6E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0160"/>
            <a:ext cx="11274552" cy="46451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8" name="제목 7">
            <a:extLst>
              <a:ext uri="{FF2B5EF4-FFF2-40B4-BE49-F238E27FC236}">
                <a16:creationId xmlns:a16="http://schemas.microsoft.com/office/drawing/2014/main" id="{EC212C9A-8D95-428D-E1EA-781384025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812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BA28242-6FBB-31CE-2E1A-41AE71CE82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261872"/>
            <a:ext cx="5577840" cy="470001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7E5AFAA-7673-3374-045A-4CC065C96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56962" y="1261871"/>
            <a:ext cx="5577839" cy="470001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9" name="제목 8">
            <a:extLst>
              <a:ext uri="{FF2B5EF4-FFF2-40B4-BE49-F238E27FC236}">
                <a16:creationId xmlns:a16="http://schemas.microsoft.com/office/drawing/2014/main" id="{FD05A485-0379-FB2A-4736-08B342E09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452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id="{99D07CBF-E493-D20A-929B-8CC8D5BAB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833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2152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0;p19">
            <a:extLst>
              <a:ext uri="{FF2B5EF4-FFF2-40B4-BE49-F238E27FC236}">
                <a16:creationId xmlns:a16="http://schemas.microsoft.com/office/drawing/2014/main" id="{ACE2BB4E-E2C7-3AFF-ED30-3B268AABD29E}"/>
              </a:ext>
            </a:extLst>
          </p:cNvPr>
          <p:cNvSpPr/>
          <p:nvPr/>
        </p:nvSpPr>
        <p:spPr>
          <a:xfrm>
            <a:off x="0" y="0"/>
            <a:ext cx="12192000" cy="720000"/>
          </a:xfrm>
          <a:prstGeom prst="rect">
            <a:avLst/>
          </a:prstGeom>
          <a:solidFill>
            <a:srgbClr val="1EA0B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11;p19">
            <a:extLst>
              <a:ext uri="{FF2B5EF4-FFF2-40B4-BE49-F238E27FC236}">
                <a16:creationId xmlns:a16="http://schemas.microsoft.com/office/drawing/2014/main" id="{97D3880A-F898-1C0E-C101-37A5CEC9EBAD}"/>
              </a:ext>
            </a:extLst>
          </p:cNvPr>
          <p:cNvSpPr/>
          <p:nvPr/>
        </p:nvSpPr>
        <p:spPr>
          <a:xfrm>
            <a:off x="0" y="6498000"/>
            <a:ext cx="12192000" cy="360000"/>
          </a:xfrm>
          <a:prstGeom prst="rect">
            <a:avLst/>
          </a:prstGeom>
          <a:solidFill>
            <a:srgbClr val="1EA0B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12;p19">
            <a:extLst>
              <a:ext uri="{FF2B5EF4-FFF2-40B4-BE49-F238E27FC236}">
                <a16:creationId xmlns:a16="http://schemas.microsoft.com/office/drawing/2014/main" id="{3838D398-DDE4-E21C-C0B9-A8D5E0794EC2}"/>
              </a:ext>
            </a:extLst>
          </p:cNvPr>
          <p:cNvSpPr/>
          <p:nvPr/>
        </p:nvSpPr>
        <p:spPr>
          <a:xfrm>
            <a:off x="10392000" y="0"/>
            <a:ext cx="1800000" cy="720000"/>
          </a:xfrm>
          <a:prstGeom prst="rect">
            <a:avLst/>
          </a:prstGeom>
          <a:solidFill>
            <a:srgbClr val="C4E8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" name="Google Shape;13;p19">
            <a:extLst>
              <a:ext uri="{FF2B5EF4-FFF2-40B4-BE49-F238E27FC236}">
                <a16:creationId xmlns:a16="http://schemas.microsoft.com/office/drawing/2014/main" id="{361474BE-EBDE-1F65-A875-DCDC1C3B417E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77500" y="83309"/>
            <a:ext cx="1629000" cy="55338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4;p19">
            <a:extLst>
              <a:ext uri="{FF2B5EF4-FFF2-40B4-BE49-F238E27FC236}">
                <a16:creationId xmlns:a16="http://schemas.microsoft.com/office/drawing/2014/main" id="{74BE9E49-7964-C078-FFDE-9BCC796E0856}"/>
              </a:ext>
            </a:extLst>
          </p:cNvPr>
          <p:cNvSpPr/>
          <p:nvPr/>
        </p:nvSpPr>
        <p:spPr>
          <a:xfrm>
            <a:off x="10392000" y="6497996"/>
            <a:ext cx="1800000" cy="401503"/>
          </a:xfrm>
          <a:prstGeom prst="rect">
            <a:avLst/>
          </a:prstGeom>
          <a:solidFill>
            <a:srgbClr val="C4E8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제목 개체 틀 14">
            <a:extLst>
              <a:ext uri="{FF2B5EF4-FFF2-40B4-BE49-F238E27FC236}">
                <a16:creationId xmlns:a16="http://schemas.microsoft.com/office/drawing/2014/main" id="{E514ABF2-F01B-53E3-E329-14B0D9CCB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"/>
            <a:ext cx="9934800" cy="719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16" name="텍스트 개체 틀 15">
            <a:extLst>
              <a:ext uri="{FF2B5EF4-FFF2-40B4-BE49-F238E27FC236}">
                <a16:creationId xmlns:a16="http://schemas.microsoft.com/office/drawing/2014/main" id="{05EBA340-3E19-A77B-91F2-71B5FD3085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280159"/>
            <a:ext cx="11277600" cy="46416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17" name="Google Shape;15;p19">
            <a:extLst>
              <a:ext uri="{FF2B5EF4-FFF2-40B4-BE49-F238E27FC236}">
                <a16:creationId xmlns:a16="http://schemas.microsoft.com/office/drawing/2014/main" id="{7F38544A-624C-E4D6-1894-998B8C8F405D}"/>
              </a:ext>
            </a:extLst>
          </p:cNvPr>
          <p:cNvSpPr txBox="1"/>
          <p:nvPr/>
        </p:nvSpPr>
        <p:spPr>
          <a:xfrm>
            <a:off x="1" y="6539501"/>
            <a:ext cx="10391999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202</a:t>
            </a:r>
            <a:r>
              <a:rPr lang="en-US" alt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5</a:t>
            </a:r>
            <a:r>
              <a:rPr 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 </a:t>
            </a:r>
            <a:r>
              <a:rPr lang="ko-KR" sz="1200" b="1" i="0" u="none" strike="noStrike" cap="none" dirty="0" err="1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UPnL</a:t>
            </a:r>
            <a:r>
              <a:rPr 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 </a:t>
            </a:r>
            <a:r>
              <a:rPr lang="en-US" alt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Workshop</a:t>
            </a:r>
            <a:endParaRPr sz="1200" b="1" i="0" u="none" strike="noStrike" cap="none" dirty="0">
              <a:solidFill>
                <a:schemeClr val="lt1"/>
              </a:solidFill>
              <a:latin typeface="+mn-ea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55385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7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B75EB6-0870-21DB-8724-E9F2E66421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한강</a:t>
            </a:r>
            <a:r>
              <a:rPr lang="en-US" altLang="ko-KR" dirty="0"/>
              <a:t> </a:t>
            </a:r>
            <a:r>
              <a:rPr lang="ko-KR" altLang="en-US" dirty="0" err="1"/>
              <a:t>다리짓고</a:t>
            </a:r>
            <a:r>
              <a:rPr lang="en-US" altLang="ko-KR" dirty="0"/>
              <a:t> </a:t>
            </a:r>
            <a:r>
              <a:rPr lang="ko-KR" altLang="en-US" dirty="0"/>
              <a:t>살아남기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8A23156-83E5-3FDA-E9CB-E2B98A80AC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/>
              <a:t>한진제</a:t>
            </a:r>
          </a:p>
        </p:txBody>
      </p:sp>
    </p:spTree>
    <p:extLst>
      <p:ext uri="{BB962C8B-B14F-4D97-AF65-F5344CB8AC3E}">
        <p14:creationId xmlns:p14="http://schemas.microsoft.com/office/powerpoint/2010/main" val="3915293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4944372-C287-4522-15DD-E6DAD6B723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0160"/>
            <a:ext cx="11209020" cy="46451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ko-KR" altLang="en-US" dirty="0"/>
              <a:t>한강의 교량들이 어떠한 배경 속에서 건설되었는지를 살펴보면서 </a:t>
            </a:r>
            <a:r>
              <a:rPr lang="ko-KR" altLang="en-US" dirty="0" err="1"/>
              <a:t>근현대</a:t>
            </a:r>
            <a:r>
              <a:rPr lang="ko-KR" altLang="en-US" dirty="0"/>
              <a:t> 서울의 발전사</a:t>
            </a:r>
            <a:r>
              <a:rPr lang="en-US" altLang="ko-KR" dirty="0"/>
              <a:t>(</a:t>
            </a:r>
            <a:r>
              <a:rPr lang="ko-KR" altLang="en-US" dirty="0"/>
              <a:t>史</a:t>
            </a:r>
            <a:r>
              <a:rPr lang="en-US" altLang="ko-KR" dirty="0"/>
              <a:t>)</a:t>
            </a:r>
            <a:r>
              <a:rPr lang="ko-KR" altLang="en-US" dirty="0"/>
              <a:t>의 단편들을 알아본다</a:t>
            </a:r>
            <a:endParaRPr lang="en-US" altLang="ko-KR" dirty="0"/>
          </a:p>
          <a:p>
            <a:pPr>
              <a:lnSpc>
                <a:spcPct val="100000"/>
              </a:lnSpc>
            </a:pPr>
            <a:r>
              <a:rPr lang="ko-KR" altLang="en-US" dirty="0"/>
              <a:t>더 알아보면 좋은 내용</a:t>
            </a:r>
            <a:endParaRPr lang="en-US" altLang="ko-KR" dirty="0"/>
          </a:p>
          <a:p>
            <a:pPr lvl="1">
              <a:lnSpc>
                <a:spcPct val="100000"/>
              </a:lnSpc>
            </a:pPr>
            <a:r>
              <a:rPr lang="ko-KR" altLang="en-US" dirty="0"/>
              <a:t>한강종합개발사업을 비롯한 한강의 치수 사업</a:t>
            </a:r>
            <a:endParaRPr lang="en-US" altLang="ko-KR" dirty="0"/>
          </a:p>
          <a:p>
            <a:pPr lvl="1">
              <a:lnSpc>
                <a:spcPct val="100000"/>
              </a:lnSpc>
            </a:pPr>
            <a:r>
              <a:rPr lang="ko-KR" altLang="en-US" dirty="0"/>
              <a:t>강남의 개발 과정</a:t>
            </a:r>
            <a:endParaRPr lang="en-US" altLang="ko-KR" dirty="0"/>
          </a:p>
          <a:p>
            <a:pPr lvl="1">
              <a:lnSpc>
                <a:spcPct val="100000"/>
              </a:lnSpc>
            </a:pPr>
            <a:r>
              <a:rPr lang="ko-KR" altLang="en-US"/>
              <a:t>서울 행정구역 변천사</a:t>
            </a:r>
            <a:endParaRPr lang="en-US" altLang="ko-KR" dirty="0"/>
          </a:p>
          <a:p>
            <a:pPr lvl="1">
              <a:lnSpc>
                <a:spcPct val="100000"/>
              </a:lnSpc>
            </a:pPr>
            <a:r>
              <a:rPr lang="ko-KR" altLang="en-US" dirty="0"/>
              <a:t>여의도 윤중제</a:t>
            </a:r>
            <a:r>
              <a:rPr lang="en-US" altLang="ko-KR" dirty="0"/>
              <a:t>(</a:t>
            </a:r>
            <a:r>
              <a:rPr lang="ko-KR" altLang="en-US" dirty="0" err="1"/>
              <a:t>여의방죽</a:t>
            </a:r>
            <a:r>
              <a:rPr lang="en-US" altLang="ko-KR" dirty="0"/>
              <a:t>) </a:t>
            </a:r>
            <a:r>
              <a:rPr lang="ko-KR" altLang="en-US" dirty="0"/>
              <a:t>건설</a:t>
            </a:r>
            <a:r>
              <a:rPr lang="en-US" altLang="ko-KR" dirty="0"/>
              <a:t>, </a:t>
            </a:r>
            <a:r>
              <a:rPr lang="ko-KR" altLang="en-US" dirty="0"/>
              <a:t>밤섬 폭파</a:t>
            </a:r>
            <a:endParaRPr lang="en-US" altLang="ko-KR" dirty="0"/>
          </a:p>
          <a:p>
            <a:pPr lvl="1">
              <a:lnSpc>
                <a:spcPct val="100000"/>
              </a:lnSpc>
            </a:pPr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DC76980B-D239-7E08-2BB5-43E578E31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내용</a:t>
            </a:r>
          </a:p>
        </p:txBody>
      </p:sp>
    </p:spTree>
    <p:extLst>
      <p:ext uri="{BB962C8B-B14F-4D97-AF65-F5344CB8AC3E}">
        <p14:creationId xmlns:p14="http://schemas.microsoft.com/office/powerpoint/2010/main" val="3398198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B9604BB8-FD77-682E-4E38-D41C6A017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한강은 넓다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308ED906-CFA5-07DB-0CA0-38FE1D8D9C3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811" y="940435"/>
            <a:ext cx="5323204" cy="532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982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CB1A6-F3FA-20CC-828C-61187D179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06897F0A-15D7-927F-3C20-CC5161BA04C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</a:rPr>
                      <m:t>하</m:t>
                    </m:r>
                    <m:r>
                      <a:rPr lang="ko-KR" altLang="en-US" i="1">
                        <a:latin typeface="Cambria Math" panose="02040503050406030204" pitchFamily="18" charset="0"/>
                      </a:rPr>
                      <m:t>상</m:t>
                    </m:r>
                    <m:r>
                      <a:rPr lang="ko-KR" altLang="en-US" i="1" smtClean="0">
                        <a:latin typeface="Cambria Math" panose="02040503050406030204" pitchFamily="18" charset="0"/>
                      </a:rPr>
                      <m:t>계</m:t>
                    </m:r>
                    <m:r>
                      <a:rPr lang="ko-KR" altLang="en-US" i="1">
                        <a:latin typeface="Cambria Math" panose="02040503050406030204" pitchFamily="18" charset="0"/>
                      </a:rPr>
                      <m:t>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년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중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최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</a:rPr>
                          <m:t>대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유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</a:rPr>
                          <m:t>량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년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중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최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</a:rPr>
                          <m:t>소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유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</a:rPr>
                          <m:t>량</m:t>
                        </m:r>
                      </m:den>
                    </m:f>
                  </m:oMath>
                </a14:m>
                <a:r>
                  <a:rPr lang="ko-KR" altLang="en-US" dirty="0"/>
                  <a:t> </a:t>
                </a:r>
                <a:endParaRPr lang="en-US" altLang="ko-KR" dirty="0"/>
              </a:p>
              <a:p>
                <a:endParaRPr lang="ko-KR" altLang="en-US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06897F0A-15D7-927F-3C20-CC5161BA04C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787434E3-3688-2E9A-25F1-75CC23860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한강의 하상계수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080D160-15F0-2771-01EB-A8AF2CEAA6F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1012"/>
          <a:stretch>
            <a:fillRect/>
          </a:stretch>
        </p:blipFill>
        <p:spPr>
          <a:xfrm>
            <a:off x="5067300" y="2709393"/>
            <a:ext cx="3023883" cy="3215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349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9F177-71D4-8B2A-80C3-E77C21477C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E7EFEE11-8D46-C389-6A8E-43E423BEB53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</a:rPr>
                      <m:t>하</m:t>
                    </m:r>
                    <m:r>
                      <a:rPr lang="ko-KR" altLang="en-US" i="1">
                        <a:latin typeface="Cambria Math" panose="02040503050406030204" pitchFamily="18" charset="0"/>
                      </a:rPr>
                      <m:t>상</m:t>
                    </m:r>
                    <m:r>
                      <a:rPr lang="ko-KR" altLang="en-US" i="1" smtClean="0">
                        <a:latin typeface="Cambria Math" panose="02040503050406030204" pitchFamily="18" charset="0"/>
                      </a:rPr>
                      <m:t>계</m:t>
                    </m:r>
                    <m:r>
                      <a:rPr lang="ko-KR" altLang="en-US" i="1">
                        <a:latin typeface="Cambria Math" panose="02040503050406030204" pitchFamily="18" charset="0"/>
                      </a:rPr>
                      <m:t>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년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중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최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</a:rPr>
                          <m:t>대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유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</a:rPr>
                          <m:t>량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년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중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최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</a:rPr>
                          <m:t>소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유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</a:rPr>
                          <m:t>량</m:t>
                        </m:r>
                      </m:den>
                    </m:f>
                  </m:oMath>
                </a14:m>
                <a:r>
                  <a:rPr lang="ko-KR" altLang="en-US" dirty="0"/>
                  <a:t> </a:t>
                </a:r>
                <a:endParaRPr lang="en-US" altLang="ko-KR" dirty="0"/>
              </a:p>
              <a:p>
                <a:endParaRPr lang="ko-KR" altLang="en-US" dirty="0"/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E7EFEE11-8D46-C389-6A8E-43E423BEB53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>
            <a:extLst>
              <a:ext uri="{FF2B5EF4-FFF2-40B4-BE49-F238E27FC236}">
                <a16:creationId xmlns:a16="http://schemas.microsoft.com/office/drawing/2014/main" id="{84E38558-0104-4463-16D7-D18854136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한강의 하상계수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C869EF9-B1C8-4891-53B5-26CF55719E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8448" y="2709393"/>
            <a:ext cx="6172735" cy="3215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543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E7DF74-D0CB-6811-9609-6FFEBBBE2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그런가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5122" name="Picture 2" descr="연합뉴스TV">
            <a:extLst>
              <a:ext uri="{FF2B5EF4-FFF2-40B4-BE49-F238E27FC236}">
                <a16:creationId xmlns:a16="http://schemas.microsoft.com/office/drawing/2014/main" id="{6076D846-C6EA-D1C9-39EA-6EEECB874B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4" r="6824"/>
          <a:stretch>
            <a:fillRect/>
          </a:stretch>
        </p:blipFill>
        <p:spPr bwMode="auto">
          <a:xfrm>
            <a:off x="6301742" y="1918071"/>
            <a:ext cx="5303518" cy="3454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한강 위를 달리는 보트가 무더운 한여름의 열기를 식혀주는 듯하다. ⓒ박우영">
            <a:extLst>
              <a:ext uri="{FF2B5EF4-FFF2-40B4-BE49-F238E27FC236}">
                <a16:creationId xmlns:a16="http://schemas.microsoft.com/office/drawing/2014/main" id="{D4CB3485-9B35-4E76-48E7-FE7957151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2" y="1918085"/>
            <a:ext cx="5303518" cy="345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6AE4854-7B92-9925-B521-2D03769EA922}"/>
              </a:ext>
            </a:extLst>
          </p:cNvPr>
          <p:cNvSpPr txBox="1"/>
          <p:nvPr/>
        </p:nvSpPr>
        <p:spPr>
          <a:xfrm>
            <a:off x="2354240" y="5568287"/>
            <a:ext cx="1677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여름의 한강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FE59E0-A2B1-6854-82A9-B4BC586C32D5}"/>
              </a:ext>
            </a:extLst>
          </p:cNvPr>
          <p:cNvSpPr txBox="1"/>
          <p:nvPr/>
        </p:nvSpPr>
        <p:spPr>
          <a:xfrm>
            <a:off x="7792873" y="5568287"/>
            <a:ext cx="2321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겨울의 한강</a:t>
            </a:r>
          </a:p>
        </p:txBody>
      </p:sp>
    </p:spTree>
    <p:extLst>
      <p:ext uri="{BB962C8B-B14F-4D97-AF65-F5344CB8AC3E}">
        <p14:creationId xmlns:p14="http://schemas.microsoft.com/office/powerpoint/2010/main" val="2581704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950961EC-A87D-FEC7-6E76-B5BCF0690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한강의 유량이 일정해 보이는 이유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8C0A3528-E218-FC54-9D8F-A1595253805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" y="1107598"/>
            <a:ext cx="3890646" cy="1945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D4E1EA84-2C0F-E4D5-BCD4-11F3D46B2D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" y="3276600"/>
            <a:ext cx="4526280" cy="301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E20C9400-4D4A-0B95-128F-9F6C627A46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0"/>
          <a:stretch>
            <a:fillRect/>
          </a:stretch>
        </p:blipFill>
        <p:spPr bwMode="auto">
          <a:xfrm>
            <a:off x="6392415" y="1183960"/>
            <a:ext cx="4211584" cy="500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049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AEA636-87FC-FB05-DC48-EA9DC031B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0749A2-ABFA-A10C-5D75-B4D678ED2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이런 것들이 없었던 시절의 한강</a:t>
            </a:r>
          </a:p>
        </p:txBody>
      </p:sp>
      <p:pic>
        <p:nvPicPr>
          <p:cNvPr id="8196" name="Picture 4" descr="1960년대 광나루 유원지. (출처: designersparty 페이스북)">
            <a:extLst>
              <a:ext uri="{FF2B5EF4-FFF2-40B4-BE49-F238E27FC236}">
                <a16:creationId xmlns:a16="http://schemas.microsoft.com/office/drawing/2014/main" id="{A70E15EA-37BA-320E-CE30-D33FAD59A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" y="998219"/>
            <a:ext cx="3074720" cy="527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92E888A-9B6A-FC28-5215-A6EA8E299B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9555" y="778051"/>
            <a:ext cx="4200750" cy="1965097"/>
          </a:xfrm>
          <a:prstGeom prst="rect">
            <a:avLst/>
          </a:prstGeom>
        </p:spPr>
      </p:pic>
      <p:pic>
        <p:nvPicPr>
          <p:cNvPr id="8194" name="Picture 2">
            <a:extLst>
              <a:ext uri="{FF2B5EF4-FFF2-40B4-BE49-F238E27FC236}">
                <a16:creationId xmlns:a16="http://schemas.microsoft.com/office/drawing/2014/main" id="{3D657FB5-5C0D-31F8-1383-F71F9AA6D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690" y="2564324"/>
            <a:ext cx="5699550" cy="3706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6269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53951816-41FE-3F98-0F19-39832811F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이런 것들이 없었던 시절의 한강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245D71FA-7148-2E19-F4CF-D724F3E0F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19" y="1477002"/>
            <a:ext cx="5977409" cy="3903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69F87CE9-7F73-81BA-7E1D-ABA47F3E7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274946"/>
            <a:ext cx="5200650" cy="4308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5862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522F11A-5CE1-8B77-F957-362BD6EA34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강이 넓어서 다리 짓기가 어려움 </a:t>
            </a:r>
            <a:r>
              <a:rPr lang="en-US" altLang="ko-KR" dirty="0"/>
              <a:t>+ </a:t>
            </a:r>
            <a:r>
              <a:rPr lang="ko-KR" altLang="en-US" dirty="0"/>
              <a:t>비쌈</a:t>
            </a:r>
            <a:endParaRPr lang="en-US" altLang="ko-KR" dirty="0"/>
          </a:p>
          <a:p>
            <a:r>
              <a:rPr lang="ko-KR" altLang="en-US" dirty="0"/>
              <a:t>힘들게 지어도 장마철에 무너지기 쉬움</a:t>
            </a:r>
            <a:endParaRPr lang="en-US" altLang="ko-KR" dirty="0"/>
          </a:p>
          <a:p>
            <a:r>
              <a:rPr lang="ko-KR" altLang="en-US" dirty="0"/>
              <a:t>조선의 미비한 기술력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-&gt; </a:t>
            </a:r>
            <a:r>
              <a:rPr lang="ko-KR" altLang="en-US" dirty="0"/>
              <a:t>거의 </a:t>
            </a:r>
            <a:r>
              <a:rPr lang="en-US" altLang="ko-KR" dirty="0"/>
              <a:t>20</a:t>
            </a:r>
            <a:r>
              <a:rPr lang="ko-KR" altLang="en-US" dirty="0"/>
              <a:t>세기가 되어서야 등장한 한강의 교량</a:t>
            </a:r>
            <a:endParaRPr lang="en-US" altLang="ko-KR" dirty="0"/>
          </a:p>
        </p:txBody>
      </p:sp>
      <p:sp>
        <p:nvSpPr>
          <p:cNvPr id="5" name="제목 4">
            <a:extLst>
              <a:ext uri="{FF2B5EF4-FFF2-40B4-BE49-F238E27FC236}">
                <a16:creationId xmlns:a16="http://schemas.microsoft.com/office/drawing/2014/main" id="{B2557462-30B6-656E-32C5-4BED31D7E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늦어지게 된 한강 다리</a:t>
            </a:r>
          </a:p>
        </p:txBody>
      </p:sp>
    </p:spTree>
    <p:extLst>
      <p:ext uri="{BB962C8B-B14F-4D97-AF65-F5344CB8AC3E}">
        <p14:creationId xmlns:p14="http://schemas.microsoft.com/office/powerpoint/2010/main" val="3700875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3241D6-AA0B-4ACD-3BC7-C025B55D51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4FB2F4-D043-B534-F391-7A76DAB3A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한성부</a:t>
            </a:r>
            <a:r>
              <a:rPr lang="en-US" altLang="ko-KR" dirty="0"/>
              <a:t>, 1899</a:t>
            </a:r>
            <a:r>
              <a:rPr lang="ko-KR" altLang="en-US" dirty="0"/>
              <a:t>년</a:t>
            </a: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A7AB3FDD-3343-6AE0-0F3B-6F46C5FB3BE3}"/>
              </a:ext>
            </a:extLst>
          </p:cNvPr>
          <p:cNvGrpSpPr/>
          <p:nvPr/>
        </p:nvGrpSpPr>
        <p:grpSpPr>
          <a:xfrm>
            <a:off x="545482" y="720000"/>
            <a:ext cx="7023503" cy="5718900"/>
            <a:chOff x="1828801" y="1219200"/>
            <a:chExt cx="7629098" cy="6212007"/>
          </a:xfrm>
        </p:grpSpPr>
        <p:pic>
          <p:nvPicPr>
            <p:cNvPr id="2050" name="Picture 2">
              <a:extLst>
                <a:ext uri="{FF2B5EF4-FFF2-40B4-BE49-F238E27FC236}">
                  <a16:creationId xmlns:a16="http://schemas.microsoft.com/office/drawing/2014/main" id="{0D2ED565-776E-E6CC-B289-88BDABB48EC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B2D740A4-509A-7E25-AE89-B0018EB424A1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자유형: 도형 6">
            <a:extLst>
              <a:ext uri="{FF2B5EF4-FFF2-40B4-BE49-F238E27FC236}">
                <a16:creationId xmlns:a16="http://schemas.microsoft.com/office/drawing/2014/main" id="{EFF0C219-F2C9-9904-D8A0-E1F212B5AC1F}"/>
              </a:ext>
            </a:extLst>
          </p:cNvPr>
          <p:cNvSpPr/>
          <p:nvPr/>
        </p:nvSpPr>
        <p:spPr>
          <a:xfrm>
            <a:off x="1542362" y="4578824"/>
            <a:ext cx="1972101" cy="518615"/>
          </a:xfrm>
          <a:custGeom>
            <a:avLst/>
            <a:gdLst>
              <a:gd name="connsiteX0" fmla="*/ 0 w 1972101"/>
              <a:gd name="connsiteY0" fmla="*/ 518615 h 518615"/>
              <a:gd name="connsiteX1" fmla="*/ 34119 w 1972101"/>
              <a:gd name="connsiteY1" fmla="*/ 504967 h 518615"/>
              <a:gd name="connsiteX2" fmla="*/ 68238 w 1972101"/>
              <a:gd name="connsiteY2" fmla="*/ 498143 h 518615"/>
              <a:gd name="connsiteX3" fmla="*/ 116006 w 1972101"/>
              <a:gd name="connsiteY3" fmla="*/ 470848 h 518615"/>
              <a:gd name="connsiteX4" fmla="*/ 163773 w 1972101"/>
              <a:gd name="connsiteY4" fmla="*/ 464024 h 518615"/>
              <a:gd name="connsiteX5" fmla="*/ 197892 w 1972101"/>
              <a:gd name="connsiteY5" fmla="*/ 457200 h 518615"/>
              <a:gd name="connsiteX6" fmla="*/ 334370 w 1972101"/>
              <a:gd name="connsiteY6" fmla="*/ 443552 h 518615"/>
              <a:gd name="connsiteX7" fmla="*/ 484495 w 1972101"/>
              <a:gd name="connsiteY7" fmla="*/ 429904 h 518615"/>
              <a:gd name="connsiteX8" fmla="*/ 593677 w 1972101"/>
              <a:gd name="connsiteY8" fmla="*/ 409433 h 518615"/>
              <a:gd name="connsiteX9" fmla="*/ 777922 w 1972101"/>
              <a:gd name="connsiteY9" fmla="*/ 395785 h 518615"/>
              <a:gd name="connsiteX10" fmla="*/ 805218 w 1972101"/>
              <a:gd name="connsiteY10" fmla="*/ 388961 h 518615"/>
              <a:gd name="connsiteX11" fmla="*/ 839337 w 1972101"/>
              <a:gd name="connsiteY11" fmla="*/ 382137 h 518615"/>
              <a:gd name="connsiteX12" fmla="*/ 859809 w 1972101"/>
              <a:gd name="connsiteY12" fmla="*/ 368489 h 518615"/>
              <a:gd name="connsiteX13" fmla="*/ 907576 w 1972101"/>
              <a:gd name="connsiteY13" fmla="*/ 354842 h 518615"/>
              <a:gd name="connsiteX14" fmla="*/ 928047 w 1972101"/>
              <a:gd name="connsiteY14" fmla="*/ 334370 h 518615"/>
              <a:gd name="connsiteX15" fmla="*/ 955343 w 1972101"/>
              <a:gd name="connsiteY15" fmla="*/ 293427 h 518615"/>
              <a:gd name="connsiteX16" fmla="*/ 975815 w 1972101"/>
              <a:gd name="connsiteY16" fmla="*/ 279779 h 518615"/>
              <a:gd name="connsiteX17" fmla="*/ 1009934 w 1972101"/>
              <a:gd name="connsiteY17" fmla="*/ 252483 h 518615"/>
              <a:gd name="connsiteX18" fmla="*/ 1030406 w 1972101"/>
              <a:gd name="connsiteY18" fmla="*/ 232012 h 518615"/>
              <a:gd name="connsiteX19" fmla="*/ 1050877 w 1972101"/>
              <a:gd name="connsiteY19" fmla="*/ 218364 h 518615"/>
              <a:gd name="connsiteX20" fmla="*/ 1091821 w 1972101"/>
              <a:gd name="connsiteY20" fmla="*/ 184245 h 518615"/>
              <a:gd name="connsiteX21" fmla="*/ 1132764 w 1972101"/>
              <a:gd name="connsiteY21" fmla="*/ 170597 h 518615"/>
              <a:gd name="connsiteX22" fmla="*/ 1153235 w 1972101"/>
              <a:gd name="connsiteY22" fmla="*/ 156949 h 518615"/>
              <a:gd name="connsiteX23" fmla="*/ 1180531 w 1972101"/>
              <a:gd name="connsiteY23" fmla="*/ 143301 h 518615"/>
              <a:gd name="connsiteX24" fmla="*/ 1194179 w 1972101"/>
              <a:gd name="connsiteY24" fmla="*/ 122830 h 518615"/>
              <a:gd name="connsiteX25" fmla="*/ 1214650 w 1972101"/>
              <a:gd name="connsiteY25" fmla="*/ 116006 h 518615"/>
              <a:gd name="connsiteX26" fmla="*/ 1255594 w 1972101"/>
              <a:gd name="connsiteY26" fmla="*/ 81886 h 518615"/>
              <a:gd name="connsiteX27" fmla="*/ 1317009 w 1972101"/>
              <a:gd name="connsiteY27" fmla="*/ 54591 h 518615"/>
              <a:gd name="connsiteX28" fmla="*/ 1385247 w 1972101"/>
              <a:gd name="connsiteY28" fmla="*/ 13648 h 518615"/>
              <a:gd name="connsiteX29" fmla="*/ 1494429 w 1972101"/>
              <a:gd name="connsiteY29" fmla="*/ 0 h 518615"/>
              <a:gd name="connsiteX30" fmla="*/ 1671850 w 1972101"/>
              <a:gd name="connsiteY30" fmla="*/ 6824 h 518615"/>
              <a:gd name="connsiteX31" fmla="*/ 1699146 w 1972101"/>
              <a:gd name="connsiteY31" fmla="*/ 13648 h 518615"/>
              <a:gd name="connsiteX32" fmla="*/ 1787856 w 1972101"/>
              <a:gd name="connsiteY32" fmla="*/ 27295 h 518615"/>
              <a:gd name="connsiteX33" fmla="*/ 1903862 w 1972101"/>
              <a:gd name="connsiteY33" fmla="*/ 20472 h 518615"/>
              <a:gd name="connsiteX34" fmla="*/ 1931158 w 1972101"/>
              <a:gd name="connsiteY34" fmla="*/ 13648 h 518615"/>
              <a:gd name="connsiteX35" fmla="*/ 1972101 w 1972101"/>
              <a:gd name="connsiteY35" fmla="*/ 0 h 518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972101" h="518615">
                <a:moveTo>
                  <a:pt x="0" y="518615"/>
                </a:moveTo>
                <a:cubicBezTo>
                  <a:pt x="11373" y="514066"/>
                  <a:pt x="22386" y="508487"/>
                  <a:pt x="34119" y="504967"/>
                </a:cubicBezTo>
                <a:cubicBezTo>
                  <a:pt x="45228" y="501634"/>
                  <a:pt x="57378" y="502215"/>
                  <a:pt x="68238" y="498143"/>
                </a:cubicBezTo>
                <a:cubicBezTo>
                  <a:pt x="117650" y="479613"/>
                  <a:pt x="55978" y="487219"/>
                  <a:pt x="116006" y="470848"/>
                </a:cubicBezTo>
                <a:cubicBezTo>
                  <a:pt x="131523" y="466616"/>
                  <a:pt x="147908" y="466668"/>
                  <a:pt x="163773" y="464024"/>
                </a:cubicBezTo>
                <a:cubicBezTo>
                  <a:pt x="175213" y="462117"/>
                  <a:pt x="186429" y="458964"/>
                  <a:pt x="197892" y="457200"/>
                </a:cubicBezTo>
                <a:cubicBezTo>
                  <a:pt x="246210" y="449766"/>
                  <a:pt x="284170" y="447735"/>
                  <a:pt x="334370" y="443552"/>
                </a:cubicBezTo>
                <a:cubicBezTo>
                  <a:pt x="406486" y="425522"/>
                  <a:pt x="330269" y="442756"/>
                  <a:pt x="484495" y="429904"/>
                </a:cubicBezTo>
                <a:cubicBezTo>
                  <a:pt x="548785" y="424546"/>
                  <a:pt x="511090" y="416941"/>
                  <a:pt x="593677" y="409433"/>
                </a:cubicBezTo>
                <a:cubicBezTo>
                  <a:pt x="705055" y="399308"/>
                  <a:pt x="643665" y="404176"/>
                  <a:pt x="777922" y="395785"/>
                </a:cubicBezTo>
                <a:cubicBezTo>
                  <a:pt x="787021" y="393510"/>
                  <a:pt x="796063" y="390996"/>
                  <a:pt x="805218" y="388961"/>
                </a:cubicBezTo>
                <a:cubicBezTo>
                  <a:pt x="816540" y="386445"/>
                  <a:pt x="828477" y="386209"/>
                  <a:pt x="839337" y="382137"/>
                </a:cubicBezTo>
                <a:cubicBezTo>
                  <a:pt x="847016" y="379257"/>
                  <a:pt x="852473" y="372157"/>
                  <a:pt x="859809" y="368489"/>
                </a:cubicBezTo>
                <a:cubicBezTo>
                  <a:pt x="869595" y="363596"/>
                  <a:pt x="898836" y="357027"/>
                  <a:pt x="907576" y="354842"/>
                </a:cubicBezTo>
                <a:cubicBezTo>
                  <a:pt x="914400" y="348018"/>
                  <a:pt x="922122" y="341988"/>
                  <a:pt x="928047" y="334370"/>
                </a:cubicBezTo>
                <a:cubicBezTo>
                  <a:pt x="938117" y="321423"/>
                  <a:pt x="941695" y="302526"/>
                  <a:pt x="955343" y="293427"/>
                </a:cubicBezTo>
                <a:lnTo>
                  <a:pt x="975815" y="279779"/>
                </a:lnTo>
                <a:cubicBezTo>
                  <a:pt x="1006334" y="233998"/>
                  <a:pt x="970383" y="278849"/>
                  <a:pt x="1009934" y="252483"/>
                </a:cubicBezTo>
                <a:cubicBezTo>
                  <a:pt x="1017964" y="247130"/>
                  <a:pt x="1022992" y="238190"/>
                  <a:pt x="1030406" y="232012"/>
                </a:cubicBezTo>
                <a:cubicBezTo>
                  <a:pt x="1036706" y="226762"/>
                  <a:pt x="1044403" y="223399"/>
                  <a:pt x="1050877" y="218364"/>
                </a:cubicBezTo>
                <a:cubicBezTo>
                  <a:pt x="1064900" y="207457"/>
                  <a:pt x="1076476" y="193196"/>
                  <a:pt x="1091821" y="184245"/>
                </a:cubicBezTo>
                <a:cubicBezTo>
                  <a:pt x="1104247" y="176996"/>
                  <a:pt x="1119116" y="175146"/>
                  <a:pt x="1132764" y="170597"/>
                </a:cubicBezTo>
                <a:cubicBezTo>
                  <a:pt x="1139588" y="166048"/>
                  <a:pt x="1146114" y="161018"/>
                  <a:pt x="1153235" y="156949"/>
                </a:cubicBezTo>
                <a:cubicBezTo>
                  <a:pt x="1162067" y="151902"/>
                  <a:pt x="1172716" y="149813"/>
                  <a:pt x="1180531" y="143301"/>
                </a:cubicBezTo>
                <a:cubicBezTo>
                  <a:pt x="1186831" y="138051"/>
                  <a:pt x="1187775" y="127953"/>
                  <a:pt x="1194179" y="122830"/>
                </a:cubicBezTo>
                <a:cubicBezTo>
                  <a:pt x="1199796" y="118337"/>
                  <a:pt x="1208217" y="119223"/>
                  <a:pt x="1214650" y="116006"/>
                </a:cubicBezTo>
                <a:cubicBezTo>
                  <a:pt x="1250755" y="97953"/>
                  <a:pt x="1220376" y="107041"/>
                  <a:pt x="1255594" y="81886"/>
                </a:cubicBezTo>
                <a:cubicBezTo>
                  <a:pt x="1277657" y="66127"/>
                  <a:pt x="1292939" y="67964"/>
                  <a:pt x="1317009" y="54591"/>
                </a:cubicBezTo>
                <a:cubicBezTo>
                  <a:pt x="1357943" y="31850"/>
                  <a:pt x="1332210" y="29967"/>
                  <a:pt x="1385247" y="13648"/>
                </a:cubicBezTo>
                <a:cubicBezTo>
                  <a:pt x="1396253" y="10262"/>
                  <a:pt x="1490217" y="468"/>
                  <a:pt x="1494429" y="0"/>
                </a:cubicBezTo>
                <a:cubicBezTo>
                  <a:pt x="1553569" y="2275"/>
                  <a:pt x="1612797" y="2887"/>
                  <a:pt x="1671850" y="6824"/>
                </a:cubicBezTo>
                <a:cubicBezTo>
                  <a:pt x="1681208" y="7448"/>
                  <a:pt x="1689949" y="11809"/>
                  <a:pt x="1699146" y="13648"/>
                </a:cubicBezTo>
                <a:cubicBezTo>
                  <a:pt x="1722829" y="18385"/>
                  <a:pt x="1764899" y="24016"/>
                  <a:pt x="1787856" y="27295"/>
                </a:cubicBezTo>
                <a:cubicBezTo>
                  <a:pt x="1826525" y="25021"/>
                  <a:pt x="1865301" y="24144"/>
                  <a:pt x="1903862" y="20472"/>
                </a:cubicBezTo>
                <a:cubicBezTo>
                  <a:pt x="1913198" y="19583"/>
                  <a:pt x="1922175" y="16343"/>
                  <a:pt x="1931158" y="13648"/>
                </a:cubicBezTo>
                <a:cubicBezTo>
                  <a:pt x="1944937" y="9514"/>
                  <a:pt x="1972101" y="0"/>
                  <a:pt x="1972101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아래쪽 4">
            <a:extLst>
              <a:ext uri="{FF2B5EF4-FFF2-40B4-BE49-F238E27FC236}">
                <a16:creationId xmlns:a16="http://schemas.microsoft.com/office/drawing/2014/main" id="{8190FD0B-746D-D95F-12C9-E7105151B339}"/>
              </a:ext>
            </a:extLst>
          </p:cNvPr>
          <p:cNvSpPr/>
          <p:nvPr/>
        </p:nvSpPr>
        <p:spPr>
          <a:xfrm rot="5400000">
            <a:off x="974301" y="4963346"/>
            <a:ext cx="248425" cy="516612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A55827-CCD3-BD9D-70BF-D8CBF0FF8863}"/>
              </a:ext>
            </a:extLst>
          </p:cNvPr>
          <p:cNvSpPr txBox="1"/>
          <p:nvPr/>
        </p:nvSpPr>
        <p:spPr>
          <a:xfrm>
            <a:off x="825855" y="5348631"/>
            <a:ext cx="7165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/>
              <a:t>인천역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4178AB-FA8C-1F24-01E2-71A742892DA3}"/>
              </a:ext>
            </a:extLst>
          </p:cNvPr>
          <p:cNvSpPr txBox="1"/>
          <p:nvPr/>
        </p:nvSpPr>
        <p:spPr>
          <a:xfrm>
            <a:off x="457200" y="1257106"/>
            <a:ext cx="2722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경인선 건설 </a:t>
            </a:r>
            <a:r>
              <a:rPr lang="en-US" altLang="ko-KR" dirty="0"/>
              <a:t>(1899)</a:t>
            </a: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931400D0-8885-3517-A54A-3580333CA2C4}"/>
              </a:ext>
            </a:extLst>
          </p:cNvPr>
          <p:cNvSpPr/>
          <p:nvPr/>
        </p:nvSpPr>
        <p:spPr>
          <a:xfrm>
            <a:off x="3452663" y="4535785"/>
            <a:ext cx="136477" cy="13647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1BF609-7321-84F6-2A7E-85897E3579DB}"/>
              </a:ext>
            </a:extLst>
          </p:cNvPr>
          <p:cNvSpPr txBox="1"/>
          <p:nvPr/>
        </p:nvSpPr>
        <p:spPr>
          <a:xfrm>
            <a:off x="3035838" y="4225913"/>
            <a:ext cx="957250" cy="307777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/>
              <a:t>노량진역</a:t>
            </a:r>
          </a:p>
        </p:txBody>
      </p:sp>
      <p:pic>
        <p:nvPicPr>
          <p:cNvPr id="3074" name="Picture 2" descr="경인철도 초창기의 열차(한국민족문화대백과)">
            <a:extLst>
              <a:ext uri="{FF2B5EF4-FFF2-40B4-BE49-F238E27FC236}">
                <a16:creationId xmlns:a16="http://schemas.microsoft.com/office/drawing/2014/main" id="{D4425FA3-6878-539B-85D3-300F5F4A4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483" y="1029044"/>
            <a:ext cx="4090836" cy="2399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8478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0CCE77CA-39AE-759C-F3BE-08E990FED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서울의 확장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8CDAB98C-9A0A-3C2C-77A4-20C25BF850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6" r="13995" b="52248"/>
          <a:stretch>
            <a:fillRect/>
          </a:stretch>
        </p:blipFill>
        <p:spPr bwMode="auto">
          <a:xfrm>
            <a:off x="211540" y="1455156"/>
            <a:ext cx="5669504" cy="412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5C42909-6E85-4922-BA3D-C4772B9C44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6" t="51853" r="13995" b="395"/>
          <a:stretch>
            <a:fillRect/>
          </a:stretch>
        </p:blipFill>
        <p:spPr bwMode="auto">
          <a:xfrm>
            <a:off x="5881044" y="1455155"/>
            <a:ext cx="5669504" cy="412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5898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E9C35-A8CE-C5F9-425F-125B990C4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09487414-4457-2DBD-66C5-33911A4DC683}"/>
              </a:ext>
            </a:extLst>
          </p:cNvPr>
          <p:cNvGrpSpPr/>
          <p:nvPr/>
        </p:nvGrpSpPr>
        <p:grpSpPr>
          <a:xfrm>
            <a:off x="545482" y="720000"/>
            <a:ext cx="7023503" cy="5718900"/>
            <a:chOff x="1828801" y="1219200"/>
            <a:chExt cx="7629098" cy="6212007"/>
          </a:xfrm>
        </p:grpSpPr>
        <p:pic>
          <p:nvPicPr>
            <p:cNvPr id="16" name="Picture 2">
              <a:extLst>
                <a:ext uri="{FF2B5EF4-FFF2-40B4-BE49-F238E27FC236}">
                  <a16:creationId xmlns:a16="http://schemas.microsoft.com/office/drawing/2014/main" id="{9CD8A26E-1097-32D7-A253-66F65078950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226ED999-206F-3FB6-DA8D-F2A7A8582397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E6E0E52E-DB75-0ED2-ED74-92E7BC7B4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한강철교</a:t>
            </a:r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FE559E56-6A07-48F4-1297-EDEE4321986A}"/>
              </a:ext>
            </a:extLst>
          </p:cNvPr>
          <p:cNvSpPr/>
          <p:nvPr/>
        </p:nvSpPr>
        <p:spPr>
          <a:xfrm>
            <a:off x="1542362" y="4578824"/>
            <a:ext cx="1972101" cy="518615"/>
          </a:xfrm>
          <a:custGeom>
            <a:avLst/>
            <a:gdLst>
              <a:gd name="connsiteX0" fmla="*/ 0 w 1972101"/>
              <a:gd name="connsiteY0" fmla="*/ 518615 h 518615"/>
              <a:gd name="connsiteX1" fmla="*/ 34119 w 1972101"/>
              <a:gd name="connsiteY1" fmla="*/ 504967 h 518615"/>
              <a:gd name="connsiteX2" fmla="*/ 68238 w 1972101"/>
              <a:gd name="connsiteY2" fmla="*/ 498143 h 518615"/>
              <a:gd name="connsiteX3" fmla="*/ 116006 w 1972101"/>
              <a:gd name="connsiteY3" fmla="*/ 470848 h 518615"/>
              <a:gd name="connsiteX4" fmla="*/ 163773 w 1972101"/>
              <a:gd name="connsiteY4" fmla="*/ 464024 h 518615"/>
              <a:gd name="connsiteX5" fmla="*/ 197892 w 1972101"/>
              <a:gd name="connsiteY5" fmla="*/ 457200 h 518615"/>
              <a:gd name="connsiteX6" fmla="*/ 334370 w 1972101"/>
              <a:gd name="connsiteY6" fmla="*/ 443552 h 518615"/>
              <a:gd name="connsiteX7" fmla="*/ 484495 w 1972101"/>
              <a:gd name="connsiteY7" fmla="*/ 429904 h 518615"/>
              <a:gd name="connsiteX8" fmla="*/ 593677 w 1972101"/>
              <a:gd name="connsiteY8" fmla="*/ 409433 h 518615"/>
              <a:gd name="connsiteX9" fmla="*/ 777922 w 1972101"/>
              <a:gd name="connsiteY9" fmla="*/ 395785 h 518615"/>
              <a:gd name="connsiteX10" fmla="*/ 805218 w 1972101"/>
              <a:gd name="connsiteY10" fmla="*/ 388961 h 518615"/>
              <a:gd name="connsiteX11" fmla="*/ 839337 w 1972101"/>
              <a:gd name="connsiteY11" fmla="*/ 382137 h 518615"/>
              <a:gd name="connsiteX12" fmla="*/ 859809 w 1972101"/>
              <a:gd name="connsiteY12" fmla="*/ 368489 h 518615"/>
              <a:gd name="connsiteX13" fmla="*/ 907576 w 1972101"/>
              <a:gd name="connsiteY13" fmla="*/ 354842 h 518615"/>
              <a:gd name="connsiteX14" fmla="*/ 928047 w 1972101"/>
              <a:gd name="connsiteY14" fmla="*/ 334370 h 518615"/>
              <a:gd name="connsiteX15" fmla="*/ 955343 w 1972101"/>
              <a:gd name="connsiteY15" fmla="*/ 293427 h 518615"/>
              <a:gd name="connsiteX16" fmla="*/ 975815 w 1972101"/>
              <a:gd name="connsiteY16" fmla="*/ 279779 h 518615"/>
              <a:gd name="connsiteX17" fmla="*/ 1009934 w 1972101"/>
              <a:gd name="connsiteY17" fmla="*/ 252483 h 518615"/>
              <a:gd name="connsiteX18" fmla="*/ 1030406 w 1972101"/>
              <a:gd name="connsiteY18" fmla="*/ 232012 h 518615"/>
              <a:gd name="connsiteX19" fmla="*/ 1050877 w 1972101"/>
              <a:gd name="connsiteY19" fmla="*/ 218364 h 518615"/>
              <a:gd name="connsiteX20" fmla="*/ 1091821 w 1972101"/>
              <a:gd name="connsiteY20" fmla="*/ 184245 h 518615"/>
              <a:gd name="connsiteX21" fmla="*/ 1132764 w 1972101"/>
              <a:gd name="connsiteY21" fmla="*/ 170597 h 518615"/>
              <a:gd name="connsiteX22" fmla="*/ 1153235 w 1972101"/>
              <a:gd name="connsiteY22" fmla="*/ 156949 h 518615"/>
              <a:gd name="connsiteX23" fmla="*/ 1180531 w 1972101"/>
              <a:gd name="connsiteY23" fmla="*/ 143301 h 518615"/>
              <a:gd name="connsiteX24" fmla="*/ 1194179 w 1972101"/>
              <a:gd name="connsiteY24" fmla="*/ 122830 h 518615"/>
              <a:gd name="connsiteX25" fmla="*/ 1214650 w 1972101"/>
              <a:gd name="connsiteY25" fmla="*/ 116006 h 518615"/>
              <a:gd name="connsiteX26" fmla="*/ 1255594 w 1972101"/>
              <a:gd name="connsiteY26" fmla="*/ 81886 h 518615"/>
              <a:gd name="connsiteX27" fmla="*/ 1317009 w 1972101"/>
              <a:gd name="connsiteY27" fmla="*/ 54591 h 518615"/>
              <a:gd name="connsiteX28" fmla="*/ 1385247 w 1972101"/>
              <a:gd name="connsiteY28" fmla="*/ 13648 h 518615"/>
              <a:gd name="connsiteX29" fmla="*/ 1494429 w 1972101"/>
              <a:gd name="connsiteY29" fmla="*/ 0 h 518615"/>
              <a:gd name="connsiteX30" fmla="*/ 1671850 w 1972101"/>
              <a:gd name="connsiteY30" fmla="*/ 6824 h 518615"/>
              <a:gd name="connsiteX31" fmla="*/ 1699146 w 1972101"/>
              <a:gd name="connsiteY31" fmla="*/ 13648 h 518615"/>
              <a:gd name="connsiteX32" fmla="*/ 1787856 w 1972101"/>
              <a:gd name="connsiteY32" fmla="*/ 27295 h 518615"/>
              <a:gd name="connsiteX33" fmla="*/ 1903862 w 1972101"/>
              <a:gd name="connsiteY33" fmla="*/ 20472 h 518615"/>
              <a:gd name="connsiteX34" fmla="*/ 1931158 w 1972101"/>
              <a:gd name="connsiteY34" fmla="*/ 13648 h 518615"/>
              <a:gd name="connsiteX35" fmla="*/ 1972101 w 1972101"/>
              <a:gd name="connsiteY35" fmla="*/ 0 h 518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972101" h="518615">
                <a:moveTo>
                  <a:pt x="0" y="518615"/>
                </a:moveTo>
                <a:cubicBezTo>
                  <a:pt x="11373" y="514066"/>
                  <a:pt x="22386" y="508487"/>
                  <a:pt x="34119" y="504967"/>
                </a:cubicBezTo>
                <a:cubicBezTo>
                  <a:pt x="45228" y="501634"/>
                  <a:pt x="57378" y="502215"/>
                  <a:pt x="68238" y="498143"/>
                </a:cubicBezTo>
                <a:cubicBezTo>
                  <a:pt x="117650" y="479613"/>
                  <a:pt x="55978" y="487219"/>
                  <a:pt x="116006" y="470848"/>
                </a:cubicBezTo>
                <a:cubicBezTo>
                  <a:pt x="131523" y="466616"/>
                  <a:pt x="147908" y="466668"/>
                  <a:pt x="163773" y="464024"/>
                </a:cubicBezTo>
                <a:cubicBezTo>
                  <a:pt x="175213" y="462117"/>
                  <a:pt x="186429" y="458964"/>
                  <a:pt x="197892" y="457200"/>
                </a:cubicBezTo>
                <a:cubicBezTo>
                  <a:pt x="246210" y="449766"/>
                  <a:pt x="284170" y="447735"/>
                  <a:pt x="334370" y="443552"/>
                </a:cubicBezTo>
                <a:cubicBezTo>
                  <a:pt x="406486" y="425522"/>
                  <a:pt x="330269" y="442756"/>
                  <a:pt x="484495" y="429904"/>
                </a:cubicBezTo>
                <a:cubicBezTo>
                  <a:pt x="548785" y="424546"/>
                  <a:pt x="511090" y="416941"/>
                  <a:pt x="593677" y="409433"/>
                </a:cubicBezTo>
                <a:cubicBezTo>
                  <a:pt x="705055" y="399308"/>
                  <a:pt x="643665" y="404176"/>
                  <a:pt x="777922" y="395785"/>
                </a:cubicBezTo>
                <a:cubicBezTo>
                  <a:pt x="787021" y="393510"/>
                  <a:pt x="796063" y="390996"/>
                  <a:pt x="805218" y="388961"/>
                </a:cubicBezTo>
                <a:cubicBezTo>
                  <a:pt x="816540" y="386445"/>
                  <a:pt x="828477" y="386209"/>
                  <a:pt x="839337" y="382137"/>
                </a:cubicBezTo>
                <a:cubicBezTo>
                  <a:pt x="847016" y="379257"/>
                  <a:pt x="852473" y="372157"/>
                  <a:pt x="859809" y="368489"/>
                </a:cubicBezTo>
                <a:cubicBezTo>
                  <a:pt x="869595" y="363596"/>
                  <a:pt x="898836" y="357027"/>
                  <a:pt x="907576" y="354842"/>
                </a:cubicBezTo>
                <a:cubicBezTo>
                  <a:pt x="914400" y="348018"/>
                  <a:pt x="922122" y="341988"/>
                  <a:pt x="928047" y="334370"/>
                </a:cubicBezTo>
                <a:cubicBezTo>
                  <a:pt x="938117" y="321423"/>
                  <a:pt x="941695" y="302526"/>
                  <a:pt x="955343" y="293427"/>
                </a:cubicBezTo>
                <a:lnTo>
                  <a:pt x="975815" y="279779"/>
                </a:lnTo>
                <a:cubicBezTo>
                  <a:pt x="1006334" y="233998"/>
                  <a:pt x="970383" y="278849"/>
                  <a:pt x="1009934" y="252483"/>
                </a:cubicBezTo>
                <a:cubicBezTo>
                  <a:pt x="1017964" y="247130"/>
                  <a:pt x="1022992" y="238190"/>
                  <a:pt x="1030406" y="232012"/>
                </a:cubicBezTo>
                <a:cubicBezTo>
                  <a:pt x="1036706" y="226762"/>
                  <a:pt x="1044403" y="223399"/>
                  <a:pt x="1050877" y="218364"/>
                </a:cubicBezTo>
                <a:cubicBezTo>
                  <a:pt x="1064900" y="207457"/>
                  <a:pt x="1076476" y="193196"/>
                  <a:pt x="1091821" y="184245"/>
                </a:cubicBezTo>
                <a:cubicBezTo>
                  <a:pt x="1104247" y="176996"/>
                  <a:pt x="1119116" y="175146"/>
                  <a:pt x="1132764" y="170597"/>
                </a:cubicBezTo>
                <a:cubicBezTo>
                  <a:pt x="1139588" y="166048"/>
                  <a:pt x="1146114" y="161018"/>
                  <a:pt x="1153235" y="156949"/>
                </a:cubicBezTo>
                <a:cubicBezTo>
                  <a:pt x="1162067" y="151902"/>
                  <a:pt x="1172716" y="149813"/>
                  <a:pt x="1180531" y="143301"/>
                </a:cubicBezTo>
                <a:cubicBezTo>
                  <a:pt x="1186831" y="138051"/>
                  <a:pt x="1187775" y="127953"/>
                  <a:pt x="1194179" y="122830"/>
                </a:cubicBezTo>
                <a:cubicBezTo>
                  <a:pt x="1199796" y="118337"/>
                  <a:pt x="1208217" y="119223"/>
                  <a:pt x="1214650" y="116006"/>
                </a:cubicBezTo>
                <a:cubicBezTo>
                  <a:pt x="1250755" y="97953"/>
                  <a:pt x="1220376" y="107041"/>
                  <a:pt x="1255594" y="81886"/>
                </a:cubicBezTo>
                <a:cubicBezTo>
                  <a:pt x="1277657" y="66127"/>
                  <a:pt x="1292939" y="67964"/>
                  <a:pt x="1317009" y="54591"/>
                </a:cubicBezTo>
                <a:cubicBezTo>
                  <a:pt x="1357943" y="31850"/>
                  <a:pt x="1332210" y="29967"/>
                  <a:pt x="1385247" y="13648"/>
                </a:cubicBezTo>
                <a:cubicBezTo>
                  <a:pt x="1396253" y="10262"/>
                  <a:pt x="1490217" y="468"/>
                  <a:pt x="1494429" y="0"/>
                </a:cubicBezTo>
                <a:cubicBezTo>
                  <a:pt x="1553569" y="2275"/>
                  <a:pt x="1612797" y="2887"/>
                  <a:pt x="1671850" y="6824"/>
                </a:cubicBezTo>
                <a:cubicBezTo>
                  <a:pt x="1681208" y="7448"/>
                  <a:pt x="1689949" y="11809"/>
                  <a:pt x="1699146" y="13648"/>
                </a:cubicBezTo>
                <a:cubicBezTo>
                  <a:pt x="1722829" y="18385"/>
                  <a:pt x="1764899" y="24016"/>
                  <a:pt x="1787856" y="27295"/>
                </a:cubicBezTo>
                <a:cubicBezTo>
                  <a:pt x="1826525" y="25021"/>
                  <a:pt x="1865301" y="24144"/>
                  <a:pt x="1903862" y="20472"/>
                </a:cubicBezTo>
                <a:cubicBezTo>
                  <a:pt x="1913198" y="19583"/>
                  <a:pt x="1922175" y="16343"/>
                  <a:pt x="1931158" y="13648"/>
                </a:cubicBezTo>
                <a:cubicBezTo>
                  <a:pt x="1944937" y="9514"/>
                  <a:pt x="1972101" y="0"/>
                  <a:pt x="1972101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45E00E8-1A28-CA01-EC20-C8E4878B6CD8}"/>
              </a:ext>
            </a:extLst>
          </p:cNvPr>
          <p:cNvSpPr txBox="1"/>
          <p:nvPr/>
        </p:nvSpPr>
        <p:spPr>
          <a:xfrm>
            <a:off x="457200" y="1257106"/>
            <a:ext cx="2722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한강철교 건설 </a:t>
            </a:r>
            <a:r>
              <a:rPr lang="en-US" altLang="ko-KR" dirty="0"/>
              <a:t>(1900)</a:t>
            </a:r>
            <a:endParaRPr lang="ko-KR" altLang="en-US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DAC80182-6C70-46D0-BD40-CD2E21DE4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825" y="1078277"/>
            <a:ext cx="3921975" cy="250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604E83D1-582B-384B-1BB9-E1ACEEBB572E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화살표: 오른쪽 19">
            <a:extLst>
              <a:ext uri="{FF2B5EF4-FFF2-40B4-BE49-F238E27FC236}">
                <a16:creationId xmlns:a16="http://schemas.microsoft.com/office/drawing/2014/main" id="{F96EF768-DE0F-1237-D1AA-9F07DE195F77}"/>
              </a:ext>
            </a:extLst>
          </p:cNvPr>
          <p:cNvSpPr/>
          <p:nvPr/>
        </p:nvSpPr>
        <p:spPr>
          <a:xfrm rot="16200000">
            <a:off x="3436415" y="4680488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521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97F244-B70F-F595-E10E-04AD2A887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AFE018-1EDA-C4A1-CD96-1B45D24B2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한강철교</a:t>
            </a: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2379E978-6CDD-DD8B-876C-EEAF639BDBC9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2050" name="Picture 2">
              <a:extLst>
                <a:ext uri="{FF2B5EF4-FFF2-40B4-BE49-F238E27FC236}">
                  <a16:creationId xmlns:a16="http://schemas.microsoft.com/office/drawing/2014/main" id="{B9FA3CBB-8F2A-4924-A847-B9A23CD33C9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A2D9644C-C111-6BA3-0FB9-104D786235C3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E3D2B4D6-3890-0D8D-29C1-A7FA6CF50A7B}"/>
              </a:ext>
            </a:extLst>
          </p:cNvPr>
          <p:cNvSpPr/>
          <p:nvPr/>
        </p:nvSpPr>
        <p:spPr>
          <a:xfrm>
            <a:off x="1542362" y="4578824"/>
            <a:ext cx="1972101" cy="518615"/>
          </a:xfrm>
          <a:custGeom>
            <a:avLst/>
            <a:gdLst>
              <a:gd name="connsiteX0" fmla="*/ 0 w 1972101"/>
              <a:gd name="connsiteY0" fmla="*/ 518615 h 518615"/>
              <a:gd name="connsiteX1" fmla="*/ 34119 w 1972101"/>
              <a:gd name="connsiteY1" fmla="*/ 504967 h 518615"/>
              <a:gd name="connsiteX2" fmla="*/ 68238 w 1972101"/>
              <a:gd name="connsiteY2" fmla="*/ 498143 h 518615"/>
              <a:gd name="connsiteX3" fmla="*/ 116006 w 1972101"/>
              <a:gd name="connsiteY3" fmla="*/ 470848 h 518615"/>
              <a:gd name="connsiteX4" fmla="*/ 163773 w 1972101"/>
              <a:gd name="connsiteY4" fmla="*/ 464024 h 518615"/>
              <a:gd name="connsiteX5" fmla="*/ 197892 w 1972101"/>
              <a:gd name="connsiteY5" fmla="*/ 457200 h 518615"/>
              <a:gd name="connsiteX6" fmla="*/ 334370 w 1972101"/>
              <a:gd name="connsiteY6" fmla="*/ 443552 h 518615"/>
              <a:gd name="connsiteX7" fmla="*/ 484495 w 1972101"/>
              <a:gd name="connsiteY7" fmla="*/ 429904 h 518615"/>
              <a:gd name="connsiteX8" fmla="*/ 593677 w 1972101"/>
              <a:gd name="connsiteY8" fmla="*/ 409433 h 518615"/>
              <a:gd name="connsiteX9" fmla="*/ 777922 w 1972101"/>
              <a:gd name="connsiteY9" fmla="*/ 395785 h 518615"/>
              <a:gd name="connsiteX10" fmla="*/ 805218 w 1972101"/>
              <a:gd name="connsiteY10" fmla="*/ 388961 h 518615"/>
              <a:gd name="connsiteX11" fmla="*/ 839337 w 1972101"/>
              <a:gd name="connsiteY11" fmla="*/ 382137 h 518615"/>
              <a:gd name="connsiteX12" fmla="*/ 859809 w 1972101"/>
              <a:gd name="connsiteY12" fmla="*/ 368489 h 518615"/>
              <a:gd name="connsiteX13" fmla="*/ 907576 w 1972101"/>
              <a:gd name="connsiteY13" fmla="*/ 354842 h 518615"/>
              <a:gd name="connsiteX14" fmla="*/ 928047 w 1972101"/>
              <a:gd name="connsiteY14" fmla="*/ 334370 h 518615"/>
              <a:gd name="connsiteX15" fmla="*/ 955343 w 1972101"/>
              <a:gd name="connsiteY15" fmla="*/ 293427 h 518615"/>
              <a:gd name="connsiteX16" fmla="*/ 975815 w 1972101"/>
              <a:gd name="connsiteY16" fmla="*/ 279779 h 518615"/>
              <a:gd name="connsiteX17" fmla="*/ 1009934 w 1972101"/>
              <a:gd name="connsiteY17" fmla="*/ 252483 h 518615"/>
              <a:gd name="connsiteX18" fmla="*/ 1030406 w 1972101"/>
              <a:gd name="connsiteY18" fmla="*/ 232012 h 518615"/>
              <a:gd name="connsiteX19" fmla="*/ 1050877 w 1972101"/>
              <a:gd name="connsiteY19" fmla="*/ 218364 h 518615"/>
              <a:gd name="connsiteX20" fmla="*/ 1091821 w 1972101"/>
              <a:gd name="connsiteY20" fmla="*/ 184245 h 518615"/>
              <a:gd name="connsiteX21" fmla="*/ 1132764 w 1972101"/>
              <a:gd name="connsiteY21" fmla="*/ 170597 h 518615"/>
              <a:gd name="connsiteX22" fmla="*/ 1153235 w 1972101"/>
              <a:gd name="connsiteY22" fmla="*/ 156949 h 518615"/>
              <a:gd name="connsiteX23" fmla="*/ 1180531 w 1972101"/>
              <a:gd name="connsiteY23" fmla="*/ 143301 h 518615"/>
              <a:gd name="connsiteX24" fmla="*/ 1194179 w 1972101"/>
              <a:gd name="connsiteY24" fmla="*/ 122830 h 518615"/>
              <a:gd name="connsiteX25" fmla="*/ 1214650 w 1972101"/>
              <a:gd name="connsiteY25" fmla="*/ 116006 h 518615"/>
              <a:gd name="connsiteX26" fmla="*/ 1255594 w 1972101"/>
              <a:gd name="connsiteY26" fmla="*/ 81886 h 518615"/>
              <a:gd name="connsiteX27" fmla="*/ 1317009 w 1972101"/>
              <a:gd name="connsiteY27" fmla="*/ 54591 h 518615"/>
              <a:gd name="connsiteX28" fmla="*/ 1385247 w 1972101"/>
              <a:gd name="connsiteY28" fmla="*/ 13648 h 518615"/>
              <a:gd name="connsiteX29" fmla="*/ 1494429 w 1972101"/>
              <a:gd name="connsiteY29" fmla="*/ 0 h 518615"/>
              <a:gd name="connsiteX30" fmla="*/ 1671850 w 1972101"/>
              <a:gd name="connsiteY30" fmla="*/ 6824 h 518615"/>
              <a:gd name="connsiteX31" fmla="*/ 1699146 w 1972101"/>
              <a:gd name="connsiteY31" fmla="*/ 13648 h 518615"/>
              <a:gd name="connsiteX32" fmla="*/ 1787856 w 1972101"/>
              <a:gd name="connsiteY32" fmla="*/ 27295 h 518615"/>
              <a:gd name="connsiteX33" fmla="*/ 1903862 w 1972101"/>
              <a:gd name="connsiteY33" fmla="*/ 20472 h 518615"/>
              <a:gd name="connsiteX34" fmla="*/ 1931158 w 1972101"/>
              <a:gd name="connsiteY34" fmla="*/ 13648 h 518615"/>
              <a:gd name="connsiteX35" fmla="*/ 1972101 w 1972101"/>
              <a:gd name="connsiteY35" fmla="*/ 0 h 518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972101" h="518615">
                <a:moveTo>
                  <a:pt x="0" y="518615"/>
                </a:moveTo>
                <a:cubicBezTo>
                  <a:pt x="11373" y="514066"/>
                  <a:pt x="22386" y="508487"/>
                  <a:pt x="34119" y="504967"/>
                </a:cubicBezTo>
                <a:cubicBezTo>
                  <a:pt x="45228" y="501634"/>
                  <a:pt x="57378" y="502215"/>
                  <a:pt x="68238" y="498143"/>
                </a:cubicBezTo>
                <a:cubicBezTo>
                  <a:pt x="117650" y="479613"/>
                  <a:pt x="55978" y="487219"/>
                  <a:pt x="116006" y="470848"/>
                </a:cubicBezTo>
                <a:cubicBezTo>
                  <a:pt x="131523" y="466616"/>
                  <a:pt x="147908" y="466668"/>
                  <a:pt x="163773" y="464024"/>
                </a:cubicBezTo>
                <a:cubicBezTo>
                  <a:pt x="175213" y="462117"/>
                  <a:pt x="186429" y="458964"/>
                  <a:pt x="197892" y="457200"/>
                </a:cubicBezTo>
                <a:cubicBezTo>
                  <a:pt x="246210" y="449766"/>
                  <a:pt x="284170" y="447735"/>
                  <a:pt x="334370" y="443552"/>
                </a:cubicBezTo>
                <a:cubicBezTo>
                  <a:pt x="406486" y="425522"/>
                  <a:pt x="330269" y="442756"/>
                  <a:pt x="484495" y="429904"/>
                </a:cubicBezTo>
                <a:cubicBezTo>
                  <a:pt x="548785" y="424546"/>
                  <a:pt x="511090" y="416941"/>
                  <a:pt x="593677" y="409433"/>
                </a:cubicBezTo>
                <a:cubicBezTo>
                  <a:pt x="705055" y="399308"/>
                  <a:pt x="643665" y="404176"/>
                  <a:pt x="777922" y="395785"/>
                </a:cubicBezTo>
                <a:cubicBezTo>
                  <a:pt x="787021" y="393510"/>
                  <a:pt x="796063" y="390996"/>
                  <a:pt x="805218" y="388961"/>
                </a:cubicBezTo>
                <a:cubicBezTo>
                  <a:pt x="816540" y="386445"/>
                  <a:pt x="828477" y="386209"/>
                  <a:pt x="839337" y="382137"/>
                </a:cubicBezTo>
                <a:cubicBezTo>
                  <a:pt x="847016" y="379257"/>
                  <a:pt x="852473" y="372157"/>
                  <a:pt x="859809" y="368489"/>
                </a:cubicBezTo>
                <a:cubicBezTo>
                  <a:pt x="869595" y="363596"/>
                  <a:pt x="898836" y="357027"/>
                  <a:pt x="907576" y="354842"/>
                </a:cubicBezTo>
                <a:cubicBezTo>
                  <a:pt x="914400" y="348018"/>
                  <a:pt x="922122" y="341988"/>
                  <a:pt x="928047" y="334370"/>
                </a:cubicBezTo>
                <a:cubicBezTo>
                  <a:pt x="938117" y="321423"/>
                  <a:pt x="941695" y="302526"/>
                  <a:pt x="955343" y="293427"/>
                </a:cubicBezTo>
                <a:lnTo>
                  <a:pt x="975815" y="279779"/>
                </a:lnTo>
                <a:cubicBezTo>
                  <a:pt x="1006334" y="233998"/>
                  <a:pt x="970383" y="278849"/>
                  <a:pt x="1009934" y="252483"/>
                </a:cubicBezTo>
                <a:cubicBezTo>
                  <a:pt x="1017964" y="247130"/>
                  <a:pt x="1022992" y="238190"/>
                  <a:pt x="1030406" y="232012"/>
                </a:cubicBezTo>
                <a:cubicBezTo>
                  <a:pt x="1036706" y="226762"/>
                  <a:pt x="1044403" y="223399"/>
                  <a:pt x="1050877" y="218364"/>
                </a:cubicBezTo>
                <a:cubicBezTo>
                  <a:pt x="1064900" y="207457"/>
                  <a:pt x="1076476" y="193196"/>
                  <a:pt x="1091821" y="184245"/>
                </a:cubicBezTo>
                <a:cubicBezTo>
                  <a:pt x="1104247" y="176996"/>
                  <a:pt x="1119116" y="175146"/>
                  <a:pt x="1132764" y="170597"/>
                </a:cubicBezTo>
                <a:cubicBezTo>
                  <a:pt x="1139588" y="166048"/>
                  <a:pt x="1146114" y="161018"/>
                  <a:pt x="1153235" y="156949"/>
                </a:cubicBezTo>
                <a:cubicBezTo>
                  <a:pt x="1162067" y="151902"/>
                  <a:pt x="1172716" y="149813"/>
                  <a:pt x="1180531" y="143301"/>
                </a:cubicBezTo>
                <a:cubicBezTo>
                  <a:pt x="1186831" y="138051"/>
                  <a:pt x="1187775" y="127953"/>
                  <a:pt x="1194179" y="122830"/>
                </a:cubicBezTo>
                <a:cubicBezTo>
                  <a:pt x="1199796" y="118337"/>
                  <a:pt x="1208217" y="119223"/>
                  <a:pt x="1214650" y="116006"/>
                </a:cubicBezTo>
                <a:cubicBezTo>
                  <a:pt x="1250755" y="97953"/>
                  <a:pt x="1220376" y="107041"/>
                  <a:pt x="1255594" y="81886"/>
                </a:cubicBezTo>
                <a:cubicBezTo>
                  <a:pt x="1277657" y="66127"/>
                  <a:pt x="1292939" y="67964"/>
                  <a:pt x="1317009" y="54591"/>
                </a:cubicBezTo>
                <a:cubicBezTo>
                  <a:pt x="1357943" y="31850"/>
                  <a:pt x="1332210" y="29967"/>
                  <a:pt x="1385247" y="13648"/>
                </a:cubicBezTo>
                <a:cubicBezTo>
                  <a:pt x="1396253" y="10262"/>
                  <a:pt x="1490217" y="468"/>
                  <a:pt x="1494429" y="0"/>
                </a:cubicBezTo>
                <a:cubicBezTo>
                  <a:pt x="1553569" y="2275"/>
                  <a:pt x="1612797" y="2887"/>
                  <a:pt x="1671850" y="6824"/>
                </a:cubicBezTo>
                <a:cubicBezTo>
                  <a:pt x="1681208" y="7448"/>
                  <a:pt x="1689949" y="11809"/>
                  <a:pt x="1699146" y="13648"/>
                </a:cubicBezTo>
                <a:cubicBezTo>
                  <a:pt x="1722829" y="18385"/>
                  <a:pt x="1764899" y="24016"/>
                  <a:pt x="1787856" y="27295"/>
                </a:cubicBezTo>
                <a:cubicBezTo>
                  <a:pt x="1826525" y="25021"/>
                  <a:pt x="1865301" y="24144"/>
                  <a:pt x="1903862" y="20472"/>
                </a:cubicBezTo>
                <a:cubicBezTo>
                  <a:pt x="1913198" y="19583"/>
                  <a:pt x="1922175" y="16343"/>
                  <a:pt x="1931158" y="13648"/>
                </a:cubicBezTo>
                <a:cubicBezTo>
                  <a:pt x="1944937" y="9514"/>
                  <a:pt x="1972101" y="0"/>
                  <a:pt x="1972101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2D81B2C4-BF44-F92A-A529-1C9F0D60971E}"/>
              </a:ext>
            </a:extLst>
          </p:cNvPr>
          <p:cNvSpPr/>
          <p:nvPr/>
        </p:nvSpPr>
        <p:spPr>
          <a:xfrm>
            <a:off x="3509857" y="4537710"/>
            <a:ext cx="116212" cy="45720"/>
          </a:xfrm>
          <a:custGeom>
            <a:avLst/>
            <a:gdLst>
              <a:gd name="connsiteX0" fmla="*/ 0 w 116212"/>
              <a:gd name="connsiteY0" fmla="*/ 45720 h 45720"/>
              <a:gd name="connsiteX1" fmla="*/ 15240 w 116212"/>
              <a:gd name="connsiteY1" fmla="*/ 40005 h 45720"/>
              <a:gd name="connsiteX2" fmla="*/ 36195 w 116212"/>
              <a:gd name="connsiteY2" fmla="*/ 36195 h 45720"/>
              <a:gd name="connsiteX3" fmla="*/ 43815 w 116212"/>
              <a:gd name="connsiteY3" fmla="*/ 34290 h 45720"/>
              <a:gd name="connsiteX4" fmla="*/ 66675 w 116212"/>
              <a:gd name="connsiteY4" fmla="*/ 30480 h 45720"/>
              <a:gd name="connsiteX5" fmla="*/ 81915 w 116212"/>
              <a:gd name="connsiteY5" fmla="*/ 26670 h 45720"/>
              <a:gd name="connsiteX6" fmla="*/ 91440 w 116212"/>
              <a:gd name="connsiteY6" fmla="*/ 22860 h 45720"/>
              <a:gd name="connsiteX7" fmla="*/ 108585 w 116212"/>
              <a:gd name="connsiteY7" fmla="*/ 15240 h 45720"/>
              <a:gd name="connsiteX8" fmla="*/ 112395 w 116212"/>
              <a:gd name="connsiteY8" fmla="*/ 7620 h 45720"/>
              <a:gd name="connsiteX9" fmla="*/ 116205 w 116212"/>
              <a:gd name="connsiteY9" fmla="*/ 0 h 45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6212" h="45720">
                <a:moveTo>
                  <a:pt x="0" y="45720"/>
                </a:moveTo>
                <a:cubicBezTo>
                  <a:pt x="2913" y="44555"/>
                  <a:pt x="11258" y="41000"/>
                  <a:pt x="15240" y="40005"/>
                </a:cubicBezTo>
                <a:cubicBezTo>
                  <a:pt x="23413" y="37962"/>
                  <a:pt x="27703" y="37893"/>
                  <a:pt x="36195" y="36195"/>
                </a:cubicBezTo>
                <a:cubicBezTo>
                  <a:pt x="38762" y="35682"/>
                  <a:pt x="41242" y="34772"/>
                  <a:pt x="43815" y="34290"/>
                </a:cubicBezTo>
                <a:cubicBezTo>
                  <a:pt x="51408" y="32866"/>
                  <a:pt x="59181" y="32354"/>
                  <a:pt x="66675" y="30480"/>
                </a:cubicBezTo>
                <a:cubicBezTo>
                  <a:pt x="71755" y="29210"/>
                  <a:pt x="77053" y="28615"/>
                  <a:pt x="81915" y="26670"/>
                </a:cubicBezTo>
                <a:cubicBezTo>
                  <a:pt x="85090" y="25400"/>
                  <a:pt x="88315" y="24249"/>
                  <a:pt x="91440" y="22860"/>
                </a:cubicBezTo>
                <a:cubicBezTo>
                  <a:pt x="115467" y="12181"/>
                  <a:pt x="80350" y="26534"/>
                  <a:pt x="108585" y="15240"/>
                </a:cubicBezTo>
                <a:cubicBezTo>
                  <a:pt x="109855" y="12700"/>
                  <a:pt x="110986" y="10086"/>
                  <a:pt x="112395" y="7620"/>
                </a:cubicBezTo>
                <a:cubicBezTo>
                  <a:pt x="116557" y="336"/>
                  <a:pt x="116205" y="4483"/>
                  <a:pt x="116205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자유형: 도형 10">
            <a:extLst>
              <a:ext uri="{FF2B5EF4-FFF2-40B4-BE49-F238E27FC236}">
                <a16:creationId xmlns:a16="http://schemas.microsoft.com/office/drawing/2014/main" id="{32601CC5-5944-4B8F-DD88-EA48B78146E6}"/>
              </a:ext>
            </a:extLst>
          </p:cNvPr>
          <p:cNvSpPr/>
          <p:nvPr/>
        </p:nvSpPr>
        <p:spPr>
          <a:xfrm>
            <a:off x="3698452" y="3817620"/>
            <a:ext cx="272534" cy="603885"/>
          </a:xfrm>
          <a:custGeom>
            <a:avLst/>
            <a:gdLst>
              <a:gd name="connsiteX0" fmla="*/ 0 w 272534"/>
              <a:gd name="connsiteY0" fmla="*/ 603885 h 603885"/>
              <a:gd name="connsiteX1" fmla="*/ 5715 w 272534"/>
              <a:gd name="connsiteY1" fmla="*/ 594360 h 603885"/>
              <a:gd name="connsiteX2" fmla="*/ 13335 w 272534"/>
              <a:gd name="connsiteY2" fmla="*/ 577215 h 603885"/>
              <a:gd name="connsiteX3" fmla="*/ 15240 w 272534"/>
              <a:gd name="connsiteY3" fmla="*/ 569595 h 603885"/>
              <a:gd name="connsiteX4" fmla="*/ 26670 w 272534"/>
              <a:gd name="connsiteY4" fmla="*/ 546735 h 603885"/>
              <a:gd name="connsiteX5" fmla="*/ 34290 w 272534"/>
              <a:gd name="connsiteY5" fmla="*/ 537210 h 603885"/>
              <a:gd name="connsiteX6" fmla="*/ 40005 w 272534"/>
              <a:gd name="connsiteY6" fmla="*/ 533400 h 603885"/>
              <a:gd name="connsiteX7" fmla="*/ 49530 w 272534"/>
              <a:gd name="connsiteY7" fmla="*/ 523875 h 603885"/>
              <a:gd name="connsiteX8" fmla="*/ 59055 w 272534"/>
              <a:gd name="connsiteY8" fmla="*/ 510540 h 603885"/>
              <a:gd name="connsiteX9" fmla="*/ 66675 w 272534"/>
              <a:gd name="connsiteY9" fmla="*/ 504825 h 603885"/>
              <a:gd name="connsiteX10" fmla="*/ 70485 w 272534"/>
              <a:gd name="connsiteY10" fmla="*/ 495300 h 603885"/>
              <a:gd name="connsiteX11" fmla="*/ 85725 w 272534"/>
              <a:gd name="connsiteY11" fmla="*/ 480060 h 603885"/>
              <a:gd name="connsiteX12" fmla="*/ 99060 w 272534"/>
              <a:gd name="connsiteY12" fmla="*/ 461010 h 603885"/>
              <a:gd name="connsiteX13" fmla="*/ 104775 w 272534"/>
              <a:gd name="connsiteY13" fmla="*/ 451485 h 603885"/>
              <a:gd name="connsiteX14" fmla="*/ 127635 w 272534"/>
              <a:gd name="connsiteY14" fmla="*/ 424815 h 603885"/>
              <a:gd name="connsiteX15" fmla="*/ 148590 w 272534"/>
              <a:gd name="connsiteY15" fmla="*/ 400050 h 603885"/>
              <a:gd name="connsiteX16" fmla="*/ 160020 w 272534"/>
              <a:gd name="connsiteY16" fmla="*/ 386715 h 603885"/>
              <a:gd name="connsiteX17" fmla="*/ 169545 w 272534"/>
              <a:gd name="connsiteY17" fmla="*/ 373380 h 603885"/>
              <a:gd name="connsiteX18" fmla="*/ 175260 w 272534"/>
              <a:gd name="connsiteY18" fmla="*/ 369570 h 603885"/>
              <a:gd name="connsiteX19" fmla="*/ 188595 w 272534"/>
              <a:gd name="connsiteY19" fmla="*/ 352425 h 603885"/>
              <a:gd name="connsiteX20" fmla="*/ 201930 w 272534"/>
              <a:gd name="connsiteY20" fmla="*/ 340995 h 603885"/>
              <a:gd name="connsiteX21" fmla="*/ 220980 w 272534"/>
              <a:gd name="connsiteY21" fmla="*/ 310515 h 603885"/>
              <a:gd name="connsiteX22" fmla="*/ 228600 w 272534"/>
              <a:gd name="connsiteY22" fmla="*/ 297180 h 603885"/>
              <a:gd name="connsiteX23" fmla="*/ 234315 w 272534"/>
              <a:gd name="connsiteY23" fmla="*/ 283845 h 603885"/>
              <a:gd name="connsiteX24" fmla="*/ 240030 w 272534"/>
              <a:gd name="connsiteY24" fmla="*/ 262890 h 603885"/>
              <a:gd name="connsiteX25" fmla="*/ 247650 w 272534"/>
              <a:gd name="connsiteY25" fmla="*/ 236220 h 603885"/>
              <a:gd name="connsiteX26" fmla="*/ 249555 w 272534"/>
              <a:gd name="connsiteY26" fmla="*/ 220980 h 603885"/>
              <a:gd name="connsiteX27" fmla="*/ 253365 w 272534"/>
              <a:gd name="connsiteY27" fmla="*/ 211455 h 603885"/>
              <a:gd name="connsiteX28" fmla="*/ 255270 w 272534"/>
              <a:gd name="connsiteY28" fmla="*/ 192405 h 603885"/>
              <a:gd name="connsiteX29" fmla="*/ 259080 w 272534"/>
              <a:gd name="connsiteY29" fmla="*/ 165735 h 603885"/>
              <a:gd name="connsiteX30" fmla="*/ 262890 w 272534"/>
              <a:gd name="connsiteY30" fmla="*/ 135255 h 603885"/>
              <a:gd name="connsiteX31" fmla="*/ 264795 w 272534"/>
              <a:gd name="connsiteY31" fmla="*/ 100965 h 603885"/>
              <a:gd name="connsiteX32" fmla="*/ 266700 w 272534"/>
              <a:gd name="connsiteY32" fmla="*/ 89535 h 603885"/>
              <a:gd name="connsiteX33" fmla="*/ 268605 w 272534"/>
              <a:gd name="connsiteY33" fmla="*/ 76200 h 603885"/>
              <a:gd name="connsiteX34" fmla="*/ 270510 w 272534"/>
              <a:gd name="connsiteY34" fmla="*/ 26670 h 603885"/>
              <a:gd name="connsiteX35" fmla="*/ 272415 w 272534"/>
              <a:gd name="connsiteY35" fmla="*/ 0 h 60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272534" h="603885">
                <a:moveTo>
                  <a:pt x="0" y="603885"/>
                </a:moveTo>
                <a:cubicBezTo>
                  <a:pt x="1905" y="600710"/>
                  <a:pt x="3917" y="597597"/>
                  <a:pt x="5715" y="594360"/>
                </a:cubicBezTo>
                <a:cubicBezTo>
                  <a:pt x="8481" y="589381"/>
                  <a:pt x="11569" y="582514"/>
                  <a:pt x="13335" y="577215"/>
                </a:cubicBezTo>
                <a:cubicBezTo>
                  <a:pt x="14163" y="574731"/>
                  <a:pt x="14412" y="572079"/>
                  <a:pt x="15240" y="569595"/>
                </a:cubicBezTo>
                <a:cubicBezTo>
                  <a:pt x="17850" y="561764"/>
                  <a:pt x="21684" y="553383"/>
                  <a:pt x="26670" y="546735"/>
                </a:cubicBezTo>
                <a:cubicBezTo>
                  <a:pt x="29110" y="543482"/>
                  <a:pt x="31415" y="540085"/>
                  <a:pt x="34290" y="537210"/>
                </a:cubicBezTo>
                <a:cubicBezTo>
                  <a:pt x="35909" y="535591"/>
                  <a:pt x="38100" y="534670"/>
                  <a:pt x="40005" y="533400"/>
                </a:cubicBezTo>
                <a:cubicBezTo>
                  <a:pt x="43432" y="523118"/>
                  <a:pt x="39231" y="531231"/>
                  <a:pt x="49530" y="523875"/>
                </a:cubicBezTo>
                <a:cubicBezTo>
                  <a:pt x="61139" y="515583"/>
                  <a:pt x="49944" y="521170"/>
                  <a:pt x="59055" y="510540"/>
                </a:cubicBezTo>
                <a:cubicBezTo>
                  <a:pt x="61121" y="508129"/>
                  <a:pt x="64135" y="506730"/>
                  <a:pt x="66675" y="504825"/>
                </a:cubicBezTo>
                <a:cubicBezTo>
                  <a:pt x="67945" y="501650"/>
                  <a:pt x="68400" y="498010"/>
                  <a:pt x="70485" y="495300"/>
                </a:cubicBezTo>
                <a:cubicBezTo>
                  <a:pt x="74865" y="489606"/>
                  <a:pt x="82029" y="486220"/>
                  <a:pt x="85725" y="480060"/>
                </a:cubicBezTo>
                <a:cubicBezTo>
                  <a:pt x="100316" y="455742"/>
                  <a:pt x="81677" y="485843"/>
                  <a:pt x="99060" y="461010"/>
                </a:cubicBezTo>
                <a:cubicBezTo>
                  <a:pt x="101183" y="457977"/>
                  <a:pt x="102585" y="454471"/>
                  <a:pt x="104775" y="451485"/>
                </a:cubicBezTo>
                <a:cubicBezTo>
                  <a:pt x="131156" y="415511"/>
                  <a:pt x="110335" y="444422"/>
                  <a:pt x="127635" y="424815"/>
                </a:cubicBezTo>
                <a:cubicBezTo>
                  <a:pt x="134790" y="416707"/>
                  <a:pt x="141587" y="408289"/>
                  <a:pt x="148590" y="400050"/>
                </a:cubicBezTo>
                <a:cubicBezTo>
                  <a:pt x="152382" y="395589"/>
                  <a:pt x="156773" y="391586"/>
                  <a:pt x="160020" y="386715"/>
                </a:cubicBezTo>
                <a:cubicBezTo>
                  <a:pt x="162183" y="383470"/>
                  <a:pt x="167182" y="375743"/>
                  <a:pt x="169545" y="373380"/>
                </a:cubicBezTo>
                <a:cubicBezTo>
                  <a:pt x="171164" y="371761"/>
                  <a:pt x="173355" y="370840"/>
                  <a:pt x="175260" y="369570"/>
                </a:cubicBezTo>
                <a:cubicBezTo>
                  <a:pt x="182120" y="355850"/>
                  <a:pt x="175414" y="367253"/>
                  <a:pt x="188595" y="352425"/>
                </a:cubicBezTo>
                <a:cubicBezTo>
                  <a:pt x="198487" y="341297"/>
                  <a:pt x="189258" y="347331"/>
                  <a:pt x="201930" y="340995"/>
                </a:cubicBezTo>
                <a:cubicBezTo>
                  <a:pt x="212237" y="325535"/>
                  <a:pt x="209492" y="330045"/>
                  <a:pt x="220980" y="310515"/>
                </a:cubicBezTo>
                <a:cubicBezTo>
                  <a:pt x="223576" y="306102"/>
                  <a:pt x="226583" y="301886"/>
                  <a:pt x="228600" y="297180"/>
                </a:cubicBezTo>
                <a:lnTo>
                  <a:pt x="234315" y="283845"/>
                </a:lnTo>
                <a:cubicBezTo>
                  <a:pt x="237787" y="266485"/>
                  <a:pt x="234229" y="282226"/>
                  <a:pt x="240030" y="262890"/>
                </a:cubicBezTo>
                <a:cubicBezTo>
                  <a:pt x="242687" y="254034"/>
                  <a:pt x="247650" y="236220"/>
                  <a:pt x="247650" y="236220"/>
                </a:cubicBezTo>
                <a:cubicBezTo>
                  <a:pt x="248285" y="231140"/>
                  <a:pt x="248404" y="225968"/>
                  <a:pt x="249555" y="220980"/>
                </a:cubicBezTo>
                <a:cubicBezTo>
                  <a:pt x="250324" y="217648"/>
                  <a:pt x="252694" y="214808"/>
                  <a:pt x="253365" y="211455"/>
                </a:cubicBezTo>
                <a:cubicBezTo>
                  <a:pt x="254617" y="205197"/>
                  <a:pt x="254478" y="198737"/>
                  <a:pt x="255270" y="192405"/>
                </a:cubicBezTo>
                <a:cubicBezTo>
                  <a:pt x="256384" y="183494"/>
                  <a:pt x="257966" y="174646"/>
                  <a:pt x="259080" y="165735"/>
                </a:cubicBezTo>
                <a:lnTo>
                  <a:pt x="262890" y="135255"/>
                </a:lnTo>
                <a:cubicBezTo>
                  <a:pt x="263525" y="123825"/>
                  <a:pt x="263844" y="112373"/>
                  <a:pt x="264795" y="100965"/>
                </a:cubicBezTo>
                <a:cubicBezTo>
                  <a:pt x="265116" y="97116"/>
                  <a:pt x="266113" y="93353"/>
                  <a:pt x="266700" y="89535"/>
                </a:cubicBezTo>
                <a:cubicBezTo>
                  <a:pt x="267383" y="85097"/>
                  <a:pt x="267970" y="80645"/>
                  <a:pt x="268605" y="76200"/>
                </a:cubicBezTo>
                <a:cubicBezTo>
                  <a:pt x="269240" y="59690"/>
                  <a:pt x="269479" y="43160"/>
                  <a:pt x="270510" y="26670"/>
                </a:cubicBezTo>
                <a:cubicBezTo>
                  <a:pt x="273250" y="-17172"/>
                  <a:pt x="272415" y="55141"/>
                  <a:pt x="272415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823C2BD5-EBD3-E6D8-7F3B-E8C5E1258964}"/>
              </a:ext>
            </a:extLst>
          </p:cNvPr>
          <p:cNvSpPr/>
          <p:nvPr/>
        </p:nvSpPr>
        <p:spPr>
          <a:xfrm>
            <a:off x="3909186" y="3738872"/>
            <a:ext cx="136477" cy="13647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9D4191-3C1F-416A-DD95-C78ED7E2B9F6}"/>
              </a:ext>
            </a:extLst>
          </p:cNvPr>
          <p:cNvSpPr txBox="1"/>
          <p:nvPr/>
        </p:nvSpPr>
        <p:spPr>
          <a:xfrm>
            <a:off x="3088471" y="3429000"/>
            <a:ext cx="1765030" cy="307777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/>
              <a:t>남대문역</a:t>
            </a:r>
            <a:r>
              <a:rPr lang="en-US" altLang="ko-KR" sz="1400" dirty="0"/>
              <a:t>(=</a:t>
            </a:r>
            <a:r>
              <a:rPr lang="ko-KR" altLang="en-US" sz="1400" dirty="0"/>
              <a:t>서울역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1D3020F-46DC-55E5-59CC-D625CE6DFFBC}"/>
              </a:ext>
            </a:extLst>
          </p:cNvPr>
          <p:cNvSpPr txBox="1"/>
          <p:nvPr/>
        </p:nvSpPr>
        <p:spPr>
          <a:xfrm>
            <a:off x="457200" y="1257106"/>
            <a:ext cx="27227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경인선 남대문역 연장</a:t>
            </a:r>
            <a:endParaRPr lang="en-US" altLang="ko-KR" dirty="0"/>
          </a:p>
          <a:p>
            <a:r>
              <a:rPr lang="en-US" altLang="ko-KR" dirty="0"/>
              <a:t>(1900)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249D06CC-AAC8-5D3A-D86E-8875FF83C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037" y="909408"/>
            <a:ext cx="4494043" cy="243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85ACBBF0-7534-2C52-B9E2-164523F71E71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28477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0926C-1C3A-A7EA-0ED2-9E3806F22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35AC2E03-492C-5C65-CF2E-D79CE25B1EBF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DD1226B7-5FDA-ACFA-08EC-719EBF1E73D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3E6E377F-0A47-4E88-B6DE-A794DE5FC189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B6616181-7053-1B7C-E464-312BC0DB6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한강대교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AA88ED4-9D06-6CF9-62DD-3DB944B90F37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E742375-CABE-55BC-32B8-E6C766172D25}"/>
              </a:ext>
            </a:extLst>
          </p:cNvPr>
          <p:cNvSpPr txBox="1"/>
          <p:nvPr/>
        </p:nvSpPr>
        <p:spPr>
          <a:xfrm>
            <a:off x="457200" y="1257106"/>
            <a:ext cx="3153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한강 인도교 건설 </a:t>
            </a:r>
            <a:r>
              <a:rPr lang="en-US" altLang="ko-KR" dirty="0"/>
              <a:t>(1917)</a:t>
            </a:r>
          </a:p>
          <a:p>
            <a:r>
              <a:rPr lang="en-US" altLang="ko-KR" dirty="0"/>
              <a:t>→ </a:t>
            </a:r>
            <a:r>
              <a:rPr lang="ko-KR" altLang="en-US" dirty="0"/>
              <a:t>한강대교</a:t>
            </a:r>
            <a:endParaRPr lang="en-US" altLang="ko-KR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F421DA3D-6499-C3E9-3083-8F13D9BC4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267" y="909408"/>
            <a:ext cx="4236631" cy="2740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9EE6BA12-C352-6693-99BF-B74DBAF56F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7871" y="3747254"/>
            <a:ext cx="3334049" cy="2668787"/>
          </a:xfrm>
          <a:prstGeom prst="rect">
            <a:avLst/>
          </a:prstGeom>
        </p:spPr>
      </p:pic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B5D96B48-410F-CB4B-E3CC-645AAE7F59AB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화살표: 오른쪽 20">
            <a:extLst>
              <a:ext uri="{FF2B5EF4-FFF2-40B4-BE49-F238E27FC236}">
                <a16:creationId xmlns:a16="http://schemas.microsoft.com/office/drawing/2014/main" id="{2F16904D-FB6B-ED67-6DAD-BC7E77F49FA5}"/>
              </a:ext>
            </a:extLst>
          </p:cNvPr>
          <p:cNvSpPr/>
          <p:nvPr/>
        </p:nvSpPr>
        <p:spPr>
          <a:xfrm rot="16200000">
            <a:off x="3552501" y="4740328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31194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0FEFAD-0BB3-9EE7-8D60-936DF13357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93502C5B-B7AF-B0A1-1280-F3170C9C79D3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07D3D5A8-3E80-2056-CABA-01F64D3CB06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2F6A2BDB-2D41-35F5-9135-9A6B7111E465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505E9A8C-B723-7A0C-D91C-4E1A0CCED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광진교</a:t>
            </a:r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DDE131CE-BC18-05B3-3CAD-4B8472AB2E8E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6026F52-D1E0-C133-6FB7-59A1D4195E11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F001E260-6490-22BB-5AD7-0BD73A1E6B3C}"/>
              </a:ext>
            </a:extLst>
          </p:cNvPr>
          <p:cNvSpPr txBox="1"/>
          <p:nvPr/>
        </p:nvSpPr>
        <p:spPr>
          <a:xfrm>
            <a:off x="457200" y="1257106"/>
            <a:ext cx="2722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광진교</a:t>
            </a:r>
            <a:r>
              <a:rPr lang="ko-KR" altLang="en-US" dirty="0"/>
              <a:t> 건설 </a:t>
            </a:r>
            <a:r>
              <a:rPr lang="en-US" altLang="ko-KR" dirty="0"/>
              <a:t>(1936)</a:t>
            </a: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FA2B717B-EADD-2611-BD45-218F9FC1C7E6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613414F0-74F3-D316-C00A-5F470993C4AE}"/>
              </a:ext>
            </a:extLst>
          </p:cNvPr>
          <p:cNvSpPr/>
          <p:nvPr/>
        </p:nvSpPr>
        <p:spPr>
          <a:xfrm rot="16200000">
            <a:off x="6087294" y="4123360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C43EA6FD-528F-BF59-36ED-49E6E425F9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" r="34056" b="14114"/>
          <a:stretch>
            <a:fillRect/>
          </a:stretch>
        </p:blipFill>
        <p:spPr bwMode="auto">
          <a:xfrm>
            <a:off x="7956645" y="943528"/>
            <a:ext cx="3907809" cy="2630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20409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2CF027-6C60-4845-17A3-76F74A0ED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D7D768ED-8F8A-4396-AB56-456D48358449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A618AA9F-8F63-F927-E814-D9A7E023FCE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A4C63C7F-9683-7D72-9C20-D6D7B60452B0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7C4A7083-B97B-9C31-AAE4-D6A8216EB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한국전쟁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3A7EDEB-17FE-BBC2-6135-C985888494A6}"/>
              </a:ext>
            </a:extLst>
          </p:cNvPr>
          <p:cNvSpPr txBox="1"/>
          <p:nvPr/>
        </p:nvSpPr>
        <p:spPr>
          <a:xfrm>
            <a:off x="457200" y="1257106"/>
            <a:ext cx="2722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한강 교량 폭파 </a:t>
            </a:r>
            <a:r>
              <a:rPr lang="en-US" altLang="ko-KR" dirty="0"/>
              <a:t>(1950)</a:t>
            </a:r>
          </a:p>
        </p:txBody>
      </p:sp>
      <p:pic>
        <p:nvPicPr>
          <p:cNvPr id="8194" name="Picture 2" descr="1950년 한강철교 인도교 광진교 폭파와 총 33개 한강다리 건설">
            <a:extLst>
              <a:ext uri="{FF2B5EF4-FFF2-40B4-BE49-F238E27FC236}">
                <a16:creationId xmlns:a16="http://schemas.microsoft.com/office/drawing/2014/main" id="{7BBE0483-B32E-4DB8-38CA-57AAD47DE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985" y="1007644"/>
            <a:ext cx="4402614" cy="2793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29CDB511-44DD-EDCB-33B5-CD56CC2B61FC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35000"/>
          </a:blip>
          <a:stretch>
            <a:fillRect/>
          </a:stretch>
        </p:blipFill>
        <p:spPr>
          <a:xfrm>
            <a:off x="3166371" y="2949575"/>
            <a:ext cx="2489686" cy="201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674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65D680-2FE7-1B00-593D-1389A4832A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4CBB99F8-D5DE-76E7-005A-66F8FC09EA67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A16AA0C8-F558-4744-756A-1B007578C8D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A25E7C27-6C9D-60AC-4DB7-904BA2377351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FCC91CD6-561E-20A4-5589-52CE51F9C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복구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64D76D82-989B-7819-C40C-D2578CCE93F6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955D879-1B05-AC7F-0FA7-227DC7FDC65E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F2A7BE92-F986-45B4-4E39-0F929E7EC178}"/>
              </a:ext>
            </a:extLst>
          </p:cNvPr>
          <p:cNvSpPr txBox="1"/>
          <p:nvPr/>
        </p:nvSpPr>
        <p:spPr>
          <a:xfrm>
            <a:off x="457200" y="1257106"/>
            <a:ext cx="27227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광진교</a:t>
            </a:r>
            <a:r>
              <a:rPr lang="ko-KR" altLang="en-US" dirty="0"/>
              <a:t> 복구 </a:t>
            </a:r>
            <a:r>
              <a:rPr lang="en-US" altLang="ko-KR" dirty="0"/>
              <a:t>(1952)</a:t>
            </a:r>
          </a:p>
          <a:p>
            <a:r>
              <a:rPr lang="ko-KR" altLang="en-US" dirty="0"/>
              <a:t>한강철교 복구 </a:t>
            </a:r>
            <a:r>
              <a:rPr lang="en-US" altLang="ko-KR" dirty="0"/>
              <a:t>(1957)</a:t>
            </a:r>
          </a:p>
          <a:p>
            <a:r>
              <a:rPr lang="ko-KR" altLang="en-US" dirty="0"/>
              <a:t>한강대교 복구 </a:t>
            </a:r>
            <a:r>
              <a:rPr lang="en-US" altLang="ko-KR" dirty="0"/>
              <a:t>(1958)</a:t>
            </a: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0A3C3DA9-383A-2526-C99A-10DB8CC40701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52130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6DC893-CF4F-16EF-6B7B-7ED5F01ABB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0B3982C0-3601-0E75-F117-38502A0E7844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28A40F7D-B284-BF27-52F8-E222C101EB0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73551C41-668B-17E7-44F0-6A4D5FF8C9CF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DEBB8AAD-C6F7-A3E5-D70A-6BAA20E75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양화대교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C08EA2DF-597F-2987-9773-4BFE8320081B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D798E63D-06E6-EAAB-342E-6A53148C1326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5D50606E-CA1D-98E2-A5B4-E67DD94B6769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67CACBD-2A5C-0A46-3BD9-261DA204DB93}"/>
              </a:ext>
            </a:extLst>
          </p:cNvPr>
          <p:cNvSpPr txBox="1"/>
          <p:nvPr/>
        </p:nvSpPr>
        <p:spPr>
          <a:xfrm>
            <a:off x="457200" y="1257106"/>
            <a:ext cx="27227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제</a:t>
            </a:r>
            <a:r>
              <a:rPr lang="en-US" altLang="ko-KR" dirty="0"/>
              <a:t>2</a:t>
            </a:r>
            <a:r>
              <a:rPr lang="ko-KR" altLang="en-US" dirty="0" err="1"/>
              <a:t>한강교</a:t>
            </a:r>
            <a:r>
              <a:rPr lang="ko-KR" altLang="en-US" dirty="0"/>
              <a:t> 건설 </a:t>
            </a:r>
            <a:r>
              <a:rPr lang="en-US" altLang="ko-KR" dirty="0"/>
              <a:t>(1965)</a:t>
            </a:r>
          </a:p>
          <a:p>
            <a:r>
              <a:rPr lang="en-US" altLang="ko-KR" dirty="0"/>
              <a:t>→ </a:t>
            </a:r>
            <a:r>
              <a:rPr lang="ko-KR" altLang="en-US" dirty="0"/>
              <a:t>양화대교</a:t>
            </a:r>
            <a:endParaRPr lang="en-US" altLang="ko-KR" dirty="0"/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B992C35B-8FFC-D4EB-8DFE-C11E5512B678}"/>
              </a:ext>
            </a:extLst>
          </p:cNvPr>
          <p:cNvSpPr/>
          <p:nvPr/>
        </p:nvSpPr>
        <p:spPr>
          <a:xfrm rot="16200000">
            <a:off x="2632767" y="4211882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82BC82F9-DB9C-E2E9-928F-C61B291403A4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218" name="Picture 2" descr="Image">
            <a:extLst>
              <a:ext uri="{FF2B5EF4-FFF2-40B4-BE49-F238E27FC236}">
                <a16:creationId xmlns:a16="http://schemas.microsoft.com/office/drawing/2014/main" id="{5CC41332-F976-589C-A4D6-1748C0A5D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8420" y="920877"/>
            <a:ext cx="3781628" cy="296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096BEB17-A43E-D57C-041C-1D84E5C406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42881" y="3987165"/>
            <a:ext cx="3193497" cy="2344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2505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EDAEBA02-592A-176E-6D7D-A2E6C0603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양화대교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FB49EFDD-3254-E76F-BA90-6AD5ADF2F7F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45120"/>
            <a:ext cx="6531257" cy="4543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>
            <a:extLst>
              <a:ext uri="{FF2B5EF4-FFF2-40B4-BE49-F238E27FC236}">
                <a16:creationId xmlns:a16="http://schemas.microsoft.com/office/drawing/2014/main" id="{AA667E43-E45A-086C-0CA7-53AEE0C83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496" y="2023964"/>
            <a:ext cx="4573209" cy="3186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1747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6FAC4D-AA30-CA09-3831-5F04073117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D86547B6-8C75-0BEF-326C-D1AF839D949D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7E859E6A-AF57-DBE4-F60F-093BF5AFB78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B4BDCB42-5062-84FB-5B89-58F4ED181BCE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51BDEFE8-E559-F78C-5BD4-33FB6795B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양화대교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FC945DDB-EF8D-D278-FFEB-D51346FE11D6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C8964F70-0EA6-BF85-2B9C-EA254D59040D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DE4E502-36B1-19F1-B9F5-39CF28C65405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28FD51D1-C091-C70D-0601-3046C7DA8E7B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36734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3F02AD-3B53-6BDD-D6FB-86C7D0A55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AEDED0C-BAB0-DECC-C109-29CC5BE37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늘어나는 서울 인구</a:t>
            </a:r>
          </a:p>
        </p:txBody>
      </p:sp>
      <p:pic>
        <p:nvPicPr>
          <p:cNvPr id="12290" name="Picture 2" descr="인구개괄 | 서울연구데이터서비스">
            <a:extLst>
              <a:ext uri="{FF2B5EF4-FFF2-40B4-BE49-F238E27FC236}">
                <a16:creationId xmlns:a16="http://schemas.microsoft.com/office/drawing/2014/main" id="{2D0A0634-06C6-0395-ED64-451E0CF660B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53" y="1662099"/>
            <a:ext cx="6105146" cy="369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둑방 위에서 바라본 청계천 판자촌(1974). 청계천박물관 제공">
            <a:extLst>
              <a:ext uri="{FF2B5EF4-FFF2-40B4-BE49-F238E27FC236}">
                <a16:creationId xmlns:a16="http://schemas.microsoft.com/office/drawing/2014/main" id="{14063D50-CBA2-648C-CF91-BA9AD9E0C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697" y="1819049"/>
            <a:ext cx="4937171" cy="329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3852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F13049D3-9F7A-E371-52BC-D5DFF1CB4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서울 </a:t>
            </a:r>
            <a:r>
              <a:rPr lang="ko-KR" altLang="en-US" dirty="0" err="1"/>
              <a:t>대확장</a:t>
            </a:r>
            <a:endParaRPr lang="ko-KR" altLang="en-US" dirty="0"/>
          </a:p>
        </p:txBody>
      </p:sp>
      <p:pic>
        <p:nvPicPr>
          <p:cNvPr id="12292" name="Picture 4" descr="1914-1963 서울 확장 지도. /그래픽=비즈워치.">
            <a:extLst>
              <a:ext uri="{FF2B5EF4-FFF2-40B4-BE49-F238E27FC236}">
                <a16:creationId xmlns:a16="http://schemas.microsoft.com/office/drawing/2014/main" id="{B5C98528-42A0-100B-1730-55E75F0BDCC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2" t="5215" r="5156" b="13987"/>
          <a:stretch>
            <a:fillRect/>
          </a:stretch>
        </p:blipFill>
        <p:spPr bwMode="auto">
          <a:xfrm>
            <a:off x="3016155" y="957212"/>
            <a:ext cx="6159690" cy="5196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4142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E12529-A521-3900-D6A0-787B0C86B6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55679DB6-6EFB-EB54-0EB7-49E28F22F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 당시 강남</a:t>
            </a:r>
          </a:p>
        </p:txBody>
      </p:sp>
      <p:pic>
        <p:nvPicPr>
          <p:cNvPr id="15362" name="Picture 2" descr="1961년 압구정동  - 1">
            <a:extLst>
              <a:ext uri="{FF2B5EF4-FFF2-40B4-BE49-F238E27FC236}">
                <a16:creationId xmlns:a16="http://schemas.microsoft.com/office/drawing/2014/main" id="{CC6EC4A1-705E-4ABD-16DE-524FE793C52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15419"/>
            <a:ext cx="4064456" cy="270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41A6911-C7EB-9E38-0E57-FDBB5380306D}"/>
              </a:ext>
            </a:extLst>
          </p:cNvPr>
          <p:cNvSpPr txBox="1"/>
          <p:nvPr/>
        </p:nvSpPr>
        <p:spPr>
          <a:xfrm>
            <a:off x="4271532" y="2159855"/>
            <a:ext cx="1824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압구정동</a:t>
            </a:r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C4E238FC-A5EC-96E3-CF27-6DC0F2B866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16"/>
          <a:stretch>
            <a:fillRect/>
          </a:stretch>
        </p:blipFill>
        <p:spPr bwMode="auto">
          <a:xfrm>
            <a:off x="6318143" y="915419"/>
            <a:ext cx="3446059" cy="270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F1737FE-5264-3209-C571-260484508C1E}"/>
              </a:ext>
            </a:extLst>
          </p:cNvPr>
          <p:cNvSpPr txBox="1"/>
          <p:nvPr/>
        </p:nvSpPr>
        <p:spPr>
          <a:xfrm>
            <a:off x="9595558" y="2084784"/>
            <a:ext cx="1824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양재역</a:t>
            </a:r>
          </a:p>
        </p:txBody>
      </p:sp>
      <p:pic>
        <p:nvPicPr>
          <p:cNvPr id="15366" name="Picture 6">
            <a:extLst>
              <a:ext uri="{FF2B5EF4-FFF2-40B4-BE49-F238E27FC236}">
                <a16:creationId xmlns:a16="http://schemas.microsoft.com/office/drawing/2014/main" id="{27D0A11B-9B37-557F-D7BB-F95A4EA669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82"/>
          <a:stretch>
            <a:fillRect/>
          </a:stretch>
        </p:blipFill>
        <p:spPr bwMode="auto">
          <a:xfrm>
            <a:off x="457200" y="3773623"/>
            <a:ext cx="4064456" cy="2649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0D672F9-5EEC-742A-6D55-C7BB6C8397BD}"/>
              </a:ext>
            </a:extLst>
          </p:cNvPr>
          <p:cNvSpPr txBox="1"/>
          <p:nvPr/>
        </p:nvSpPr>
        <p:spPr>
          <a:xfrm>
            <a:off x="4271532" y="4865006"/>
            <a:ext cx="1824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코엑스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8217A2-0B46-84A0-A481-C61990715CAC}"/>
              </a:ext>
            </a:extLst>
          </p:cNvPr>
          <p:cNvSpPr txBox="1"/>
          <p:nvPr/>
        </p:nvSpPr>
        <p:spPr>
          <a:xfrm>
            <a:off x="9595558" y="4865006"/>
            <a:ext cx="18244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신천 나루터</a:t>
            </a:r>
            <a:endParaRPr lang="en-US" altLang="ko-KR" dirty="0"/>
          </a:p>
          <a:p>
            <a:pPr algn="ctr"/>
            <a:r>
              <a:rPr lang="en-US" altLang="ko-KR" dirty="0"/>
              <a:t>(</a:t>
            </a:r>
            <a:r>
              <a:rPr lang="ko-KR" altLang="en-US" dirty="0"/>
              <a:t>잠실나루</a:t>
            </a:r>
            <a:r>
              <a:rPr lang="en-US" altLang="ko-KR" dirty="0"/>
              <a:t>)</a:t>
            </a:r>
          </a:p>
        </p:txBody>
      </p:sp>
      <p:pic>
        <p:nvPicPr>
          <p:cNvPr id="15370" name="Picture 10">
            <a:extLst>
              <a:ext uri="{FF2B5EF4-FFF2-40B4-BE49-F238E27FC236}">
                <a16:creationId xmlns:a16="http://schemas.microsoft.com/office/drawing/2014/main" id="{1F81003C-BE9B-0AF6-4E24-E6F431E64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143" y="3818900"/>
            <a:ext cx="3446059" cy="247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9390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B1FC0D5-2A93-8938-E49E-127F93139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강남 개발</a:t>
            </a:r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AB7B611D-520D-3D11-F968-2F53FAEC8B7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6" b="48716"/>
          <a:stretch>
            <a:fillRect/>
          </a:stretch>
        </p:blipFill>
        <p:spPr bwMode="auto">
          <a:xfrm>
            <a:off x="209357" y="1057822"/>
            <a:ext cx="4454083" cy="1192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>
            <a:extLst>
              <a:ext uri="{FF2B5EF4-FFF2-40B4-BE49-F238E27FC236}">
                <a16:creationId xmlns:a16="http://schemas.microsoft.com/office/drawing/2014/main" id="{77EA353E-EDBF-CDAA-8489-1C3E100CB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31" y="2551046"/>
            <a:ext cx="4233622" cy="265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>
            <a:extLst>
              <a:ext uri="{FF2B5EF4-FFF2-40B4-BE49-F238E27FC236}">
                <a16:creationId xmlns:a16="http://schemas.microsoft.com/office/drawing/2014/main" id="{6E3DAB77-55C9-9148-316F-B942A4D007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" t="733" r="50577" b="514"/>
          <a:stretch>
            <a:fillRect/>
          </a:stretch>
        </p:blipFill>
        <p:spPr bwMode="auto">
          <a:xfrm>
            <a:off x="4789627" y="2397519"/>
            <a:ext cx="2612746" cy="2959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8" name="Picture 10">
            <a:extLst>
              <a:ext uri="{FF2B5EF4-FFF2-40B4-BE49-F238E27FC236}">
                <a16:creationId xmlns:a16="http://schemas.microsoft.com/office/drawing/2014/main" id="{4C5B4AB2-E5EA-43C8-F9B0-E577B9DAEE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56"/>
          <a:stretch>
            <a:fillRect/>
          </a:stretch>
        </p:blipFill>
        <p:spPr bwMode="auto">
          <a:xfrm>
            <a:off x="7748016" y="2397520"/>
            <a:ext cx="3896254" cy="2959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2408A3-8A7B-166F-0C43-78063FA825CF}"/>
              </a:ext>
            </a:extLst>
          </p:cNvPr>
          <p:cNvSpPr txBox="1"/>
          <p:nvPr/>
        </p:nvSpPr>
        <p:spPr>
          <a:xfrm>
            <a:off x="5544312" y="5470769"/>
            <a:ext cx="1103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강남대로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28679E-7DD4-E517-99BE-D2D925ED0CCF}"/>
              </a:ext>
            </a:extLst>
          </p:cNvPr>
          <p:cNvSpPr txBox="1"/>
          <p:nvPr/>
        </p:nvSpPr>
        <p:spPr>
          <a:xfrm>
            <a:off x="8607552" y="5470769"/>
            <a:ext cx="2177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반포 주공아파트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4F8D14-4C9E-3C61-E5CF-B8438239FF63}"/>
              </a:ext>
            </a:extLst>
          </p:cNvPr>
          <p:cNvSpPr txBox="1"/>
          <p:nvPr/>
        </p:nvSpPr>
        <p:spPr>
          <a:xfrm>
            <a:off x="457200" y="5360149"/>
            <a:ext cx="38374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현 강남구 북부</a:t>
            </a:r>
            <a:endParaRPr lang="en-US" altLang="ko-KR" dirty="0"/>
          </a:p>
          <a:p>
            <a:pPr algn="ctr"/>
            <a:r>
              <a:rPr lang="en-US" altLang="ko-KR" dirty="0"/>
              <a:t>(</a:t>
            </a:r>
            <a:r>
              <a:rPr lang="ko-KR" altLang="en-US" dirty="0"/>
              <a:t>압구정동</a:t>
            </a:r>
            <a:r>
              <a:rPr lang="en-US" altLang="ko-KR" dirty="0"/>
              <a:t>, </a:t>
            </a:r>
            <a:r>
              <a:rPr lang="ko-KR" altLang="en-US" dirty="0"/>
              <a:t>청담동</a:t>
            </a:r>
            <a:r>
              <a:rPr lang="en-US" altLang="ko-KR" dirty="0"/>
              <a:t>, </a:t>
            </a:r>
            <a:r>
              <a:rPr lang="ko-KR" altLang="en-US" dirty="0"/>
              <a:t>논현동 등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650869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B0C06B-454E-732E-E94B-74C34B7B30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FA6CBAC8-8E6F-C3BD-1D54-2A545DADA970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EEAD314E-3306-EC76-21EF-ED57C3DB12A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B58FDE91-FCEA-BBE9-70EC-9288A84F2EF6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497AA594-A7EE-C24F-E634-62570D41D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한남대교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3E757501-96F3-97DB-8089-F2357C6E2800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F0FC4B22-356B-3A30-A109-EE0F6144713C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5A4D4395-C998-9AC3-4567-54D546309A87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57CD2CF2-33B1-9BA6-BB96-7DE81C95E6B3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B7A79F1E-39ED-7909-CACF-967049D0933D}"/>
              </a:ext>
            </a:extLst>
          </p:cNvPr>
          <p:cNvSpPr txBox="1"/>
          <p:nvPr/>
        </p:nvSpPr>
        <p:spPr>
          <a:xfrm>
            <a:off x="457200" y="1257106"/>
            <a:ext cx="27227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제</a:t>
            </a:r>
            <a:r>
              <a:rPr lang="en-US" altLang="ko-KR" dirty="0"/>
              <a:t>3</a:t>
            </a:r>
            <a:r>
              <a:rPr lang="ko-KR" altLang="en-US" dirty="0" err="1"/>
              <a:t>한강교</a:t>
            </a:r>
            <a:r>
              <a:rPr lang="ko-KR" altLang="en-US" dirty="0"/>
              <a:t> 건설 </a:t>
            </a:r>
            <a:r>
              <a:rPr lang="en-US" altLang="ko-KR" dirty="0"/>
              <a:t>(1969)</a:t>
            </a:r>
          </a:p>
          <a:p>
            <a:r>
              <a:rPr lang="en-US" altLang="ko-KR" dirty="0"/>
              <a:t>→ </a:t>
            </a:r>
            <a:r>
              <a:rPr lang="ko-KR" altLang="en-US" dirty="0"/>
              <a:t>한남대교</a:t>
            </a:r>
            <a:endParaRPr lang="en-US" altLang="ko-KR" dirty="0"/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87618297-16DA-B972-698D-E17AB2FFA2E6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9E9AE83B-4F25-36EE-1418-EFD236366CC8}"/>
              </a:ext>
            </a:extLst>
          </p:cNvPr>
          <p:cNvSpPr/>
          <p:nvPr/>
        </p:nvSpPr>
        <p:spPr>
          <a:xfrm rot="16200000">
            <a:off x="4506229" y="4524439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386" name="Picture 2" descr="1969년 12월 개통된 제3 한강교">
            <a:extLst>
              <a:ext uri="{FF2B5EF4-FFF2-40B4-BE49-F238E27FC236}">
                <a16:creationId xmlns:a16="http://schemas.microsoft.com/office/drawing/2014/main" id="{65223B5C-4700-F6CD-4CA4-3F1F2EC91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887" y="1029905"/>
            <a:ext cx="3458431" cy="5101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9368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A9B45E-4648-1C34-EA54-CC9D6FFBF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C74D5689-2724-6203-A243-1423D8882F2A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8FAC0D4B-4526-4072-57D0-B906A921561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8978B6CB-E9D7-A62B-CA56-224088E3149C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BFE6F25A-6EEB-6B1E-0EC1-CCD5B713F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한남대교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D3E6AD63-A012-6712-8E35-14E2611831BC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D93A9B47-FF65-26E8-8DD9-BA4FE7C5857C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7A7B9E95-258E-B78E-D770-88E4A7555EC0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E7AB7B5C-8920-54F6-3F8F-A13568129FF5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FA945740-FA7D-A5E1-E92F-3D99F6AFBB2B}"/>
              </a:ext>
            </a:extLst>
          </p:cNvPr>
          <p:cNvSpPr txBox="1"/>
          <p:nvPr/>
        </p:nvSpPr>
        <p:spPr>
          <a:xfrm>
            <a:off x="457200" y="1257106"/>
            <a:ext cx="3168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경부고속도로 건설 </a:t>
            </a:r>
            <a:r>
              <a:rPr lang="en-US" altLang="ko-KR" dirty="0"/>
              <a:t>(1970)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0525CDC1-18DD-48FB-174B-A34B0529D29C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724DE763-7A97-4EEA-99CD-3F9F2D6DC504}"/>
              </a:ext>
            </a:extLst>
          </p:cNvPr>
          <p:cNvSpPr/>
          <p:nvPr/>
        </p:nvSpPr>
        <p:spPr>
          <a:xfrm>
            <a:off x="4632960" y="4407408"/>
            <a:ext cx="249936" cy="1335024"/>
          </a:xfrm>
          <a:custGeom>
            <a:avLst/>
            <a:gdLst>
              <a:gd name="connsiteX0" fmla="*/ 67056 w 249936"/>
              <a:gd name="connsiteY0" fmla="*/ 0 h 1335024"/>
              <a:gd name="connsiteX1" fmla="*/ 54864 w 249936"/>
              <a:gd name="connsiteY1" fmla="*/ 30480 h 1335024"/>
              <a:gd name="connsiteX2" fmla="*/ 48768 w 249936"/>
              <a:gd name="connsiteY2" fmla="*/ 48768 h 1335024"/>
              <a:gd name="connsiteX3" fmla="*/ 24384 w 249936"/>
              <a:gd name="connsiteY3" fmla="*/ 109728 h 1335024"/>
              <a:gd name="connsiteX4" fmla="*/ 12192 w 249936"/>
              <a:gd name="connsiteY4" fmla="*/ 170688 h 1335024"/>
              <a:gd name="connsiteX5" fmla="*/ 6096 w 249936"/>
              <a:gd name="connsiteY5" fmla="*/ 280416 h 1335024"/>
              <a:gd name="connsiteX6" fmla="*/ 0 w 249936"/>
              <a:gd name="connsiteY6" fmla="*/ 316992 h 1335024"/>
              <a:gd name="connsiteX7" fmla="*/ 6096 w 249936"/>
              <a:gd name="connsiteY7" fmla="*/ 457200 h 1335024"/>
              <a:gd name="connsiteX8" fmla="*/ 12192 w 249936"/>
              <a:gd name="connsiteY8" fmla="*/ 475488 h 1335024"/>
              <a:gd name="connsiteX9" fmla="*/ 18288 w 249936"/>
              <a:gd name="connsiteY9" fmla="*/ 499872 h 1335024"/>
              <a:gd name="connsiteX10" fmla="*/ 36576 w 249936"/>
              <a:gd name="connsiteY10" fmla="*/ 573024 h 1335024"/>
              <a:gd name="connsiteX11" fmla="*/ 48768 w 249936"/>
              <a:gd name="connsiteY11" fmla="*/ 609600 h 1335024"/>
              <a:gd name="connsiteX12" fmla="*/ 54864 w 249936"/>
              <a:gd name="connsiteY12" fmla="*/ 670560 h 1335024"/>
              <a:gd name="connsiteX13" fmla="*/ 79248 w 249936"/>
              <a:gd name="connsiteY13" fmla="*/ 737616 h 1335024"/>
              <a:gd name="connsiteX14" fmla="*/ 85344 w 249936"/>
              <a:gd name="connsiteY14" fmla="*/ 786384 h 1335024"/>
              <a:gd name="connsiteX15" fmla="*/ 97536 w 249936"/>
              <a:gd name="connsiteY15" fmla="*/ 822960 h 1335024"/>
              <a:gd name="connsiteX16" fmla="*/ 115824 w 249936"/>
              <a:gd name="connsiteY16" fmla="*/ 877824 h 1335024"/>
              <a:gd name="connsiteX17" fmla="*/ 121920 w 249936"/>
              <a:gd name="connsiteY17" fmla="*/ 896112 h 1335024"/>
              <a:gd name="connsiteX18" fmla="*/ 134112 w 249936"/>
              <a:gd name="connsiteY18" fmla="*/ 944880 h 1335024"/>
              <a:gd name="connsiteX19" fmla="*/ 140208 w 249936"/>
              <a:gd name="connsiteY19" fmla="*/ 969264 h 1335024"/>
              <a:gd name="connsiteX20" fmla="*/ 146304 w 249936"/>
              <a:gd name="connsiteY20" fmla="*/ 1011936 h 1335024"/>
              <a:gd name="connsiteX21" fmla="*/ 158496 w 249936"/>
              <a:gd name="connsiteY21" fmla="*/ 1036320 h 1335024"/>
              <a:gd name="connsiteX22" fmla="*/ 170688 w 249936"/>
              <a:gd name="connsiteY22" fmla="*/ 1078992 h 1335024"/>
              <a:gd name="connsiteX23" fmla="*/ 182880 w 249936"/>
              <a:gd name="connsiteY23" fmla="*/ 1115568 h 1335024"/>
              <a:gd name="connsiteX24" fmla="*/ 188976 w 249936"/>
              <a:gd name="connsiteY24" fmla="*/ 1146048 h 1335024"/>
              <a:gd name="connsiteX25" fmla="*/ 201168 w 249936"/>
              <a:gd name="connsiteY25" fmla="*/ 1170432 h 1335024"/>
              <a:gd name="connsiteX26" fmla="*/ 231648 w 249936"/>
              <a:gd name="connsiteY26" fmla="*/ 1249680 h 1335024"/>
              <a:gd name="connsiteX27" fmla="*/ 237744 w 249936"/>
              <a:gd name="connsiteY27" fmla="*/ 1304544 h 1335024"/>
              <a:gd name="connsiteX28" fmla="*/ 249936 w 249936"/>
              <a:gd name="connsiteY28" fmla="*/ 1335024 h 1335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49936" h="1335024">
                <a:moveTo>
                  <a:pt x="67056" y="0"/>
                </a:moveTo>
                <a:cubicBezTo>
                  <a:pt x="62992" y="10160"/>
                  <a:pt x="58706" y="20234"/>
                  <a:pt x="54864" y="30480"/>
                </a:cubicBezTo>
                <a:cubicBezTo>
                  <a:pt x="52608" y="36497"/>
                  <a:pt x="51299" y="42862"/>
                  <a:pt x="48768" y="48768"/>
                </a:cubicBezTo>
                <a:cubicBezTo>
                  <a:pt x="28400" y="96294"/>
                  <a:pt x="42884" y="48060"/>
                  <a:pt x="24384" y="109728"/>
                </a:cubicBezTo>
                <a:cubicBezTo>
                  <a:pt x="17564" y="132462"/>
                  <a:pt x="16311" y="145972"/>
                  <a:pt x="12192" y="170688"/>
                </a:cubicBezTo>
                <a:cubicBezTo>
                  <a:pt x="10160" y="207264"/>
                  <a:pt x="9138" y="243910"/>
                  <a:pt x="6096" y="280416"/>
                </a:cubicBezTo>
                <a:cubicBezTo>
                  <a:pt x="5070" y="292733"/>
                  <a:pt x="0" y="304632"/>
                  <a:pt x="0" y="316992"/>
                </a:cubicBezTo>
                <a:cubicBezTo>
                  <a:pt x="0" y="363772"/>
                  <a:pt x="2508" y="410558"/>
                  <a:pt x="6096" y="457200"/>
                </a:cubicBezTo>
                <a:cubicBezTo>
                  <a:pt x="6589" y="463607"/>
                  <a:pt x="10427" y="469309"/>
                  <a:pt x="12192" y="475488"/>
                </a:cubicBezTo>
                <a:cubicBezTo>
                  <a:pt x="14494" y="483544"/>
                  <a:pt x="16789" y="491629"/>
                  <a:pt x="18288" y="499872"/>
                </a:cubicBezTo>
                <a:cubicBezTo>
                  <a:pt x="32193" y="576350"/>
                  <a:pt x="14279" y="511707"/>
                  <a:pt x="36576" y="573024"/>
                </a:cubicBezTo>
                <a:cubicBezTo>
                  <a:pt x="40968" y="585102"/>
                  <a:pt x="48768" y="609600"/>
                  <a:pt x="48768" y="609600"/>
                </a:cubicBezTo>
                <a:cubicBezTo>
                  <a:pt x="50800" y="629920"/>
                  <a:pt x="51101" y="650488"/>
                  <a:pt x="54864" y="670560"/>
                </a:cubicBezTo>
                <a:cubicBezTo>
                  <a:pt x="57626" y="685292"/>
                  <a:pt x="73259" y="722643"/>
                  <a:pt x="79248" y="737616"/>
                </a:cubicBezTo>
                <a:cubicBezTo>
                  <a:pt x="81280" y="753872"/>
                  <a:pt x="81911" y="770365"/>
                  <a:pt x="85344" y="786384"/>
                </a:cubicBezTo>
                <a:cubicBezTo>
                  <a:pt x="88037" y="798950"/>
                  <a:pt x="93472" y="810768"/>
                  <a:pt x="97536" y="822960"/>
                </a:cubicBezTo>
                <a:lnTo>
                  <a:pt x="115824" y="877824"/>
                </a:lnTo>
                <a:cubicBezTo>
                  <a:pt x="117856" y="883920"/>
                  <a:pt x="120362" y="889878"/>
                  <a:pt x="121920" y="896112"/>
                </a:cubicBezTo>
                <a:lnTo>
                  <a:pt x="134112" y="944880"/>
                </a:lnTo>
                <a:cubicBezTo>
                  <a:pt x="136144" y="953008"/>
                  <a:pt x="139023" y="960970"/>
                  <a:pt x="140208" y="969264"/>
                </a:cubicBezTo>
                <a:cubicBezTo>
                  <a:pt x="142240" y="983488"/>
                  <a:pt x="142523" y="998074"/>
                  <a:pt x="146304" y="1011936"/>
                </a:cubicBezTo>
                <a:cubicBezTo>
                  <a:pt x="148695" y="1020703"/>
                  <a:pt x="154916" y="1027967"/>
                  <a:pt x="158496" y="1036320"/>
                </a:cubicBezTo>
                <a:cubicBezTo>
                  <a:pt x="165325" y="1052254"/>
                  <a:pt x="165532" y="1061806"/>
                  <a:pt x="170688" y="1078992"/>
                </a:cubicBezTo>
                <a:cubicBezTo>
                  <a:pt x="174381" y="1091302"/>
                  <a:pt x="180360" y="1102966"/>
                  <a:pt x="182880" y="1115568"/>
                </a:cubicBezTo>
                <a:cubicBezTo>
                  <a:pt x="184912" y="1125728"/>
                  <a:pt x="185699" y="1136218"/>
                  <a:pt x="188976" y="1146048"/>
                </a:cubicBezTo>
                <a:cubicBezTo>
                  <a:pt x="191850" y="1154669"/>
                  <a:pt x="197708" y="1162029"/>
                  <a:pt x="201168" y="1170432"/>
                </a:cubicBezTo>
                <a:cubicBezTo>
                  <a:pt x="211944" y="1196603"/>
                  <a:pt x="231648" y="1249680"/>
                  <a:pt x="231648" y="1249680"/>
                </a:cubicBezTo>
                <a:cubicBezTo>
                  <a:pt x="233680" y="1267968"/>
                  <a:pt x="234719" y="1286394"/>
                  <a:pt x="237744" y="1304544"/>
                </a:cubicBezTo>
                <a:cubicBezTo>
                  <a:pt x="239627" y="1315843"/>
                  <a:pt x="244961" y="1325074"/>
                  <a:pt x="249936" y="1335024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화살표: 아래쪽 8">
            <a:extLst>
              <a:ext uri="{FF2B5EF4-FFF2-40B4-BE49-F238E27FC236}">
                <a16:creationId xmlns:a16="http://schemas.microsoft.com/office/drawing/2014/main" id="{9B7D2A2E-E8DC-EB97-33F7-28777E4BCCDB}"/>
              </a:ext>
            </a:extLst>
          </p:cNvPr>
          <p:cNvSpPr/>
          <p:nvPr/>
        </p:nvSpPr>
        <p:spPr>
          <a:xfrm rot="20232537">
            <a:off x="4672649" y="5770381"/>
            <a:ext cx="248425" cy="516612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458" name="Picture 2">
            <a:extLst>
              <a:ext uri="{FF2B5EF4-FFF2-40B4-BE49-F238E27FC236}">
                <a16:creationId xmlns:a16="http://schemas.microsoft.com/office/drawing/2014/main" id="{7B63F1DF-1C5A-0E37-AD65-CF26C9047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3504" y="946214"/>
            <a:ext cx="3874512" cy="2589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Image">
            <a:extLst>
              <a:ext uri="{FF2B5EF4-FFF2-40B4-BE49-F238E27FC236}">
                <a16:creationId xmlns:a16="http://schemas.microsoft.com/office/drawing/2014/main" id="{61DC4993-5DBE-9713-00A5-A2713B9DD6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2" t="4772" r="4772" b="4772"/>
          <a:stretch>
            <a:fillRect/>
          </a:stretch>
        </p:blipFill>
        <p:spPr bwMode="auto">
          <a:xfrm>
            <a:off x="8112816" y="3708525"/>
            <a:ext cx="3745200" cy="2606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0EF9F2F-3C3D-A126-CA3E-9C1F8FBE0556}"/>
              </a:ext>
            </a:extLst>
          </p:cNvPr>
          <p:cNvSpPr txBox="1"/>
          <p:nvPr/>
        </p:nvSpPr>
        <p:spPr>
          <a:xfrm>
            <a:off x="4087221" y="6069144"/>
            <a:ext cx="6189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/>
              <a:t>부산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8790690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6F960D6F-2245-C36F-C9BD-BFDAE4518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여의도 개발</a:t>
            </a:r>
          </a:p>
        </p:txBody>
      </p:sp>
      <p:pic>
        <p:nvPicPr>
          <p:cNvPr id="20482" name="Picture 2" descr="여의도, 도시개발의 시범이자 반면교사 &lt; 문화/생활 &lt; 기사본문 - 레디앙">
            <a:extLst>
              <a:ext uri="{FF2B5EF4-FFF2-40B4-BE49-F238E27FC236}">
                <a16:creationId xmlns:a16="http://schemas.microsoft.com/office/drawing/2014/main" id="{D6F5A0A5-65F7-965B-173A-B30190AD6F9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2962" y="886996"/>
            <a:ext cx="5967855" cy="3599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여의도 르네상스]&quot;나의 종교는 건설이다&quot; 불도저 김현옥, 윤중제를 쌓다 - 아시아경제">
            <a:extLst>
              <a:ext uri="{FF2B5EF4-FFF2-40B4-BE49-F238E27FC236}">
                <a16:creationId xmlns:a16="http://schemas.microsoft.com/office/drawing/2014/main" id="{7A207407-1847-19F9-C0AF-0A47E745D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860" y="4605029"/>
            <a:ext cx="1166042" cy="143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9186F1C-DBAF-E760-B19E-0E69D0F067B4}"/>
              </a:ext>
            </a:extLst>
          </p:cNvPr>
          <p:cNvSpPr txBox="1"/>
          <p:nvPr/>
        </p:nvSpPr>
        <p:spPr>
          <a:xfrm>
            <a:off x="3742944" y="6101941"/>
            <a:ext cx="3259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14</a:t>
            </a:r>
            <a:r>
              <a:rPr lang="ko-KR" altLang="en-US" dirty="0"/>
              <a:t>개 서울특별시장</a:t>
            </a:r>
            <a:r>
              <a:rPr lang="en-US" altLang="ko-KR" dirty="0"/>
              <a:t> </a:t>
            </a:r>
            <a:r>
              <a:rPr lang="ko-KR" altLang="en-US" dirty="0"/>
              <a:t>김현옥</a:t>
            </a:r>
          </a:p>
        </p:txBody>
      </p:sp>
      <p:pic>
        <p:nvPicPr>
          <p:cNvPr id="20484" name="Picture 4" descr="undefined">
            <a:extLst>
              <a:ext uri="{FF2B5EF4-FFF2-40B4-BE49-F238E27FC236}">
                <a16:creationId xmlns:a16="http://schemas.microsoft.com/office/drawing/2014/main" id="{DA67DB5C-23D8-B6DF-E69B-D250151A9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63" y="1134498"/>
            <a:ext cx="4679185" cy="3102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화살표: 오른쪽 4">
            <a:extLst>
              <a:ext uri="{FF2B5EF4-FFF2-40B4-BE49-F238E27FC236}">
                <a16:creationId xmlns:a16="http://schemas.microsoft.com/office/drawing/2014/main" id="{17BECEFC-EB11-5377-D8FB-D965BC25F209}"/>
              </a:ext>
            </a:extLst>
          </p:cNvPr>
          <p:cNvSpPr/>
          <p:nvPr/>
        </p:nvSpPr>
        <p:spPr>
          <a:xfrm>
            <a:off x="5424600" y="2488194"/>
            <a:ext cx="336120" cy="4953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71892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3E2D1E-A266-23C7-0009-C21D5737E4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A3978329-B8F6-E2F3-7226-D464B7B14687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344DB27C-5269-2310-6147-6B0F9CC7B61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42184E06-CC1C-92C2-E9AF-3E0BE06E4642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1EB3B1E6-FD4D-AC90-B58E-E8B239DEE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마포대교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74156603-E65B-F04A-1F60-9AE11389F981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62B83587-BEE3-71A0-51A5-8BC686181B9D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07A37467-E4D2-467E-3CD0-C05BB1CECAA7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BC1167CD-6F64-A42D-D1E4-CF6C511B94EB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B062DAEA-E745-CD22-3531-3E509C151390}"/>
              </a:ext>
            </a:extLst>
          </p:cNvPr>
          <p:cNvSpPr txBox="1"/>
          <p:nvPr/>
        </p:nvSpPr>
        <p:spPr>
          <a:xfrm>
            <a:off x="457200" y="1257106"/>
            <a:ext cx="27227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서울대교 건설 </a:t>
            </a:r>
            <a:r>
              <a:rPr lang="en-US" altLang="ko-KR" dirty="0"/>
              <a:t>(1970)</a:t>
            </a:r>
          </a:p>
          <a:p>
            <a:r>
              <a:rPr lang="en-US" altLang="ko-KR" dirty="0"/>
              <a:t>→ </a:t>
            </a:r>
            <a:r>
              <a:rPr lang="ko-KR" altLang="en-US" dirty="0"/>
              <a:t>마포대교</a:t>
            </a:r>
            <a:endParaRPr lang="en-US" altLang="ko-KR" dirty="0"/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C8C2576A-4595-693D-CE0B-9CF0DF375360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49BF8C01-0E53-718E-188B-B8EFBEA21CDC}"/>
              </a:ext>
            </a:extLst>
          </p:cNvPr>
          <p:cNvSpPr/>
          <p:nvPr/>
        </p:nvSpPr>
        <p:spPr>
          <a:xfrm rot="16200000">
            <a:off x="3121312" y="4404424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EEFEB065-BEA0-E43D-6D12-1B83AF1DC71E}"/>
              </a:ext>
            </a:extLst>
          </p:cNvPr>
          <p:cNvCxnSpPr>
            <a:cxnSpLocks/>
          </p:cNvCxnSpPr>
          <p:nvPr/>
        </p:nvCxnSpPr>
        <p:spPr>
          <a:xfrm flipH="1">
            <a:off x="3314700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26" name="Picture 2">
            <a:extLst>
              <a:ext uri="{FF2B5EF4-FFF2-40B4-BE49-F238E27FC236}">
                <a16:creationId xmlns:a16="http://schemas.microsoft.com/office/drawing/2014/main" id="{DFAC048B-920B-5EA4-DDBB-15A742B350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4121" y="933027"/>
            <a:ext cx="4215672" cy="417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43812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1DB798-BC2F-BBD9-00C5-C58ACC6460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FCED6A94-0D58-DEFF-9895-01303E1A5069}"/>
              </a:ext>
            </a:extLst>
          </p:cNvPr>
          <p:cNvGrpSpPr/>
          <p:nvPr/>
        </p:nvGrpSpPr>
        <p:grpSpPr>
          <a:xfrm>
            <a:off x="545482" y="720000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F37FB951-83E8-6416-0F1A-97BB8863D52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134D34D2-A895-08B4-A1AB-B08BCC631B9D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7570941D-26DE-2A00-92DE-DF786A525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잠실대교</a:t>
            </a:r>
            <a:r>
              <a:rPr lang="en-US" altLang="ko-KR" dirty="0"/>
              <a:t>, </a:t>
            </a:r>
            <a:r>
              <a:rPr lang="ko-KR" altLang="en-US" dirty="0"/>
              <a:t>영동대교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A5093502-4ABE-481E-03EE-C7CE39CEDE74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341316D6-0462-2475-D039-E3A22DF5146F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122C586-2EBC-73AE-4F2E-8685A53DB928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72C61E66-386B-99C2-AA25-488EB46F3C66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7B2C8D7D-0C49-52DC-1E50-07FCE93DE937}"/>
              </a:ext>
            </a:extLst>
          </p:cNvPr>
          <p:cNvSpPr txBox="1"/>
          <p:nvPr/>
        </p:nvSpPr>
        <p:spPr>
          <a:xfrm>
            <a:off x="457200" y="1257106"/>
            <a:ext cx="27227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잠실대교 건설 </a:t>
            </a:r>
            <a:r>
              <a:rPr lang="en-US" altLang="ko-KR" dirty="0"/>
              <a:t>(1972)</a:t>
            </a:r>
          </a:p>
          <a:p>
            <a:r>
              <a:rPr lang="ko-KR" altLang="en-US" dirty="0"/>
              <a:t>영동대교 건설 </a:t>
            </a:r>
            <a:r>
              <a:rPr lang="en-US" altLang="ko-KR" dirty="0"/>
              <a:t>(1973)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76E75365-3EEB-1B6E-171F-2796A767C2DD}"/>
              </a:ext>
            </a:extLst>
          </p:cNvPr>
          <p:cNvCxnSpPr>
            <a:cxnSpLocks/>
          </p:cNvCxnSpPr>
          <p:nvPr/>
        </p:nvCxnSpPr>
        <p:spPr>
          <a:xfrm>
            <a:off x="5916930" y="4320540"/>
            <a:ext cx="94623" cy="1624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5E1EC731-3455-9155-2682-76772A088B0A}"/>
              </a:ext>
            </a:extLst>
          </p:cNvPr>
          <p:cNvCxnSpPr>
            <a:cxnSpLocks/>
          </p:cNvCxnSpPr>
          <p:nvPr/>
        </p:nvCxnSpPr>
        <p:spPr>
          <a:xfrm flipH="1">
            <a:off x="3314700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Image">
            <a:extLst>
              <a:ext uri="{FF2B5EF4-FFF2-40B4-BE49-F238E27FC236}">
                <a16:creationId xmlns:a16="http://schemas.microsoft.com/office/drawing/2014/main" id="{6140D7E6-C559-E975-6456-4AD04610D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267" y="1133094"/>
            <a:ext cx="4359488" cy="2295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91C6DFDA-E7B7-C49F-6C91-0EF78A22D15E}"/>
              </a:ext>
            </a:extLst>
          </p:cNvPr>
          <p:cNvSpPr/>
          <p:nvPr/>
        </p:nvSpPr>
        <p:spPr>
          <a:xfrm rot="16200000">
            <a:off x="5811585" y="4609662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F569DB55-1DBD-29B8-5C2A-4049E1E6BC15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D32AC85D-7BF4-C4B8-CF2E-90AE17986D98}"/>
              </a:ext>
            </a:extLst>
          </p:cNvPr>
          <p:cNvCxnSpPr>
            <a:cxnSpLocks/>
          </p:cNvCxnSpPr>
          <p:nvPr/>
        </p:nvCxnSpPr>
        <p:spPr>
          <a:xfrm flipH="1">
            <a:off x="5349240" y="421296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화살표: 오른쪽 19">
            <a:extLst>
              <a:ext uri="{FF2B5EF4-FFF2-40B4-BE49-F238E27FC236}">
                <a16:creationId xmlns:a16="http://schemas.microsoft.com/office/drawing/2014/main" id="{45868523-ABB7-4115-D731-897B16A4B826}"/>
              </a:ext>
            </a:extLst>
          </p:cNvPr>
          <p:cNvSpPr/>
          <p:nvPr/>
        </p:nvSpPr>
        <p:spPr>
          <a:xfrm rot="16200000">
            <a:off x="5142394" y="4454457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2" name="Picture 4" descr="영동대교 전경">
            <a:extLst>
              <a:ext uri="{FF2B5EF4-FFF2-40B4-BE49-F238E27FC236}">
                <a16:creationId xmlns:a16="http://schemas.microsoft.com/office/drawing/2014/main" id="{D7DB181E-2816-05EB-8028-A40845F8B4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67" b="5647"/>
          <a:stretch>
            <a:fillRect/>
          </a:stretch>
        </p:blipFill>
        <p:spPr bwMode="auto">
          <a:xfrm>
            <a:off x="8142949" y="3644813"/>
            <a:ext cx="3457641" cy="2743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0932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06AF2D-5313-5725-7C4D-18431FA4F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3B8F6C93-289C-EAFA-81B1-08499FF4EF69}"/>
              </a:ext>
            </a:extLst>
          </p:cNvPr>
          <p:cNvGrpSpPr/>
          <p:nvPr/>
        </p:nvGrpSpPr>
        <p:grpSpPr>
          <a:xfrm>
            <a:off x="545482" y="720000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3DC1202E-94F8-7052-ACD0-805CA6FBE6D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52AD9E41-AD16-D021-E4AC-434E5064FBDB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9812C3F2-6AA4-CE3D-F1BD-8504BAD8F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천호대교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98AC0C3B-65FD-89D7-936F-341A61BCC8FA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4BCDD40C-DA55-EFAE-06DC-6C3B1280262A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9F215AFA-4DAF-FEF1-0EDF-E6969DB84727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8DF605D5-672D-5020-624F-6DD55308FC87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62C9C003-870A-6003-CD7C-B17004F0156A}"/>
              </a:ext>
            </a:extLst>
          </p:cNvPr>
          <p:cNvSpPr txBox="1"/>
          <p:nvPr/>
        </p:nvSpPr>
        <p:spPr>
          <a:xfrm>
            <a:off x="457200" y="1257106"/>
            <a:ext cx="2722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천호대교 건설 </a:t>
            </a:r>
            <a:r>
              <a:rPr lang="en-US" altLang="ko-KR" dirty="0"/>
              <a:t>(1976)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23D50A8B-F397-AD72-9FD5-33592D60E95B}"/>
              </a:ext>
            </a:extLst>
          </p:cNvPr>
          <p:cNvCxnSpPr>
            <a:cxnSpLocks/>
          </p:cNvCxnSpPr>
          <p:nvPr/>
        </p:nvCxnSpPr>
        <p:spPr>
          <a:xfrm>
            <a:off x="5916930" y="4320540"/>
            <a:ext cx="94623" cy="1624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576F47EC-ECB5-318B-9018-6B7872CDB5DE}"/>
              </a:ext>
            </a:extLst>
          </p:cNvPr>
          <p:cNvCxnSpPr>
            <a:cxnSpLocks/>
          </p:cNvCxnSpPr>
          <p:nvPr/>
        </p:nvCxnSpPr>
        <p:spPr>
          <a:xfrm flipH="1">
            <a:off x="3314700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675620C9-BFF8-201A-ABA6-B16AC91E5365}"/>
              </a:ext>
            </a:extLst>
          </p:cNvPr>
          <p:cNvSpPr/>
          <p:nvPr/>
        </p:nvSpPr>
        <p:spPr>
          <a:xfrm rot="16200000">
            <a:off x="6105582" y="4164021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5283FA83-FEDF-E6BA-E1B8-A69159C4B024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005D2C02-C459-1520-C312-ABFE723A90A5}"/>
              </a:ext>
            </a:extLst>
          </p:cNvPr>
          <p:cNvCxnSpPr>
            <a:cxnSpLocks/>
          </p:cNvCxnSpPr>
          <p:nvPr/>
        </p:nvCxnSpPr>
        <p:spPr>
          <a:xfrm flipH="1">
            <a:off x="5349240" y="421296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C26CD200-F433-293E-8002-BDB1BAAF26A2}"/>
              </a:ext>
            </a:extLst>
          </p:cNvPr>
          <p:cNvCxnSpPr>
            <a:cxnSpLocks/>
          </p:cNvCxnSpPr>
          <p:nvPr/>
        </p:nvCxnSpPr>
        <p:spPr>
          <a:xfrm>
            <a:off x="6216015" y="3987165"/>
            <a:ext cx="133350" cy="629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100" name="Picture 4" descr="천호대교 전경">
            <a:extLst>
              <a:ext uri="{FF2B5EF4-FFF2-40B4-BE49-F238E27FC236}">
                <a16:creationId xmlns:a16="http://schemas.microsoft.com/office/drawing/2014/main" id="{96C2ED10-3852-8E81-6C14-A3A7B462E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183" y="1084485"/>
            <a:ext cx="4435440" cy="297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6854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7AB9CA-07B4-D2EE-C57E-8C4EA7CE1A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F6F09E3B-E848-4B86-B2BA-372097A3E745}"/>
              </a:ext>
            </a:extLst>
          </p:cNvPr>
          <p:cNvGrpSpPr/>
          <p:nvPr/>
        </p:nvGrpSpPr>
        <p:grpSpPr>
          <a:xfrm>
            <a:off x="545482" y="720000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0AB43014-B153-2844-0472-77B2B816D6D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FF0ECA50-BE10-F3E5-3BF7-14C77D987149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E7615493-BFDA-5940-4078-82B995CCC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잠수교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0DD2B0CA-8CAD-A35D-0765-9E66A4F87C5B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FA9B1CF1-DE48-909B-73F1-3456D3DC7920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8CDF4471-A83F-55EE-322C-2C0D57E3EB5D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AC7FFCA1-6352-2E0E-FBAD-6E7DCF01EFEF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EDE90BA-E321-D4EB-C6FD-CA5C0C4D816D}"/>
              </a:ext>
            </a:extLst>
          </p:cNvPr>
          <p:cNvSpPr txBox="1"/>
          <p:nvPr/>
        </p:nvSpPr>
        <p:spPr>
          <a:xfrm>
            <a:off x="457200" y="1257106"/>
            <a:ext cx="2722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잠수교 건설 </a:t>
            </a:r>
            <a:r>
              <a:rPr lang="en-US" altLang="ko-KR" dirty="0"/>
              <a:t>(1976)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C1A9C9EC-AEA2-31C3-C7AC-0C70A20D90D5}"/>
              </a:ext>
            </a:extLst>
          </p:cNvPr>
          <p:cNvCxnSpPr>
            <a:cxnSpLocks/>
          </p:cNvCxnSpPr>
          <p:nvPr/>
        </p:nvCxnSpPr>
        <p:spPr>
          <a:xfrm>
            <a:off x="5916930" y="4320540"/>
            <a:ext cx="94623" cy="1624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5EBE4B95-7995-21AC-B2D7-C8ABBEA5441A}"/>
              </a:ext>
            </a:extLst>
          </p:cNvPr>
          <p:cNvCxnSpPr>
            <a:cxnSpLocks/>
          </p:cNvCxnSpPr>
          <p:nvPr/>
        </p:nvCxnSpPr>
        <p:spPr>
          <a:xfrm flipH="1">
            <a:off x="3314700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69EB1D3F-20E1-4C11-B8B3-2C7EC8001924}"/>
              </a:ext>
            </a:extLst>
          </p:cNvPr>
          <p:cNvSpPr/>
          <p:nvPr/>
        </p:nvSpPr>
        <p:spPr>
          <a:xfrm rot="16200000">
            <a:off x="4215822" y="4765872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815DB679-BF38-A966-222E-2EA2E823944C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1014D223-8784-F39E-1C7C-58D2E496C839}"/>
              </a:ext>
            </a:extLst>
          </p:cNvPr>
          <p:cNvCxnSpPr>
            <a:cxnSpLocks/>
          </p:cNvCxnSpPr>
          <p:nvPr/>
        </p:nvCxnSpPr>
        <p:spPr>
          <a:xfrm flipH="1">
            <a:off x="5349240" y="421296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B23C1B8A-5621-9286-452A-48246A7B6D4A}"/>
              </a:ext>
            </a:extLst>
          </p:cNvPr>
          <p:cNvCxnSpPr>
            <a:cxnSpLocks/>
          </p:cNvCxnSpPr>
          <p:nvPr/>
        </p:nvCxnSpPr>
        <p:spPr>
          <a:xfrm>
            <a:off x="4345940" y="4513580"/>
            <a:ext cx="69850" cy="1422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098" name="Picture 2">
            <a:extLst>
              <a:ext uri="{FF2B5EF4-FFF2-40B4-BE49-F238E27FC236}">
                <a16:creationId xmlns:a16="http://schemas.microsoft.com/office/drawing/2014/main" id="{F18D57D2-D9B1-3962-A5CE-DE1A5EAD9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582" y="959088"/>
            <a:ext cx="4109436" cy="273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1C53EE2F-0E96-7BA6-DD13-B1D7F60902CD}"/>
              </a:ext>
            </a:extLst>
          </p:cNvPr>
          <p:cNvCxnSpPr>
            <a:cxnSpLocks/>
          </p:cNvCxnSpPr>
          <p:nvPr/>
        </p:nvCxnSpPr>
        <p:spPr>
          <a:xfrm>
            <a:off x="6216015" y="3987165"/>
            <a:ext cx="133350" cy="629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95995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0F2BF8-3648-7F31-6D22-D0CFE65C5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42B50F08-2A51-BD96-56D5-D04496F3CEE4}"/>
              </a:ext>
            </a:extLst>
          </p:cNvPr>
          <p:cNvGrpSpPr/>
          <p:nvPr/>
        </p:nvGrpSpPr>
        <p:grpSpPr>
          <a:xfrm>
            <a:off x="545482" y="720000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EBB14D65-93DF-E6C1-0280-AE0CF75203D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DEAE1F8B-BE5B-FB72-C50C-BEF3419C0C68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1C6E8783-2BDB-047E-8F8F-4E84D6CB0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서울고속버스터미널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969F0A42-3767-CDAE-6AFC-ACA7A4F677C9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3383795B-E8E3-D5A4-8BCC-5C1EB4520B06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28C8A156-0EFF-93D6-04B5-457143CA6DFF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0652A332-7A86-CCCE-5F64-0D26A043FAE8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8A863B9E-39C2-6369-3991-825D9F940165}"/>
              </a:ext>
            </a:extLst>
          </p:cNvPr>
          <p:cNvSpPr txBox="1"/>
          <p:nvPr/>
        </p:nvSpPr>
        <p:spPr>
          <a:xfrm>
            <a:off x="457200" y="1257106"/>
            <a:ext cx="297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서울고속버스터미널 건설 </a:t>
            </a:r>
            <a:r>
              <a:rPr lang="en-US" altLang="ko-KR" dirty="0"/>
              <a:t>(1975)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505A9B00-C0BB-F97E-2EDA-9A3D25BF98EF}"/>
              </a:ext>
            </a:extLst>
          </p:cNvPr>
          <p:cNvCxnSpPr>
            <a:cxnSpLocks/>
          </p:cNvCxnSpPr>
          <p:nvPr/>
        </p:nvCxnSpPr>
        <p:spPr>
          <a:xfrm>
            <a:off x="5916930" y="4320540"/>
            <a:ext cx="94623" cy="1624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23AFCB00-3384-8FF1-0F31-DC60ADE6EB8F}"/>
              </a:ext>
            </a:extLst>
          </p:cNvPr>
          <p:cNvCxnSpPr>
            <a:cxnSpLocks/>
          </p:cNvCxnSpPr>
          <p:nvPr/>
        </p:nvCxnSpPr>
        <p:spPr>
          <a:xfrm flipH="1">
            <a:off x="3314700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F496F6BF-F338-6199-1FCF-3D249E39D646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113DF01D-62B9-7A3A-5B7C-DE633A9B7912}"/>
              </a:ext>
            </a:extLst>
          </p:cNvPr>
          <p:cNvCxnSpPr>
            <a:cxnSpLocks/>
          </p:cNvCxnSpPr>
          <p:nvPr/>
        </p:nvCxnSpPr>
        <p:spPr>
          <a:xfrm flipH="1">
            <a:off x="5349240" y="421296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D514FFF2-A496-A875-9354-CE7E870446AB}"/>
              </a:ext>
            </a:extLst>
          </p:cNvPr>
          <p:cNvCxnSpPr>
            <a:cxnSpLocks/>
          </p:cNvCxnSpPr>
          <p:nvPr/>
        </p:nvCxnSpPr>
        <p:spPr>
          <a:xfrm>
            <a:off x="4351020" y="4518660"/>
            <a:ext cx="64770" cy="1371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A06880D6-D0DD-BADA-933E-B85AC2FD3022}"/>
              </a:ext>
            </a:extLst>
          </p:cNvPr>
          <p:cNvCxnSpPr>
            <a:cxnSpLocks/>
          </p:cNvCxnSpPr>
          <p:nvPr/>
        </p:nvCxnSpPr>
        <p:spPr>
          <a:xfrm>
            <a:off x="6216015" y="3987165"/>
            <a:ext cx="133350" cy="629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타원 17">
            <a:extLst>
              <a:ext uri="{FF2B5EF4-FFF2-40B4-BE49-F238E27FC236}">
                <a16:creationId xmlns:a16="http://schemas.microsoft.com/office/drawing/2014/main" id="{D865B170-3F19-8215-6EB6-8CB2B13C5AD3}"/>
              </a:ext>
            </a:extLst>
          </p:cNvPr>
          <p:cNvSpPr/>
          <p:nvPr/>
        </p:nvSpPr>
        <p:spPr>
          <a:xfrm>
            <a:off x="4467908" y="4694841"/>
            <a:ext cx="136477" cy="13647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EE7AC623-508B-B229-B5BA-7C637E79B2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724"/>
          <a:stretch>
            <a:fillRect/>
          </a:stretch>
        </p:blipFill>
        <p:spPr bwMode="auto">
          <a:xfrm>
            <a:off x="7894320" y="909408"/>
            <a:ext cx="4084325" cy="276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B9BE3536-4C52-ED08-CA28-7249ED7D0D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79"/>
          <a:stretch>
            <a:fillRect/>
          </a:stretch>
        </p:blipFill>
        <p:spPr bwMode="auto">
          <a:xfrm>
            <a:off x="7648623" y="3987165"/>
            <a:ext cx="4244288" cy="222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1423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F73A31-F44B-2912-F810-0454079EA3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579CD05A-F903-E4AF-674B-F3D104CF7B65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1A51E559-3B2F-2960-CC3A-D1C196DF48F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75288325-1CA4-06DF-39DB-94934A5F3FEC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6AFD4A09-9270-884A-D8A9-AE845BB58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행주대교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CEDBB8-0D59-760B-6800-1DCBB9CBEBC8}"/>
              </a:ext>
            </a:extLst>
          </p:cNvPr>
          <p:cNvSpPr txBox="1"/>
          <p:nvPr/>
        </p:nvSpPr>
        <p:spPr>
          <a:xfrm>
            <a:off x="457200" y="1257106"/>
            <a:ext cx="285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행주대교 건설 </a:t>
            </a:r>
            <a:r>
              <a:rPr lang="en-US" altLang="ko-KR" dirty="0"/>
              <a:t>(1978)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7B4E1D85-8FB0-FB1A-E4A0-5B3D6B1333ED}"/>
              </a:ext>
            </a:extLst>
          </p:cNvPr>
          <p:cNvCxnSpPr>
            <a:cxnSpLocks/>
          </p:cNvCxnSpPr>
          <p:nvPr/>
        </p:nvCxnSpPr>
        <p:spPr>
          <a:xfrm flipH="1">
            <a:off x="1279477" y="2755669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750FB198-478E-C57E-5735-D6245021F502}"/>
              </a:ext>
            </a:extLst>
          </p:cNvPr>
          <p:cNvSpPr/>
          <p:nvPr/>
        </p:nvSpPr>
        <p:spPr>
          <a:xfrm rot="16200000">
            <a:off x="1043094" y="3056330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6" name="Picture 4" descr="신행주대교 개통. 제2 신행주대교는 2000년 12월 16일 개통되었다. 1995년 [연합뉴스 자료사진]">
            <a:extLst>
              <a:ext uri="{FF2B5EF4-FFF2-40B4-BE49-F238E27FC236}">
                <a16:creationId xmlns:a16="http://schemas.microsoft.com/office/drawing/2014/main" id="{F42199A0-0EE4-5E35-1146-32A95F4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967" y="1098818"/>
            <a:ext cx="4198684" cy="2702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5AF5A46-1ED5-96AE-7EC4-AEE73ED32599}"/>
              </a:ext>
            </a:extLst>
          </p:cNvPr>
          <p:cNvSpPr txBox="1"/>
          <p:nvPr/>
        </p:nvSpPr>
        <p:spPr>
          <a:xfrm>
            <a:off x="8110015" y="4003992"/>
            <a:ext cx="38716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앞쪽</a:t>
            </a:r>
            <a:r>
              <a:rPr lang="en-US" altLang="ko-KR" dirty="0"/>
              <a:t>: (</a:t>
            </a:r>
            <a:r>
              <a:rPr lang="ko-KR" altLang="en-US" dirty="0"/>
              <a:t>구</a:t>
            </a:r>
            <a:r>
              <a:rPr lang="en-US" altLang="ko-KR" dirty="0"/>
              <a:t>)</a:t>
            </a:r>
            <a:r>
              <a:rPr lang="ko-KR" altLang="en-US" dirty="0"/>
              <a:t>행주대교</a:t>
            </a:r>
            <a:endParaRPr lang="en-US" altLang="ko-KR" dirty="0"/>
          </a:p>
          <a:p>
            <a:r>
              <a:rPr lang="ko-KR" altLang="en-US" dirty="0"/>
              <a:t>뒤쪽</a:t>
            </a:r>
            <a:r>
              <a:rPr lang="en-US" altLang="ko-KR" dirty="0"/>
              <a:t>: (</a:t>
            </a:r>
            <a:r>
              <a:rPr lang="ko-KR" altLang="en-US" dirty="0"/>
              <a:t>신</a:t>
            </a:r>
            <a:r>
              <a:rPr lang="en-US" altLang="ko-KR" dirty="0"/>
              <a:t>)</a:t>
            </a:r>
            <a:r>
              <a:rPr lang="ko-KR" altLang="en-US" dirty="0"/>
              <a:t>행주대교 하류측</a:t>
            </a:r>
            <a:endParaRPr lang="en-US" altLang="ko-KR" dirty="0"/>
          </a:p>
          <a:p>
            <a:r>
              <a:rPr lang="en-US" altLang="ko-KR" dirty="0"/>
              <a:t>(1995</a:t>
            </a:r>
            <a:r>
              <a:rPr lang="ko-KR" altLang="en-US" dirty="0"/>
              <a:t>년 건설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  <a:endParaRPr lang="en-US" altLang="ko-KR" dirty="0"/>
          </a:p>
        </p:txBody>
      </p: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37A71634-E418-497B-9D69-FAAD8C311F27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6F41DEAF-1898-ED2E-7767-A93FDC95F2ED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34E696F1-DF34-ED01-89B5-810A305D335D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A7689C1E-3194-271F-C61F-77E704A0333B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B55F3E54-227D-0E16-B547-04176732B4DF}"/>
              </a:ext>
            </a:extLst>
          </p:cNvPr>
          <p:cNvCxnSpPr>
            <a:cxnSpLocks/>
          </p:cNvCxnSpPr>
          <p:nvPr/>
        </p:nvCxnSpPr>
        <p:spPr>
          <a:xfrm>
            <a:off x="5916930" y="4320540"/>
            <a:ext cx="94623" cy="1624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ECA39B36-741F-605E-7B63-EDF08D40A9C0}"/>
              </a:ext>
            </a:extLst>
          </p:cNvPr>
          <p:cNvCxnSpPr>
            <a:cxnSpLocks/>
          </p:cNvCxnSpPr>
          <p:nvPr/>
        </p:nvCxnSpPr>
        <p:spPr>
          <a:xfrm flipH="1">
            <a:off x="3314700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B7F8197F-1F06-E657-E046-1D159DF7658E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9BA73D5D-5E6F-01A1-6ABC-BEBA216F03E6}"/>
              </a:ext>
            </a:extLst>
          </p:cNvPr>
          <p:cNvCxnSpPr>
            <a:cxnSpLocks/>
          </p:cNvCxnSpPr>
          <p:nvPr/>
        </p:nvCxnSpPr>
        <p:spPr>
          <a:xfrm flipH="1">
            <a:off x="5349240" y="421296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AE87EF8D-2AEF-7D91-3B22-705BB31F07B2}"/>
              </a:ext>
            </a:extLst>
          </p:cNvPr>
          <p:cNvCxnSpPr>
            <a:cxnSpLocks/>
          </p:cNvCxnSpPr>
          <p:nvPr/>
        </p:nvCxnSpPr>
        <p:spPr>
          <a:xfrm>
            <a:off x="4351020" y="4518660"/>
            <a:ext cx="64770" cy="1371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EDB4C9D3-2FC8-0952-655C-9B7344A0819E}"/>
              </a:ext>
            </a:extLst>
          </p:cNvPr>
          <p:cNvCxnSpPr>
            <a:cxnSpLocks/>
          </p:cNvCxnSpPr>
          <p:nvPr/>
        </p:nvCxnSpPr>
        <p:spPr>
          <a:xfrm>
            <a:off x="6216015" y="3987165"/>
            <a:ext cx="133350" cy="629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4617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EAAC74-50E8-B6B9-362B-D48D072B1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851CB0CA-37E5-464E-C9EA-C4BABA25CA2C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27C5E707-5BB1-30E3-D646-D1CCB4B4102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028A33D5-6BF3-3DA8-E4DD-C311EEA460BF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0D0E68DD-9E3E-6AE0-91DF-7C2008D78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성수대교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546147-5698-44F8-A894-69A5BB54953C}"/>
              </a:ext>
            </a:extLst>
          </p:cNvPr>
          <p:cNvSpPr txBox="1"/>
          <p:nvPr/>
        </p:nvSpPr>
        <p:spPr>
          <a:xfrm>
            <a:off x="457200" y="1257106"/>
            <a:ext cx="285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성수대교 건설 </a:t>
            </a:r>
            <a:r>
              <a:rPr lang="en-US" altLang="ko-KR" dirty="0"/>
              <a:t>(1979)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19E6F7CA-7286-6ABD-D64C-BA947561A18B}"/>
              </a:ext>
            </a:extLst>
          </p:cNvPr>
          <p:cNvCxnSpPr>
            <a:cxnSpLocks/>
          </p:cNvCxnSpPr>
          <p:nvPr/>
        </p:nvCxnSpPr>
        <p:spPr>
          <a:xfrm flipH="1">
            <a:off x="1279477" y="2755669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2EE85EEE-9530-CB7C-C8A2-E8A893440E0A}"/>
              </a:ext>
            </a:extLst>
          </p:cNvPr>
          <p:cNvSpPr/>
          <p:nvPr/>
        </p:nvSpPr>
        <p:spPr>
          <a:xfrm rot="16200000">
            <a:off x="4804317" y="4314501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68EB7433-14AA-1934-9011-300EF6371B56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97D6BC18-2FD9-CF53-D2AA-75B1978C3FFB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7B58F956-B60B-42AB-4DB8-ECDE562F7DD2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ED6343B4-4C1F-02BE-350C-BE2C4E078ED6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4828373C-A6E2-0A4E-2B79-82AA690F24D2}"/>
              </a:ext>
            </a:extLst>
          </p:cNvPr>
          <p:cNvCxnSpPr>
            <a:cxnSpLocks/>
          </p:cNvCxnSpPr>
          <p:nvPr/>
        </p:nvCxnSpPr>
        <p:spPr>
          <a:xfrm>
            <a:off x="5916930" y="4320540"/>
            <a:ext cx="94623" cy="1624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7F997626-EDEE-6A42-5440-6FB87E03CFDF}"/>
              </a:ext>
            </a:extLst>
          </p:cNvPr>
          <p:cNvCxnSpPr>
            <a:cxnSpLocks/>
          </p:cNvCxnSpPr>
          <p:nvPr/>
        </p:nvCxnSpPr>
        <p:spPr>
          <a:xfrm flipH="1">
            <a:off x="3314700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BE2307EA-AF88-03E8-1531-EF2A74328787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CE6738BD-AD41-8839-050E-C3FA52BBF84E}"/>
              </a:ext>
            </a:extLst>
          </p:cNvPr>
          <p:cNvCxnSpPr>
            <a:cxnSpLocks/>
          </p:cNvCxnSpPr>
          <p:nvPr/>
        </p:nvCxnSpPr>
        <p:spPr>
          <a:xfrm flipH="1">
            <a:off x="5349240" y="421296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7A317A1A-CA6A-7C4E-2545-4144BBFA4E7F}"/>
              </a:ext>
            </a:extLst>
          </p:cNvPr>
          <p:cNvCxnSpPr>
            <a:cxnSpLocks/>
          </p:cNvCxnSpPr>
          <p:nvPr/>
        </p:nvCxnSpPr>
        <p:spPr>
          <a:xfrm>
            <a:off x="4351020" y="4518660"/>
            <a:ext cx="64770" cy="1371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B1AE63F3-95E7-61DF-09FB-32D79284A7B3}"/>
              </a:ext>
            </a:extLst>
          </p:cNvPr>
          <p:cNvCxnSpPr>
            <a:cxnSpLocks/>
          </p:cNvCxnSpPr>
          <p:nvPr/>
        </p:nvCxnSpPr>
        <p:spPr>
          <a:xfrm>
            <a:off x="6216015" y="3987165"/>
            <a:ext cx="133350" cy="629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10FADF39-15CE-08E8-AAB5-5171A22B62DE}"/>
              </a:ext>
            </a:extLst>
          </p:cNvPr>
          <p:cNvCxnSpPr>
            <a:cxnSpLocks/>
          </p:cNvCxnSpPr>
          <p:nvPr/>
        </p:nvCxnSpPr>
        <p:spPr>
          <a:xfrm flipH="1">
            <a:off x="5008245" y="4070985"/>
            <a:ext cx="42907" cy="141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170" name="Picture 2" descr="성수대교 전경">
            <a:extLst>
              <a:ext uri="{FF2B5EF4-FFF2-40B4-BE49-F238E27FC236}">
                <a16:creationId xmlns:a16="http://schemas.microsoft.com/office/drawing/2014/main" id="{3942F698-ACD2-AB96-63E4-5785DBFE9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800" y="929881"/>
            <a:ext cx="4062029" cy="408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9598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CB355A-E503-E098-EA0D-717B6FAF9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서울 지하철 </a:t>
            </a:r>
            <a:r>
              <a:rPr lang="en-US" altLang="ko-KR" dirty="0"/>
              <a:t>2</a:t>
            </a:r>
            <a:r>
              <a:rPr lang="ko-KR" altLang="en-US" dirty="0"/>
              <a:t>호선</a:t>
            </a:r>
          </a:p>
        </p:txBody>
      </p:sp>
      <p:pic>
        <p:nvPicPr>
          <p:cNvPr id="9218" name="Picture 2" descr="1975년 5월 타당성조사연구보고서에 그려진 지하철 2호선의 노선도. [서울교통공사]">
            <a:extLst>
              <a:ext uri="{FF2B5EF4-FFF2-40B4-BE49-F238E27FC236}">
                <a16:creationId xmlns:a16="http://schemas.microsoft.com/office/drawing/2014/main" id="{54DE2C1E-E57D-D583-36F3-0484B8198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52" y="1917510"/>
            <a:ext cx="4935106" cy="403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6A53555C-7AB8-B2D4-A448-4AF1538052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1"/>
          <a:stretch>
            <a:fillRect/>
          </a:stretch>
        </p:blipFill>
        <p:spPr bwMode="auto">
          <a:xfrm>
            <a:off x="6246670" y="2103532"/>
            <a:ext cx="5277378" cy="36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464D2FF-16A5-68F7-5CD0-F5756FD1CD29}"/>
              </a:ext>
            </a:extLst>
          </p:cNvPr>
          <p:cNvSpPr txBox="1"/>
          <p:nvPr/>
        </p:nvSpPr>
        <p:spPr>
          <a:xfrm>
            <a:off x="457199" y="1088600"/>
            <a:ext cx="54045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서울 지하철 </a:t>
            </a:r>
            <a:r>
              <a:rPr lang="en-US" altLang="ko-KR" dirty="0"/>
              <a:t>2</a:t>
            </a:r>
            <a:r>
              <a:rPr lang="ko-KR" altLang="en-US" dirty="0"/>
              <a:t>호선</a:t>
            </a:r>
            <a:endParaRPr lang="en-US" altLang="ko-KR" dirty="0"/>
          </a:p>
          <a:p>
            <a:r>
              <a:rPr lang="ko-KR" altLang="en-US" dirty="0"/>
              <a:t>신설동</a:t>
            </a:r>
            <a:r>
              <a:rPr lang="en-US" altLang="ko-KR" dirty="0"/>
              <a:t>~</a:t>
            </a:r>
            <a:r>
              <a:rPr lang="ko-KR" altLang="en-US" dirty="0"/>
              <a:t>종합운동장 개통</a:t>
            </a:r>
            <a:r>
              <a:rPr lang="en-US" altLang="ko-KR" dirty="0"/>
              <a:t>(1980)</a:t>
            </a:r>
          </a:p>
        </p:txBody>
      </p:sp>
    </p:spTree>
    <p:extLst>
      <p:ext uri="{BB962C8B-B14F-4D97-AF65-F5344CB8AC3E}">
        <p14:creationId xmlns:p14="http://schemas.microsoft.com/office/powerpoint/2010/main" val="40428455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1E0AD3-D678-AC6A-7A04-9B074AA096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E1016205-38A1-E598-C48A-659EC3BA19F0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41477F7D-1819-6084-8C41-60C7F691044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03B3FC3D-22D5-1549-5064-09C203A40575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AB986446-4239-43FA-DA9E-AC96C8B2A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잠실철교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7FB0D9-7C5E-91D5-86AB-DACCB1E9DD49}"/>
              </a:ext>
            </a:extLst>
          </p:cNvPr>
          <p:cNvSpPr txBox="1"/>
          <p:nvPr/>
        </p:nvSpPr>
        <p:spPr>
          <a:xfrm>
            <a:off x="457200" y="1257106"/>
            <a:ext cx="285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잠실철교 건설 </a:t>
            </a:r>
            <a:r>
              <a:rPr lang="en-US" altLang="ko-KR" dirty="0"/>
              <a:t>(1979)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79E68376-F695-36AC-01F6-875C9314AD33}"/>
              </a:ext>
            </a:extLst>
          </p:cNvPr>
          <p:cNvCxnSpPr>
            <a:cxnSpLocks/>
          </p:cNvCxnSpPr>
          <p:nvPr/>
        </p:nvCxnSpPr>
        <p:spPr>
          <a:xfrm flipH="1">
            <a:off x="1279477" y="2755669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B47D9E10-2266-B1B7-A3A5-FC84D04909CD}"/>
              </a:ext>
            </a:extLst>
          </p:cNvPr>
          <p:cNvSpPr/>
          <p:nvPr/>
        </p:nvSpPr>
        <p:spPr>
          <a:xfrm rot="16200000">
            <a:off x="5930711" y="4530402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F4232DF8-2597-9559-C428-7306686ED6A1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36C4C38B-227F-1174-9191-4130FAD9BBA9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C0BDD429-6742-D96F-38EE-36203A61484A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0B4DBCDE-72CD-471A-3791-DC43CF08C12A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AE9B439D-F4D8-0C89-9B9F-ABBCB5D59D93}"/>
              </a:ext>
            </a:extLst>
          </p:cNvPr>
          <p:cNvCxnSpPr>
            <a:cxnSpLocks/>
          </p:cNvCxnSpPr>
          <p:nvPr/>
        </p:nvCxnSpPr>
        <p:spPr>
          <a:xfrm>
            <a:off x="5916930" y="4320540"/>
            <a:ext cx="94623" cy="1624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EA6B2790-789D-EDB0-F973-0930AC6B697E}"/>
              </a:ext>
            </a:extLst>
          </p:cNvPr>
          <p:cNvCxnSpPr>
            <a:cxnSpLocks/>
          </p:cNvCxnSpPr>
          <p:nvPr/>
        </p:nvCxnSpPr>
        <p:spPr>
          <a:xfrm flipH="1">
            <a:off x="3314700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F06E86E5-EC9F-FE56-A40C-6698876EA353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6731BAC5-4AE7-B8CF-43FD-E8471D27EB81}"/>
              </a:ext>
            </a:extLst>
          </p:cNvPr>
          <p:cNvCxnSpPr>
            <a:cxnSpLocks/>
          </p:cNvCxnSpPr>
          <p:nvPr/>
        </p:nvCxnSpPr>
        <p:spPr>
          <a:xfrm flipH="1">
            <a:off x="5349240" y="421296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F7CD2C59-1600-EFCF-3C95-8F326009542E}"/>
              </a:ext>
            </a:extLst>
          </p:cNvPr>
          <p:cNvCxnSpPr>
            <a:cxnSpLocks/>
          </p:cNvCxnSpPr>
          <p:nvPr/>
        </p:nvCxnSpPr>
        <p:spPr>
          <a:xfrm>
            <a:off x="4351020" y="4518660"/>
            <a:ext cx="64770" cy="1371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F3522C4C-EFE2-648E-B589-D020B1A45276}"/>
              </a:ext>
            </a:extLst>
          </p:cNvPr>
          <p:cNvCxnSpPr>
            <a:cxnSpLocks/>
          </p:cNvCxnSpPr>
          <p:nvPr/>
        </p:nvCxnSpPr>
        <p:spPr>
          <a:xfrm>
            <a:off x="6216015" y="3987165"/>
            <a:ext cx="133350" cy="629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DEB09D0A-D6B5-B8AB-4D6E-39FE7D226C2C}"/>
              </a:ext>
            </a:extLst>
          </p:cNvPr>
          <p:cNvCxnSpPr>
            <a:cxnSpLocks/>
          </p:cNvCxnSpPr>
          <p:nvPr/>
        </p:nvCxnSpPr>
        <p:spPr>
          <a:xfrm flipH="1">
            <a:off x="5008245" y="4070985"/>
            <a:ext cx="42907" cy="141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194" name="Picture 2" descr="1980년 10월 시운전중인 지하철 2호선 열차가 잠실철교를 지나고 있다. [서울역사아카이브]">
            <a:extLst>
              <a:ext uri="{FF2B5EF4-FFF2-40B4-BE49-F238E27FC236}">
                <a16:creationId xmlns:a16="http://schemas.microsoft.com/office/drawing/2014/main" id="{2E7313EA-FBDB-4026-6664-73A14C3A5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183" y="1015088"/>
            <a:ext cx="3918888" cy="3615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700D3DFE-0F5A-6C56-FECF-CE533D7C5AA3}"/>
              </a:ext>
            </a:extLst>
          </p:cNvPr>
          <p:cNvCxnSpPr>
            <a:cxnSpLocks/>
          </p:cNvCxnSpPr>
          <p:nvPr/>
        </p:nvCxnSpPr>
        <p:spPr>
          <a:xfrm>
            <a:off x="6011553" y="4214865"/>
            <a:ext cx="104767" cy="180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99795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4924F4-1352-5B09-1D5A-BFD9EE2D36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27E39F23-000A-7B13-D029-82758D6015E9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587EDDDA-1D02-E7FE-8148-F264A047318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C2C7221A-DE60-23E5-3BD3-3806CF3BA5C0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E41C4889-9469-07A2-C830-D8AA8090A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성산대교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2EEF1C-259F-D345-C8C4-13E61605E9AE}"/>
              </a:ext>
            </a:extLst>
          </p:cNvPr>
          <p:cNvSpPr txBox="1"/>
          <p:nvPr/>
        </p:nvSpPr>
        <p:spPr>
          <a:xfrm>
            <a:off x="457200" y="1257106"/>
            <a:ext cx="285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성산대교 건설 </a:t>
            </a:r>
            <a:r>
              <a:rPr lang="en-US" altLang="ko-KR" dirty="0"/>
              <a:t>(1980)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768743E3-CFF7-7B88-A3A2-2D2BCEAA4543}"/>
              </a:ext>
            </a:extLst>
          </p:cNvPr>
          <p:cNvCxnSpPr>
            <a:cxnSpLocks/>
          </p:cNvCxnSpPr>
          <p:nvPr/>
        </p:nvCxnSpPr>
        <p:spPr>
          <a:xfrm flipH="1">
            <a:off x="1279477" y="2755669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8731676C-E2EB-A306-B6F9-4181B779AD21}"/>
              </a:ext>
            </a:extLst>
          </p:cNvPr>
          <p:cNvSpPr/>
          <p:nvPr/>
        </p:nvSpPr>
        <p:spPr>
          <a:xfrm rot="16200000">
            <a:off x="2407859" y="4018159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C9E4D872-88E3-E3F2-2A1C-BBDA53B2EF7D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50C44243-725E-8046-726A-01031B0B7FF6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7D1B3E60-685F-8F47-30E5-16AC808DC632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6DCAC5A6-BFEF-C736-0108-595C0764BE56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864BA19E-2654-A25E-D094-AD929F175E87}"/>
              </a:ext>
            </a:extLst>
          </p:cNvPr>
          <p:cNvCxnSpPr>
            <a:cxnSpLocks/>
          </p:cNvCxnSpPr>
          <p:nvPr/>
        </p:nvCxnSpPr>
        <p:spPr>
          <a:xfrm>
            <a:off x="5916930" y="4320540"/>
            <a:ext cx="94623" cy="1624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97D73203-91C7-B019-7100-CB784D6B83E4}"/>
              </a:ext>
            </a:extLst>
          </p:cNvPr>
          <p:cNvCxnSpPr>
            <a:cxnSpLocks/>
          </p:cNvCxnSpPr>
          <p:nvPr/>
        </p:nvCxnSpPr>
        <p:spPr>
          <a:xfrm flipH="1">
            <a:off x="3314700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9A4E4D48-572A-5832-4A85-C5C241407BD6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3A53130-AC79-A2B2-2091-6B12086E35DB}"/>
              </a:ext>
            </a:extLst>
          </p:cNvPr>
          <p:cNvCxnSpPr>
            <a:cxnSpLocks/>
          </p:cNvCxnSpPr>
          <p:nvPr/>
        </p:nvCxnSpPr>
        <p:spPr>
          <a:xfrm flipH="1">
            <a:off x="5349240" y="421296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205E0902-5658-1307-D07B-EEF5194CC562}"/>
              </a:ext>
            </a:extLst>
          </p:cNvPr>
          <p:cNvCxnSpPr>
            <a:cxnSpLocks/>
          </p:cNvCxnSpPr>
          <p:nvPr/>
        </p:nvCxnSpPr>
        <p:spPr>
          <a:xfrm>
            <a:off x="4351020" y="4518660"/>
            <a:ext cx="64770" cy="1371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2640E505-BD0B-A118-D16C-B226E9281A60}"/>
              </a:ext>
            </a:extLst>
          </p:cNvPr>
          <p:cNvCxnSpPr>
            <a:cxnSpLocks/>
          </p:cNvCxnSpPr>
          <p:nvPr/>
        </p:nvCxnSpPr>
        <p:spPr>
          <a:xfrm>
            <a:off x="6216015" y="3987165"/>
            <a:ext cx="133350" cy="629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6968A0C9-8505-DA4E-6C48-1D92B5CEC09F}"/>
              </a:ext>
            </a:extLst>
          </p:cNvPr>
          <p:cNvCxnSpPr>
            <a:cxnSpLocks/>
          </p:cNvCxnSpPr>
          <p:nvPr/>
        </p:nvCxnSpPr>
        <p:spPr>
          <a:xfrm flipH="1">
            <a:off x="5008245" y="4070985"/>
            <a:ext cx="42907" cy="141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51980A68-D1A3-530B-8807-87F0B05EE781}"/>
              </a:ext>
            </a:extLst>
          </p:cNvPr>
          <p:cNvCxnSpPr>
            <a:cxnSpLocks/>
          </p:cNvCxnSpPr>
          <p:nvPr/>
        </p:nvCxnSpPr>
        <p:spPr>
          <a:xfrm>
            <a:off x="6011553" y="4214865"/>
            <a:ext cx="104767" cy="180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B8DA83A1-043A-368F-A5DC-8845D202595E}"/>
              </a:ext>
            </a:extLst>
          </p:cNvPr>
          <p:cNvCxnSpPr>
            <a:cxnSpLocks/>
          </p:cNvCxnSpPr>
          <p:nvPr/>
        </p:nvCxnSpPr>
        <p:spPr>
          <a:xfrm flipH="1">
            <a:off x="2629457" y="377317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266" name="Picture 2" descr="성산대교">
            <a:extLst>
              <a:ext uri="{FF2B5EF4-FFF2-40B4-BE49-F238E27FC236}">
                <a16:creationId xmlns:a16="http://schemas.microsoft.com/office/drawing/2014/main" id="{5E413A81-7125-F695-0750-55B18F889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463" y="887932"/>
            <a:ext cx="4017243" cy="4041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7209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534923-86DE-C9BC-2700-B0565D1D1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902AFCC7-4970-6423-B453-7B9B1CB14667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E6A8C29A-9D06-79F0-F69D-16FCB0F2031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7B1701F7-C7CF-3FBB-E5B7-4642B33963B6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01CBDA45-A6C2-9442-E929-214006BE2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원효대교</a:t>
            </a:r>
            <a:r>
              <a:rPr lang="en-US" altLang="ko-KR" dirty="0"/>
              <a:t>, </a:t>
            </a:r>
            <a:r>
              <a:rPr lang="ko-KR" altLang="en-US" dirty="0"/>
              <a:t>당산철교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60993B-666B-F40A-81D5-3B98F61DA5A2}"/>
              </a:ext>
            </a:extLst>
          </p:cNvPr>
          <p:cNvSpPr txBox="1"/>
          <p:nvPr/>
        </p:nvSpPr>
        <p:spPr>
          <a:xfrm>
            <a:off x="457200" y="1257106"/>
            <a:ext cx="2857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원효대교 건설 </a:t>
            </a:r>
            <a:r>
              <a:rPr lang="en-US" altLang="ko-KR" dirty="0"/>
              <a:t>(1981)</a:t>
            </a:r>
          </a:p>
          <a:p>
            <a:r>
              <a:rPr lang="ko-KR" altLang="en-US" dirty="0"/>
              <a:t>당산철교 건설</a:t>
            </a:r>
            <a:r>
              <a:rPr lang="en-US" altLang="ko-KR" dirty="0"/>
              <a:t> (1981)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081DB6EF-3E87-A9CD-E72F-8ADB16887CE2}"/>
              </a:ext>
            </a:extLst>
          </p:cNvPr>
          <p:cNvCxnSpPr>
            <a:cxnSpLocks/>
          </p:cNvCxnSpPr>
          <p:nvPr/>
        </p:nvCxnSpPr>
        <p:spPr>
          <a:xfrm flipH="1">
            <a:off x="1279477" y="2755669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64E6B135-0725-ABE3-7185-B54B8DE6E5BF}"/>
              </a:ext>
            </a:extLst>
          </p:cNvPr>
          <p:cNvSpPr/>
          <p:nvPr/>
        </p:nvSpPr>
        <p:spPr>
          <a:xfrm rot="16200000">
            <a:off x="3261799" y="4526344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B9263DC3-0741-C198-9C19-0271FF9D2007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25B4A046-409F-A829-B3AA-E5253795F6F8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ECD1981F-53BD-49FA-91E0-4ADDDCCD922E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4E5E9D34-33CF-9C46-4747-9CC2FB01715C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1D0F9D25-F859-B53D-3899-2178DDB09DFC}"/>
              </a:ext>
            </a:extLst>
          </p:cNvPr>
          <p:cNvCxnSpPr>
            <a:cxnSpLocks/>
          </p:cNvCxnSpPr>
          <p:nvPr/>
        </p:nvCxnSpPr>
        <p:spPr>
          <a:xfrm>
            <a:off x="5916930" y="4320540"/>
            <a:ext cx="94623" cy="1624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C765AE38-11A1-37E0-C035-DCAF98027A93}"/>
              </a:ext>
            </a:extLst>
          </p:cNvPr>
          <p:cNvCxnSpPr>
            <a:cxnSpLocks/>
          </p:cNvCxnSpPr>
          <p:nvPr/>
        </p:nvCxnSpPr>
        <p:spPr>
          <a:xfrm flipH="1">
            <a:off x="3314700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7116D34B-090F-5CC0-8D73-C0FC7A8B3305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8D663B1F-F6B6-A37E-6507-F8EA8E4BEEDD}"/>
              </a:ext>
            </a:extLst>
          </p:cNvPr>
          <p:cNvCxnSpPr>
            <a:cxnSpLocks/>
          </p:cNvCxnSpPr>
          <p:nvPr/>
        </p:nvCxnSpPr>
        <p:spPr>
          <a:xfrm flipH="1">
            <a:off x="5349240" y="421296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6AA9B6D-9B5D-9EF3-4C2B-AB604F4D7E10}"/>
              </a:ext>
            </a:extLst>
          </p:cNvPr>
          <p:cNvCxnSpPr>
            <a:cxnSpLocks/>
          </p:cNvCxnSpPr>
          <p:nvPr/>
        </p:nvCxnSpPr>
        <p:spPr>
          <a:xfrm>
            <a:off x="4351020" y="4518660"/>
            <a:ext cx="64770" cy="1371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7448A128-8C1F-45A2-83EF-99DCB077233E}"/>
              </a:ext>
            </a:extLst>
          </p:cNvPr>
          <p:cNvCxnSpPr>
            <a:cxnSpLocks/>
          </p:cNvCxnSpPr>
          <p:nvPr/>
        </p:nvCxnSpPr>
        <p:spPr>
          <a:xfrm>
            <a:off x="6216015" y="3987165"/>
            <a:ext cx="133350" cy="629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14BC265C-858D-51A7-8DD3-4F433380B4AB}"/>
              </a:ext>
            </a:extLst>
          </p:cNvPr>
          <p:cNvCxnSpPr>
            <a:cxnSpLocks/>
          </p:cNvCxnSpPr>
          <p:nvPr/>
        </p:nvCxnSpPr>
        <p:spPr>
          <a:xfrm flipH="1">
            <a:off x="5008245" y="4070985"/>
            <a:ext cx="42907" cy="141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C126D331-F1E9-62AF-CCCE-439C3E05F814}"/>
              </a:ext>
            </a:extLst>
          </p:cNvPr>
          <p:cNvCxnSpPr>
            <a:cxnSpLocks/>
          </p:cNvCxnSpPr>
          <p:nvPr/>
        </p:nvCxnSpPr>
        <p:spPr>
          <a:xfrm>
            <a:off x="6011553" y="4214865"/>
            <a:ext cx="104767" cy="180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5C828743-419A-2111-AB6A-8ECB157D47E7}"/>
              </a:ext>
            </a:extLst>
          </p:cNvPr>
          <p:cNvCxnSpPr>
            <a:cxnSpLocks/>
          </p:cNvCxnSpPr>
          <p:nvPr/>
        </p:nvCxnSpPr>
        <p:spPr>
          <a:xfrm flipH="1">
            <a:off x="2629457" y="377317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290" name="Picture 2" descr="시범'에서 태동한 서울미래유산 &lt; 핫이슈 &lt; 오피니언 &lt; 기사본문 - 영등포투데이">
            <a:extLst>
              <a:ext uri="{FF2B5EF4-FFF2-40B4-BE49-F238E27FC236}">
                <a16:creationId xmlns:a16="http://schemas.microsoft.com/office/drawing/2014/main" id="{270A2AB3-5FEC-0458-5C3F-1038F5E862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08" r="2809" b="14619"/>
          <a:stretch>
            <a:fillRect/>
          </a:stretch>
        </p:blipFill>
        <p:spPr bwMode="auto">
          <a:xfrm>
            <a:off x="7908845" y="830020"/>
            <a:ext cx="3737673" cy="3010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3E5B6241-6695-93C8-525B-286822A1644E}"/>
              </a:ext>
            </a:extLst>
          </p:cNvPr>
          <p:cNvCxnSpPr>
            <a:cxnSpLocks/>
          </p:cNvCxnSpPr>
          <p:nvPr/>
        </p:nvCxnSpPr>
        <p:spPr>
          <a:xfrm flipH="1">
            <a:off x="3467100" y="42799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F03D3B06-E6A5-5387-CF7D-4251558960A2}"/>
              </a:ext>
            </a:extLst>
          </p:cNvPr>
          <p:cNvCxnSpPr>
            <a:cxnSpLocks/>
          </p:cNvCxnSpPr>
          <p:nvPr/>
        </p:nvCxnSpPr>
        <p:spPr>
          <a:xfrm flipH="1">
            <a:off x="2884805" y="3993515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화살표: 오른쪽 7">
            <a:extLst>
              <a:ext uri="{FF2B5EF4-FFF2-40B4-BE49-F238E27FC236}">
                <a16:creationId xmlns:a16="http://schemas.microsoft.com/office/drawing/2014/main" id="{05E22727-4AB3-82F7-1094-AE28D9CD2714}"/>
              </a:ext>
            </a:extLst>
          </p:cNvPr>
          <p:cNvSpPr/>
          <p:nvPr/>
        </p:nvSpPr>
        <p:spPr>
          <a:xfrm rot="16200000">
            <a:off x="2688702" y="4242632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292" name="Picture 4">
            <a:extLst>
              <a:ext uri="{FF2B5EF4-FFF2-40B4-BE49-F238E27FC236}">
                <a16:creationId xmlns:a16="http://schemas.microsoft.com/office/drawing/2014/main" id="{A8A251EC-4DBE-FCF0-6F56-D9A90507EE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74"/>
          <a:stretch>
            <a:fillRect/>
          </a:stretch>
        </p:blipFill>
        <p:spPr bwMode="auto">
          <a:xfrm>
            <a:off x="7811951" y="3907155"/>
            <a:ext cx="3982549" cy="2320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4622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B4289B-CBDD-4B12-504B-842B297E7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860C0064-685A-5397-B75E-D363F79BFBD7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B2992964-A346-7E1D-5C00-F83AE93D22C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E4A70778-308A-9D6D-01C5-954403DC9FFB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D9596A80-67CF-8374-BABB-2E3DBB292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반포대교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CB839A-CE8C-53C6-C36E-A6FCEB1C7D72}"/>
              </a:ext>
            </a:extLst>
          </p:cNvPr>
          <p:cNvSpPr txBox="1"/>
          <p:nvPr/>
        </p:nvSpPr>
        <p:spPr>
          <a:xfrm>
            <a:off x="457200" y="1257106"/>
            <a:ext cx="285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반포대교 건설 </a:t>
            </a:r>
            <a:r>
              <a:rPr lang="en-US" altLang="ko-KR" dirty="0"/>
              <a:t>(1982)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0AFE7B50-900A-B58C-3816-77BBE4EF4D0C}"/>
              </a:ext>
            </a:extLst>
          </p:cNvPr>
          <p:cNvCxnSpPr>
            <a:cxnSpLocks/>
          </p:cNvCxnSpPr>
          <p:nvPr/>
        </p:nvCxnSpPr>
        <p:spPr>
          <a:xfrm flipH="1">
            <a:off x="1279477" y="2755669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50079331-B885-C42F-86B3-4F628171CB60}"/>
              </a:ext>
            </a:extLst>
          </p:cNvPr>
          <p:cNvSpPr/>
          <p:nvPr/>
        </p:nvSpPr>
        <p:spPr>
          <a:xfrm rot="16200000">
            <a:off x="4215822" y="4806123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FD00B051-8581-DC72-0FE6-A7F9E339E5F2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3DB78B4F-0C44-C353-83D2-EBC2DED47086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A7167A58-9F0A-9FFE-D93E-94DDDDA0CC94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EAE62C4A-70B2-0EAB-C104-8792549CC219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8A404B48-32D5-8C68-0852-D25CF726F36B}"/>
              </a:ext>
            </a:extLst>
          </p:cNvPr>
          <p:cNvCxnSpPr>
            <a:cxnSpLocks/>
          </p:cNvCxnSpPr>
          <p:nvPr/>
        </p:nvCxnSpPr>
        <p:spPr>
          <a:xfrm>
            <a:off x="5916930" y="4320540"/>
            <a:ext cx="94623" cy="1624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4DED6792-74D8-6EC9-3A5A-F448D38708BC}"/>
              </a:ext>
            </a:extLst>
          </p:cNvPr>
          <p:cNvCxnSpPr>
            <a:cxnSpLocks/>
          </p:cNvCxnSpPr>
          <p:nvPr/>
        </p:nvCxnSpPr>
        <p:spPr>
          <a:xfrm flipH="1">
            <a:off x="3314700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8A589D2F-3EF8-9FC8-DC9A-C2C643B3A84F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3C884903-8246-98D7-A7B2-997F0EB6D2D1}"/>
              </a:ext>
            </a:extLst>
          </p:cNvPr>
          <p:cNvCxnSpPr>
            <a:cxnSpLocks/>
          </p:cNvCxnSpPr>
          <p:nvPr/>
        </p:nvCxnSpPr>
        <p:spPr>
          <a:xfrm flipH="1">
            <a:off x="5349240" y="421296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05D04992-6AEA-D1D6-BA40-C6B4CFA158D1}"/>
              </a:ext>
            </a:extLst>
          </p:cNvPr>
          <p:cNvCxnSpPr>
            <a:cxnSpLocks/>
          </p:cNvCxnSpPr>
          <p:nvPr/>
        </p:nvCxnSpPr>
        <p:spPr>
          <a:xfrm>
            <a:off x="4351020" y="4518660"/>
            <a:ext cx="64770" cy="1371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71A6F454-EC05-C8C3-4893-A20EB0C267CD}"/>
              </a:ext>
            </a:extLst>
          </p:cNvPr>
          <p:cNvCxnSpPr>
            <a:cxnSpLocks/>
          </p:cNvCxnSpPr>
          <p:nvPr/>
        </p:nvCxnSpPr>
        <p:spPr>
          <a:xfrm>
            <a:off x="6216015" y="3987165"/>
            <a:ext cx="133350" cy="629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2CD451CA-AEE0-E0C7-5D4A-4EFE43E34210}"/>
              </a:ext>
            </a:extLst>
          </p:cNvPr>
          <p:cNvCxnSpPr>
            <a:cxnSpLocks/>
          </p:cNvCxnSpPr>
          <p:nvPr/>
        </p:nvCxnSpPr>
        <p:spPr>
          <a:xfrm flipH="1">
            <a:off x="5008245" y="4070985"/>
            <a:ext cx="42907" cy="141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A4272067-AAF2-D351-B6FB-9D1287AB4141}"/>
              </a:ext>
            </a:extLst>
          </p:cNvPr>
          <p:cNvCxnSpPr>
            <a:cxnSpLocks/>
          </p:cNvCxnSpPr>
          <p:nvPr/>
        </p:nvCxnSpPr>
        <p:spPr>
          <a:xfrm>
            <a:off x="6011553" y="4214865"/>
            <a:ext cx="104767" cy="180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352CF84E-DF2B-2A40-3C3F-43510BCE990A}"/>
              </a:ext>
            </a:extLst>
          </p:cNvPr>
          <p:cNvCxnSpPr>
            <a:cxnSpLocks/>
          </p:cNvCxnSpPr>
          <p:nvPr/>
        </p:nvCxnSpPr>
        <p:spPr>
          <a:xfrm flipH="1">
            <a:off x="2629457" y="377317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2CD46DC-8CA5-19FE-6BCB-42C783785AFD}"/>
              </a:ext>
            </a:extLst>
          </p:cNvPr>
          <p:cNvCxnSpPr>
            <a:cxnSpLocks/>
          </p:cNvCxnSpPr>
          <p:nvPr/>
        </p:nvCxnSpPr>
        <p:spPr>
          <a:xfrm flipH="1">
            <a:off x="3467100" y="42799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C23FB50F-7711-6265-F1F6-B2375E83DBC6}"/>
              </a:ext>
            </a:extLst>
          </p:cNvPr>
          <p:cNvCxnSpPr>
            <a:cxnSpLocks/>
          </p:cNvCxnSpPr>
          <p:nvPr/>
        </p:nvCxnSpPr>
        <p:spPr>
          <a:xfrm flipH="1">
            <a:off x="2884805" y="3993515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314" name="Picture 2">
            <a:extLst>
              <a:ext uri="{FF2B5EF4-FFF2-40B4-BE49-F238E27FC236}">
                <a16:creationId xmlns:a16="http://schemas.microsoft.com/office/drawing/2014/main" id="{5D8E9101-FF0F-6E00-3956-CEFB9A9614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66"/>
          <a:stretch>
            <a:fillRect/>
          </a:stretch>
        </p:blipFill>
        <p:spPr bwMode="auto">
          <a:xfrm>
            <a:off x="7657267" y="1111746"/>
            <a:ext cx="4243778" cy="2795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7568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2F214C-6599-90C9-09EB-147D117F16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EA65292B-08C7-B5F9-28AB-383FCE11FED9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1681B502-5CF2-74DF-1AFB-152F01E9421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37435C0F-3ED8-941B-8434-951AFC369909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F1059820-8772-CC07-FE0C-0E6D147E1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동작대교</a:t>
            </a:r>
            <a:r>
              <a:rPr lang="en-US" altLang="ko-KR" dirty="0"/>
              <a:t>, </a:t>
            </a:r>
            <a:r>
              <a:rPr lang="ko-KR" altLang="en-US" dirty="0"/>
              <a:t>동호대교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0C4751-7494-E155-9412-C5BA0AD99831}"/>
              </a:ext>
            </a:extLst>
          </p:cNvPr>
          <p:cNvSpPr txBox="1"/>
          <p:nvPr/>
        </p:nvSpPr>
        <p:spPr>
          <a:xfrm>
            <a:off x="457200" y="1257106"/>
            <a:ext cx="2857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동작대교 건설 </a:t>
            </a:r>
            <a:r>
              <a:rPr lang="en-US" altLang="ko-KR" dirty="0"/>
              <a:t>(1984)</a:t>
            </a:r>
          </a:p>
          <a:p>
            <a:r>
              <a:rPr lang="ko-KR" altLang="en-US" dirty="0"/>
              <a:t>동호대교 건설 </a:t>
            </a:r>
            <a:r>
              <a:rPr lang="en-US" altLang="ko-KR" dirty="0"/>
              <a:t>(1985)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DC56B772-D6B6-A70F-80A0-5F877AA3C791}"/>
              </a:ext>
            </a:extLst>
          </p:cNvPr>
          <p:cNvCxnSpPr>
            <a:cxnSpLocks/>
          </p:cNvCxnSpPr>
          <p:nvPr/>
        </p:nvCxnSpPr>
        <p:spPr>
          <a:xfrm flipH="1">
            <a:off x="1279477" y="2755669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48C33DA5-25F2-EC94-83E4-CAFA7235DDDA}"/>
              </a:ext>
            </a:extLst>
          </p:cNvPr>
          <p:cNvSpPr/>
          <p:nvPr/>
        </p:nvSpPr>
        <p:spPr>
          <a:xfrm rot="16200000">
            <a:off x="3961881" y="4927929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67A70830-80B0-74EB-19A4-4E3AC815A24F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D152E840-5D4E-86DC-E84A-CDEA66D8638A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AD9584D7-812F-88DC-30BE-DAEBCDF64607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0AC76936-67E8-3590-2AE8-8D8BBAB74420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CEDEB95E-31C0-C24C-CF05-51F0210F5EF2}"/>
              </a:ext>
            </a:extLst>
          </p:cNvPr>
          <p:cNvCxnSpPr>
            <a:cxnSpLocks/>
          </p:cNvCxnSpPr>
          <p:nvPr/>
        </p:nvCxnSpPr>
        <p:spPr>
          <a:xfrm>
            <a:off x="5916930" y="4320540"/>
            <a:ext cx="94623" cy="1624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FBD5C218-ED8D-2D90-6393-A06E7B6996DE}"/>
              </a:ext>
            </a:extLst>
          </p:cNvPr>
          <p:cNvCxnSpPr>
            <a:cxnSpLocks/>
          </p:cNvCxnSpPr>
          <p:nvPr/>
        </p:nvCxnSpPr>
        <p:spPr>
          <a:xfrm flipH="1">
            <a:off x="3314700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387727DC-166D-C399-F07A-BFB1210FC888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BE1D26B5-816D-FF4C-80B4-FCEBCBEF980B}"/>
              </a:ext>
            </a:extLst>
          </p:cNvPr>
          <p:cNvCxnSpPr>
            <a:cxnSpLocks/>
          </p:cNvCxnSpPr>
          <p:nvPr/>
        </p:nvCxnSpPr>
        <p:spPr>
          <a:xfrm flipH="1">
            <a:off x="5349240" y="421296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3F56FBD5-095E-2800-57FA-B9A5CBE207D9}"/>
              </a:ext>
            </a:extLst>
          </p:cNvPr>
          <p:cNvCxnSpPr>
            <a:cxnSpLocks/>
          </p:cNvCxnSpPr>
          <p:nvPr/>
        </p:nvCxnSpPr>
        <p:spPr>
          <a:xfrm>
            <a:off x="4351020" y="4518660"/>
            <a:ext cx="64770" cy="1371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118B867A-67DA-79E3-BFC1-F958220A8AC1}"/>
              </a:ext>
            </a:extLst>
          </p:cNvPr>
          <p:cNvCxnSpPr>
            <a:cxnSpLocks/>
          </p:cNvCxnSpPr>
          <p:nvPr/>
        </p:nvCxnSpPr>
        <p:spPr>
          <a:xfrm>
            <a:off x="6216015" y="3987165"/>
            <a:ext cx="133350" cy="629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6BB76DB2-F906-307D-DAAE-C407BA079C20}"/>
              </a:ext>
            </a:extLst>
          </p:cNvPr>
          <p:cNvCxnSpPr>
            <a:cxnSpLocks/>
          </p:cNvCxnSpPr>
          <p:nvPr/>
        </p:nvCxnSpPr>
        <p:spPr>
          <a:xfrm flipH="1">
            <a:off x="5008245" y="4070985"/>
            <a:ext cx="42907" cy="141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DDF9CF0-7CA0-887D-F617-BACB6BE76577}"/>
              </a:ext>
            </a:extLst>
          </p:cNvPr>
          <p:cNvCxnSpPr>
            <a:cxnSpLocks/>
          </p:cNvCxnSpPr>
          <p:nvPr/>
        </p:nvCxnSpPr>
        <p:spPr>
          <a:xfrm>
            <a:off x="6011553" y="4214865"/>
            <a:ext cx="104767" cy="180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2AD8F0E9-4CB3-A39C-3385-18594CCBDB6B}"/>
              </a:ext>
            </a:extLst>
          </p:cNvPr>
          <p:cNvCxnSpPr>
            <a:cxnSpLocks/>
          </p:cNvCxnSpPr>
          <p:nvPr/>
        </p:nvCxnSpPr>
        <p:spPr>
          <a:xfrm flipH="1">
            <a:off x="2629457" y="377317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1179148-8004-DEF6-F876-2B50F6CDA99A}"/>
              </a:ext>
            </a:extLst>
          </p:cNvPr>
          <p:cNvCxnSpPr>
            <a:cxnSpLocks/>
          </p:cNvCxnSpPr>
          <p:nvPr/>
        </p:nvCxnSpPr>
        <p:spPr>
          <a:xfrm flipH="1">
            <a:off x="3467100" y="42799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AD1149D3-AEFD-6BD9-E5B6-BB163F4B6A2B}"/>
              </a:ext>
            </a:extLst>
          </p:cNvPr>
          <p:cNvCxnSpPr>
            <a:cxnSpLocks/>
          </p:cNvCxnSpPr>
          <p:nvPr/>
        </p:nvCxnSpPr>
        <p:spPr>
          <a:xfrm flipH="1">
            <a:off x="2884805" y="3993515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화살표: 오른쪽 7">
            <a:extLst>
              <a:ext uri="{FF2B5EF4-FFF2-40B4-BE49-F238E27FC236}">
                <a16:creationId xmlns:a16="http://schemas.microsoft.com/office/drawing/2014/main" id="{A358450C-79BB-6601-CEC0-AE0B67FF98A5}"/>
              </a:ext>
            </a:extLst>
          </p:cNvPr>
          <p:cNvSpPr/>
          <p:nvPr/>
        </p:nvSpPr>
        <p:spPr>
          <a:xfrm rot="16200000">
            <a:off x="4665692" y="4354392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BA71EDAD-551A-5E19-4A5F-F39684589A5E}"/>
              </a:ext>
            </a:extLst>
          </p:cNvPr>
          <p:cNvCxnSpPr>
            <a:cxnSpLocks/>
          </p:cNvCxnSpPr>
          <p:nvPr/>
        </p:nvCxnSpPr>
        <p:spPr>
          <a:xfrm>
            <a:off x="4161849" y="4587240"/>
            <a:ext cx="0" cy="18288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F3B51EF3-EAE0-F89D-ECC8-BD6B886CD477}"/>
              </a:ext>
            </a:extLst>
          </p:cNvPr>
          <p:cNvCxnSpPr>
            <a:cxnSpLocks/>
          </p:cNvCxnSpPr>
          <p:nvPr/>
        </p:nvCxnSpPr>
        <p:spPr>
          <a:xfrm>
            <a:off x="4759544" y="4093977"/>
            <a:ext cx="90382" cy="1541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338" name="Picture 2">
            <a:extLst>
              <a:ext uri="{FF2B5EF4-FFF2-40B4-BE49-F238E27FC236}">
                <a16:creationId xmlns:a16="http://schemas.microsoft.com/office/drawing/2014/main" id="{AE8E9123-5DF9-ADBE-F543-D79C96D625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167" y="881063"/>
            <a:ext cx="4067701" cy="272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1985년 개통 직전 동호대교 전경">
            <a:extLst>
              <a:ext uri="{FF2B5EF4-FFF2-40B4-BE49-F238E27FC236}">
                <a16:creationId xmlns:a16="http://schemas.microsoft.com/office/drawing/2014/main" id="{5915000D-0E30-60F6-EB1E-4663F5E88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544" y="3732743"/>
            <a:ext cx="3946450" cy="26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55242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88BCE-B775-A3AA-A315-6D30ADE4C4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092F9507-4124-D6BB-798C-7CE63277F095}"/>
              </a:ext>
            </a:extLst>
          </p:cNvPr>
          <p:cNvGrpSpPr/>
          <p:nvPr/>
        </p:nvGrpSpPr>
        <p:grpSpPr>
          <a:xfrm>
            <a:off x="545482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C11E18B0-BB02-95C9-B3E5-039B4761E39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E4D6117E-AF05-8F8F-8623-F75B838C1876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2AFF36F8-A223-A9AF-C348-CA7327490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올림픽대교</a:t>
            </a:r>
            <a:r>
              <a:rPr lang="en-US" altLang="ko-KR" dirty="0"/>
              <a:t>, </a:t>
            </a:r>
            <a:r>
              <a:rPr lang="ko-KR" altLang="en-US" dirty="0"/>
              <a:t>강동대교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F8D999-8058-31EB-B868-BABF4E5DE882}"/>
              </a:ext>
            </a:extLst>
          </p:cNvPr>
          <p:cNvSpPr txBox="1"/>
          <p:nvPr/>
        </p:nvSpPr>
        <p:spPr>
          <a:xfrm>
            <a:off x="457200" y="1257106"/>
            <a:ext cx="2857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올림픽대교 건설 </a:t>
            </a:r>
            <a:r>
              <a:rPr lang="en-US" altLang="ko-KR" dirty="0"/>
              <a:t>(1989)</a:t>
            </a:r>
          </a:p>
          <a:p>
            <a:r>
              <a:rPr lang="ko-KR" altLang="en-US" dirty="0"/>
              <a:t>강동대교 건설 </a:t>
            </a:r>
            <a:r>
              <a:rPr lang="en-US" altLang="ko-KR" dirty="0"/>
              <a:t>(1991)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6F7933C8-E3C9-2D85-6EA8-042A64DDCDB0}"/>
              </a:ext>
            </a:extLst>
          </p:cNvPr>
          <p:cNvCxnSpPr>
            <a:cxnSpLocks/>
          </p:cNvCxnSpPr>
          <p:nvPr/>
        </p:nvCxnSpPr>
        <p:spPr>
          <a:xfrm flipH="1">
            <a:off x="1279477" y="2755669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1CE104EF-04C2-9855-1776-892F6633C951}"/>
              </a:ext>
            </a:extLst>
          </p:cNvPr>
          <p:cNvSpPr/>
          <p:nvPr/>
        </p:nvSpPr>
        <p:spPr>
          <a:xfrm rot="16200000">
            <a:off x="6036960" y="4414082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02741352-E204-89A6-F2BB-BCF42E5D0DC1}"/>
              </a:ext>
            </a:extLst>
          </p:cNvPr>
          <p:cNvCxnSpPr>
            <a:cxnSpLocks/>
          </p:cNvCxnSpPr>
          <p:nvPr/>
        </p:nvCxnSpPr>
        <p:spPr>
          <a:xfrm flipH="1">
            <a:off x="2819400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A02E10C8-E8E6-3F4F-4359-22D459D5E711}"/>
              </a:ext>
            </a:extLst>
          </p:cNvPr>
          <p:cNvCxnSpPr>
            <a:cxnSpLocks/>
          </p:cNvCxnSpPr>
          <p:nvPr/>
        </p:nvCxnSpPr>
        <p:spPr>
          <a:xfrm flipH="1">
            <a:off x="3747982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61DA2BCB-F7FD-94C2-1AC9-4FB0334A722E}"/>
              </a:ext>
            </a:extLst>
          </p:cNvPr>
          <p:cNvCxnSpPr>
            <a:cxnSpLocks/>
          </p:cNvCxnSpPr>
          <p:nvPr/>
        </p:nvCxnSpPr>
        <p:spPr>
          <a:xfrm flipH="1" flipV="1">
            <a:off x="6242685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69D12F36-AABF-1763-8FE8-630A7594721B}"/>
              </a:ext>
            </a:extLst>
          </p:cNvPr>
          <p:cNvCxnSpPr>
            <a:cxnSpLocks/>
          </p:cNvCxnSpPr>
          <p:nvPr/>
        </p:nvCxnSpPr>
        <p:spPr>
          <a:xfrm flipH="1">
            <a:off x="3625215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154E7D70-F438-480B-B4E2-309B809D7BE6}"/>
              </a:ext>
            </a:extLst>
          </p:cNvPr>
          <p:cNvCxnSpPr>
            <a:cxnSpLocks/>
          </p:cNvCxnSpPr>
          <p:nvPr/>
        </p:nvCxnSpPr>
        <p:spPr>
          <a:xfrm>
            <a:off x="5916930" y="4320540"/>
            <a:ext cx="94623" cy="1624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07654559-50FC-752C-E7B0-FDADC19533CC}"/>
              </a:ext>
            </a:extLst>
          </p:cNvPr>
          <p:cNvCxnSpPr>
            <a:cxnSpLocks/>
          </p:cNvCxnSpPr>
          <p:nvPr/>
        </p:nvCxnSpPr>
        <p:spPr>
          <a:xfrm flipH="1">
            <a:off x="3314700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838E3552-9A30-78AC-E4B5-8F749A831975}"/>
              </a:ext>
            </a:extLst>
          </p:cNvPr>
          <p:cNvCxnSpPr>
            <a:cxnSpLocks/>
          </p:cNvCxnSpPr>
          <p:nvPr/>
        </p:nvCxnSpPr>
        <p:spPr>
          <a:xfrm>
            <a:off x="4615815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CEB8278-B55F-F232-7D5E-C654B489F079}"/>
              </a:ext>
            </a:extLst>
          </p:cNvPr>
          <p:cNvCxnSpPr>
            <a:cxnSpLocks/>
          </p:cNvCxnSpPr>
          <p:nvPr/>
        </p:nvCxnSpPr>
        <p:spPr>
          <a:xfrm flipH="1">
            <a:off x="5349240" y="421296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28A32DCD-8DAD-E8DC-0E66-F17452FC1400}"/>
              </a:ext>
            </a:extLst>
          </p:cNvPr>
          <p:cNvCxnSpPr>
            <a:cxnSpLocks/>
          </p:cNvCxnSpPr>
          <p:nvPr/>
        </p:nvCxnSpPr>
        <p:spPr>
          <a:xfrm>
            <a:off x="4351020" y="4518660"/>
            <a:ext cx="64770" cy="1371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2AD0171D-D36D-060D-87D2-B032B0D13AF2}"/>
              </a:ext>
            </a:extLst>
          </p:cNvPr>
          <p:cNvCxnSpPr>
            <a:cxnSpLocks/>
          </p:cNvCxnSpPr>
          <p:nvPr/>
        </p:nvCxnSpPr>
        <p:spPr>
          <a:xfrm>
            <a:off x="6216015" y="3987165"/>
            <a:ext cx="133350" cy="629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35D55503-170A-4033-21C7-A36D2A9D86D8}"/>
              </a:ext>
            </a:extLst>
          </p:cNvPr>
          <p:cNvCxnSpPr>
            <a:cxnSpLocks/>
          </p:cNvCxnSpPr>
          <p:nvPr/>
        </p:nvCxnSpPr>
        <p:spPr>
          <a:xfrm flipH="1">
            <a:off x="5008245" y="4070985"/>
            <a:ext cx="42907" cy="141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002F4EE7-5156-0BCC-F76F-89E64FF4CB29}"/>
              </a:ext>
            </a:extLst>
          </p:cNvPr>
          <p:cNvCxnSpPr>
            <a:cxnSpLocks/>
          </p:cNvCxnSpPr>
          <p:nvPr/>
        </p:nvCxnSpPr>
        <p:spPr>
          <a:xfrm>
            <a:off x="6011553" y="4214865"/>
            <a:ext cx="104767" cy="180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EA3300D7-4FCD-E5BD-637B-9CDE5F8AC2DE}"/>
              </a:ext>
            </a:extLst>
          </p:cNvPr>
          <p:cNvCxnSpPr>
            <a:cxnSpLocks/>
          </p:cNvCxnSpPr>
          <p:nvPr/>
        </p:nvCxnSpPr>
        <p:spPr>
          <a:xfrm flipH="1">
            <a:off x="2629457" y="377317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F43293A3-EC13-727B-D4E6-B6D04D5ED85B}"/>
              </a:ext>
            </a:extLst>
          </p:cNvPr>
          <p:cNvCxnSpPr>
            <a:cxnSpLocks/>
          </p:cNvCxnSpPr>
          <p:nvPr/>
        </p:nvCxnSpPr>
        <p:spPr>
          <a:xfrm flipH="1">
            <a:off x="3467100" y="42799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C277ADAF-49BE-FA88-BB7B-049017CCDB8F}"/>
              </a:ext>
            </a:extLst>
          </p:cNvPr>
          <p:cNvCxnSpPr>
            <a:cxnSpLocks/>
          </p:cNvCxnSpPr>
          <p:nvPr/>
        </p:nvCxnSpPr>
        <p:spPr>
          <a:xfrm flipH="1">
            <a:off x="2884805" y="3993515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화살표: 오른쪽 7">
            <a:extLst>
              <a:ext uri="{FF2B5EF4-FFF2-40B4-BE49-F238E27FC236}">
                <a16:creationId xmlns:a16="http://schemas.microsoft.com/office/drawing/2014/main" id="{C0C79CAF-024E-E3DA-E63F-E3957B3E0308}"/>
              </a:ext>
            </a:extLst>
          </p:cNvPr>
          <p:cNvSpPr/>
          <p:nvPr/>
        </p:nvSpPr>
        <p:spPr>
          <a:xfrm rot="16200000">
            <a:off x="6931409" y="3498843"/>
            <a:ext cx="399936" cy="282702"/>
          </a:xfrm>
          <a:prstGeom prst="rightArrow">
            <a:avLst>
              <a:gd name="adj1" fmla="val 33827"/>
              <a:gd name="adj2" fmla="val 769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619646DB-871D-3377-BA27-03C4791FF1DB}"/>
              </a:ext>
            </a:extLst>
          </p:cNvPr>
          <p:cNvCxnSpPr>
            <a:cxnSpLocks/>
          </p:cNvCxnSpPr>
          <p:nvPr/>
        </p:nvCxnSpPr>
        <p:spPr>
          <a:xfrm>
            <a:off x="4161849" y="4587240"/>
            <a:ext cx="0" cy="18288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20EFA1AF-C7F0-E0C0-F6C1-191F28E32267}"/>
              </a:ext>
            </a:extLst>
          </p:cNvPr>
          <p:cNvCxnSpPr>
            <a:cxnSpLocks/>
          </p:cNvCxnSpPr>
          <p:nvPr/>
        </p:nvCxnSpPr>
        <p:spPr>
          <a:xfrm>
            <a:off x="4759544" y="4093977"/>
            <a:ext cx="90382" cy="1541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79718A67-FF7B-446B-BF35-442FDF9CA735}"/>
              </a:ext>
            </a:extLst>
          </p:cNvPr>
          <p:cNvCxnSpPr>
            <a:cxnSpLocks/>
          </p:cNvCxnSpPr>
          <p:nvPr/>
        </p:nvCxnSpPr>
        <p:spPr>
          <a:xfrm>
            <a:off x="7040995" y="3195499"/>
            <a:ext cx="90382" cy="1541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420825BF-2DA4-B0D7-01FE-7D52D8BCEDE0}"/>
              </a:ext>
            </a:extLst>
          </p:cNvPr>
          <p:cNvCxnSpPr>
            <a:cxnSpLocks/>
          </p:cNvCxnSpPr>
          <p:nvPr/>
        </p:nvCxnSpPr>
        <p:spPr>
          <a:xfrm>
            <a:off x="6096000" y="4123330"/>
            <a:ext cx="125087" cy="16304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362" name="Picture 2">
            <a:extLst>
              <a:ext uri="{FF2B5EF4-FFF2-40B4-BE49-F238E27FC236}">
                <a16:creationId xmlns:a16="http://schemas.microsoft.com/office/drawing/2014/main" id="{23C44EBA-4179-5D8C-4981-4B62002AD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480" y="920718"/>
            <a:ext cx="3939960" cy="2817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>
            <a:extLst>
              <a:ext uri="{FF2B5EF4-FFF2-40B4-BE49-F238E27FC236}">
                <a16:creationId xmlns:a16="http://schemas.microsoft.com/office/drawing/2014/main" id="{94AFA3EC-9D23-7FB9-915E-8F430A4595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" t="574" r="1960" b="574"/>
          <a:stretch>
            <a:fillRect/>
          </a:stretch>
        </p:blipFill>
        <p:spPr bwMode="auto">
          <a:xfrm>
            <a:off x="8012003" y="4070985"/>
            <a:ext cx="3959437" cy="214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5377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84029E-427C-4CEC-BA5A-7958F0F255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64B672-C17B-8DA3-4286-7D3BCAFAE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성수대교 붕괴 사고</a:t>
            </a:r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8518C6DC-36F6-B5B1-5A74-E8CC0264B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25936"/>
            <a:ext cx="4336658" cy="285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CA2A5563-1F3B-D42E-03CC-C0303B67DA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7946" y="852400"/>
            <a:ext cx="7011106" cy="53807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9BEFE4-4ACA-DCC2-9A35-B8ED2D100E79}"/>
              </a:ext>
            </a:extLst>
          </p:cNvPr>
          <p:cNvSpPr txBox="1"/>
          <p:nvPr/>
        </p:nvSpPr>
        <p:spPr>
          <a:xfrm>
            <a:off x="457200" y="1065014"/>
            <a:ext cx="285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성수대교 붕괴 사고</a:t>
            </a:r>
            <a:r>
              <a:rPr lang="en-US" altLang="ko-KR" dirty="0"/>
              <a:t>(1994)</a:t>
            </a:r>
          </a:p>
        </p:txBody>
      </p:sp>
    </p:spTree>
    <p:extLst>
      <p:ext uri="{BB962C8B-B14F-4D97-AF65-F5344CB8AC3E}">
        <p14:creationId xmlns:p14="http://schemas.microsoft.com/office/powerpoint/2010/main" val="34985549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49DFD3D2-11F3-965D-3582-D7188A7C0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전면 재시공</a:t>
            </a:r>
          </a:p>
        </p:txBody>
      </p:sp>
      <p:pic>
        <p:nvPicPr>
          <p:cNvPr id="18434" name="Picture 2" descr="철거 도중 2호선 당산철교 붕괴 (1997년 5월)">
            <a:extLst>
              <a:ext uri="{FF2B5EF4-FFF2-40B4-BE49-F238E27FC236}">
                <a16:creationId xmlns:a16="http://schemas.microsoft.com/office/drawing/2014/main" id="{A73BC871-4432-56BD-9D10-81CDB770124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9" b="12509"/>
          <a:stretch>
            <a:fillRect/>
          </a:stretch>
        </p:blipFill>
        <p:spPr bwMode="auto">
          <a:xfrm>
            <a:off x="5332493" y="1554480"/>
            <a:ext cx="609750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D40B1A9-E777-5626-E65E-A5F9FBACCBF5}"/>
              </a:ext>
            </a:extLst>
          </p:cNvPr>
          <p:cNvSpPr txBox="1"/>
          <p:nvPr/>
        </p:nvSpPr>
        <p:spPr>
          <a:xfrm>
            <a:off x="457200" y="1065014"/>
            <a:ext cx="47625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성수대교 구교 철거</a:t>
            </a:r>
            <a:r>
              <a:rPr lang="en-US" altLang="ko-KR" dirty="0"/>
              <a:t>, </a:t>
            </a:r>
            <a:r>
              <a:rPr lang="ko-KR" altLang="en-US" dirty="0"/>
              <a:t>신교 건설</a:t>
            </a:r>
            <a:endParaRPr lang="en-US" altLang="ko-KR" dirty="0"/>
          </a:p>
          <a:p>
            <a:r>
              <a:rPr lang="ko-KR" altLang="en-US" dirty="0"/>
              <a:t>한남대교 구교 재시공</a:t>
            </a:r>
            <a:r>
              <a:rPr lang="en-US" altLang="ko-KR" dirty="0"/>
              <a:t>, </a:t>
            </a:r>
            <a:r>
              <a:rPr lang="ko-KR" altLang="en-US" dirty="0"/>
              <a:t>신교 건설</a:t>
            </a:r>
            <a:endParaRPr lang="en-US" altLang="ko-KR" dirty="0"/>
          </a:p>
          <a:p>
            <a:r>
              <a:rPr lang="ko-KR" altLang="en-US" dirty="0"/>
              <a:t>마포대교 구교 철거</a:t>
            </a:r>
            <a:r>
              <a:rPr lang="en-US" altLang="ko-KR" dirty="0"/>
              <a:t>, </a:t>
            </a:r>
            <a:r>
              <a:rPr lang="ko-KR" altLang="en-US" dirty="0"/>
              <a:t>신교 건설</a:t>
            </a:r>
            <a:endParaRPr lang="en-US" altLang="ko-KR" dirty="0"/>
          </a:p>
          <a:p>
            <a:r>
              <a:rPr lang="ko-KR" altLang="en-US" dirty="0" err="1"/>
              <a:t>광진교</a:t>
            </a:r>
            <a:r>
              <a:rPr lang="ko-KR" altLang="en-US" dirty="0"/>
              <a:t> 구교 철거</a:t>
            </a:r>
            <a:r>
              <a:rPr lang="en-US" altLang="ko-KR" dirty="0"/>
              <a:t>, </a:t>
            </a:r>
            <a:r>
              <a:rPr lang="ko-KR" altLang="en-US" dirty="0"/>
              <a:t>신교 건설</a:t>
            </a:r>
            <a:endParaRPr lang="en-US" altLang="ko-KR" dirty="0"/>
          </a:p>
          <a:p>
            <a:r>
              <a:rPr lang="ko-KR" altLang="en-US" dirty="0"/>
              <a:t>양화대교 재시공</a:t>
            </a:r>
            <a:endParaRPr lang="en-US" altLang="ko-KR" dirty="0"/>
          </a:p>
          <a:p>
            <a:r>
              <a:rPr lang="ko-KR" altLang="en-US" dirty="0"/>
              <a:t>당산철교 구교 철거</a:t>
            </a:r>
            <a:r>
              <a:rPr lang="en-US" altLang="ko-KR" dirty="0"/>
              <a:t>(+</a:t>
            </a:r>
            <a:r>
              <a:rPr lang="ko-KR" altLang="en-US" dirty="0"/>
              <a:t>붕괴</a:t>
            </a:r>
            <a:r>
              <a:rPr lang="en-US" altLang="ko-KR" dirty="0"/>
              <a:t>), </a:t>
            </a:r>
            <a:r>
              <a:rPr lang="ko-KR" altLang="en-US" dirty="0"/>
              <a:t>신교 건설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3869547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3C4246-5574-664F-CD0D-53068460C8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0EFDC9-B0D4-C23D-B80C-8200F2172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나머지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3785B3-195D-4090-F849-D6C38AB47127}"/>
              </a:ext>
            </a:extLst>
          </p:cNvPr>
          <p:cNvSpPr txBox="1"/>
          <p:nvPr/>
        </p:nvSpPr>
        <p:spPr>
          <a:xfrm>
            <a:off x="579120" y="1234246"/>
            <a:ext cx="68199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팔당대교</a:t>
            </a:r>
            <a:r>
              <a:rPr lang="en-US" altLang="ko-KR" dirty="0"/>
              <a:t>(1995) : </a:t>
            </a:r>
            <a:r>
              <a:rPr lang="ko-KR" altLang="en-US" dirty="0"/>
              <a:t>가장 상류</a:t>
            </a:r>
            <a:endParaRPr lang="en-US" altLang="ko-KR" dirty="0"/>
          </a:p>
          <a:p>
            <a:r>
              <a:rPr lang="ko-KR" altLang="en-US" dirty="0"/>
              <a:t>김포대교</a:t>
            </a:r>
            <a:r>
              <a:rPr lang="en-US" altLang="ko-KR" dirty="0"/>
              <a:t>(1997)</a:t>
            </a:r>
          </a:p>
          <a:p>
            <a:r>
              <a:rPr lang="ko-KR" altLang="en-US" dirty="0"/>
              <a:t>서강대교</a:t>
            </a:r>
            <a:r>
              <a:rPr lang="en-US" altLang="ko-KR" dirty="0"/>
              <a:t>(1999)</a:t>
            </a:r>
          </a:p>
          <a:p>
            <a:r>
              <a:rPr lang="ko-KR" altLang="en-US" dirty="0"/>
              <a:t>방화대교</a:t>
            </a:r>
            <a:r>
              <a:rPr lang="en-US" altLang="ko-KR" dirty="0"/>
              <a:t>(2000)</a:t>
            </a:r>
          </a:p>
          <a:p>
            <a:r>
              <a:rPr lang="ko-KR" altLang="en-US" dirty="0"/>
              <a:t>청담대교</a:t>
            </a:r>
            <a:r>
              <a:rPr lang="en-US" altLang="ko-KR" dirty="0"/>
              <a:t>(2001) : </a:t>
            </a:r>
            <a:r>
              <a:rPr lang="ko-KR" altLang="en-US" dirty="0"/>
              <a:t>자동차 전용 도로 </a:t>
            </a:r>
            <a:r>
              <a:rPr lang="en-US" altLang="ko-KR" dirty="0"/>
              <a:t>&amp; 7</a:t>
            </a:r>
            <a:r>
              <a:rPr lang="ko-KR" altLang="en-US" dirty="0"/>
              <a:t>호선 선로 </a:t>
            </a:r>
            <a:r>
              <a:rPr lang="ko-KR" altLang="en-US" dirty="0" err="1"/>
              <a:t>복층교량</a:t>
            </a:r>
            <a:endParaRPr lang="en-US" altLang="ko-KR" dirty="0"/>
          </a:p>
          <a:p>
            <a:r>
              <a:rPr lang="ko-KR" altLang="en-US" dirty="0"/>
              <a:t>가양대교</a:t>
            </a:r>
            <a:r>
              <a:rPr lang="en-US" altLang="ko-KR" dirty="0"/>
              <a:t>(2002)</a:t>
            </a:r>
          </a:p>
          <a:p>
            <a:r>
              <a:rPr lang="ko-KR" altLang="en-US" dirty="0"/>
              <a:t>일산대교</a:t>
            </a:r>
            <a:r>
              <a:rPr lang="en-US" altLang="ko-KR" dirty="0"/>
              <a:t>(2008) : </a:t>
            </a:r>
            <a:r>
              <a:rPr lang="ko-KR" altLang="en-US" dirty="0"/>
              <a:t>가장 하류</a:t>
            </a:r>
            <a:endParaRPr lang="en-US" altLang="ko-KR" dirty="0"/>
          </a:p>
          <a:p>
            <a:r>
              <a:rPr lang="ko-KR" altLang="en-US" dirty="0"/>
              <a:t>미사대교</a:t>
            </a:r>
            <a:r>
              <a:rPr lang="en-US" altLang="ko-KR" dirty="0"/>
              <a:t>(2009) : </a:t>
            </a:r>
            <a:r>
              <a:rPr lang="ko-KR" altLang="en-US" dirty="0"/>
              <a:t>서울양양고속도로</a:t>
            </a:r>
            <a:endParaRPr lang="en-US" altLang="ko-KR" dirty="0"/>
          </a:p>
          <a:p>
            <a:r>
              <a:rPr lang="ko-KR" altLang="en-US" dirty="0"/>
              <a:t>마곡대교</a:t>
            </a:r>
            <a:r>
              <a:rPr lang="en-US" altLang="ko-KR" dirty="0"/>
              <a:t>(2010) : </a:t>
            </a:r>
            <a:r>
              <a:rPr lang="ko-KR" altLang="en-US" dirty="0"/>
              <a:t>인천국제공항철도</a:t>
            </a:r>
            <a:endParaRPr lang="en-US" altLang="ko-KR" dirty="0"/>
          </a:p>
          <a:p>
            <a:r>
              <a:rPr lang="ko-KR" altLang="en-US" dirty="0" err="1"/>
              <a:t>구리암사대교</a:t>
            </a:r>
            <a:r>
              <a:rPr lang="en-US" altLang="ko-KR" dirty="0"/>
              <a:t>(2014)</a:t>
            </a:r>
          </a:p>
          <a:p>
            <a:r>
              <a:rPr lang="ko-KR" altLang="en-US" dirty="0"/>
              <a:t>월드컵대교</a:t>
            </a:r>
            <a:r>
              <a:rPr lang="en-US" altLang="ko-KR" dirty="0"/>
              <a:t>(2021)</a:t>
            </a:r>
          </a:p>
          <a:p>
            <a:r>
              <a:rPr lang="ko-KR" altLang="en-US" dirty="0" err="1"/>
              <a:t>고덕토평대교</a:t>
            </a:r>
            <a:r>
              <a:rPr lang="en-US" altLang="ko-KR" dirty="0"/>
              <a:t>(2025) : </a:t>
            </a:r>
            <a:r>
              <a:rPr lang="ko-KR" altLang="en-US" dirty="0" err="1"/>
              <a:t>세종포천고속도로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7553496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22E95D-9BF0-02BA-1CFE-23DB239192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F3D188E2-0C33-A4C3-FD7D-447CC2A5076D}"/>
              </a:ext>
            </a:extLst>
          </p:cNvPr>
          <p:cNvGrpSpPr/>
          <p:nvPr/>
        </p:nvGrpSpPr>
        <p:grpSpPr>
          <a:xfrm>
            <a:off x="2584248" y="720001"/>
            <a:ext cx="7023503" cy="5718900"/>
            <a:chOff x="1828801" y="1219200"/>
            <a:chExt cx="7629098" cy="6212007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01CC0826-CA67-1608-0437-B40FDD05975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1" t="5870" r="7024" b="3583"/>
            <a:stretch>
              <a:fillRect/>
            </a:stretch>
          </p:blipFill>
          <p:spPr bwMode="auto">
            <a:xfrm>
              <a:off x="1828801" y="1221475"/>
              <a:ext cx="7629098" cy="6209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6197028C-16CE-E189-676A-2F7010099011}"/>
                </a:ext>
              </a:extLst>
            </p:cNvPr>
            <p:cNvSpPr/>
            <p:nvPr/>
          </p:nvSpPr>
          <p:spPr>
            <a:xfrm>
              <a:off x="1828801" y="1219200"/>
              <a:ext cx="2385060" cy="411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2591F3BB-2E8C-7F2D-1D89-775A618BFC2E}"/>
              </a:ext>
            </a:extLst>
          </p:cNvPr>
          <p:cNvCxnSpPr>
            <a:cxnSpLocks/>
          </p:cNvCxnSpPr>
          <p:nvPr/>
        </p:nvCxnSpPr>
        <p:spPr>
          <a:xfrm flipH="1">
            <a:off x="3318243" y="2755669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3FD60975-94D2-C7E9-BD8E-6D9AF245E1C9}"/>
              </a:ext>
            </a:extLst>
          </p:cNvPr>
          <p:cNvCxnSpPr>
            <a:cxnSpLocks/>
          </p:cNvCxnSpPr>
          <p:nvPr/>
        </p:nvCxnSpPr>
        <p:spPr>
          <a:xfrm flipH="1">
            <a:off x="4858166" y="393700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394657E5-C2F0-9205-83C7-6DC77D1F268E}"/>
              </a:ext>
            </a:extLst>
          </p:cNvPr>
          <p:cNvCxnSpPr>
            <a:cxnSpLocks/>
          </p:cNvCxnSpPr>
          <p:nvPr/>
        </p:nvCxnSpPr>
        <p:spPr>
          <a:xfrm flipH="1">
            <a:off x="5786748" y="4482967"/>
            <a:ext cx="70485" cy="140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917AC976-1808-C7C9-AA14-1912D2D4C98A}"/>
              </a:ext>
            </a:extLst>
          </p:cNvPr>
          <p:cNvCxnSpPr>
            <a:cxnSpLocks/>
          </p:cNvCxnSpPr>
          <p:nvPr/>
        </p:nvCxnSpPr>
        <p:spPr>
          <a:xfrm flipH="1" flipV="1">
            <a:off x="8281451" y="3931920"/>
            <a:ext cx="125730" cy="552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192569BB-8CC9-5D0E-3958-9E0759EC735D}"/>
              </a:ext>
            </a:extLst>
          </p:cNvPr>
          <p:cNvCxnSpPr>
            <a:cxnSpLocks/>
          </p:cNvCxnSpPr>
          <p:nvPr/>
        </p:nvCxnSpPr>
        <p:spPr>
          <a:xfrm flipH="1">
            <a:off x="5663981" y="4424415"/>
            <a:ext cx="78573" cy="1266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83C6047A-1F23-441F-1D7B-6DB0EE080E07}"/>
              </a:ext>
            </a:extLst>
          </p:cNvPr>
          <p:cNvCxnSpPr>
            <a:cxnSpLocks/>
          </p:cNvCxnSpPr>
          <p:nvPr/>
        </p:nvCxnSpPr>
        <p:spPr>
          <a:xfrm>
            <a:off x="7955696" y="4320540"/>
            <a:ext cx="94623" cy="1624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B7578223-BF12-BACB-8949-A407F889BB30}"/>
              </a:ext>
            </a:extLst>
          </p:cNvPr>
          <p:cNvCxnSpPr>
            <a:cxnSpLocks/>
          </p:cNvCxnSpPr>
          <p:nvPr/>
        </p:nvCxnSpPr>
        <p:spPr>
          <a:xfrm flipH="1">
            <a:off x="5353466" y="41275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20962591-5E2D-D685-C8E3-363628703EA8}"/>
              </a:ext>
            </a:extLst>
          </p:cNvPr>
          <p:cNvCxnSpPr>
            <a:cxnSpLocks/>
          </p:cNvCxnSpPr>
          <p:nvPr/>
        </p:nvCxnSpPr>
        <p:spPr>
          <a:xfrm>
            <a:off x="6654581" y="4295775"/>
            <a:ext cx="90382" cy="1000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039ADD61-8409-4E0F-02C5-E4F365B36331}"/>
              </a:ext>
            </a:extLst>
          </p:cNvPr>
          <p:cNvCxnSpPr>
            <a:cxnSpLocks/>
          </p:cNvCxnSpPr>
          <p:nvPr/>
        </p:nvCxnSpPr>
        <p:spPr>
          <a:xfrm flipH="1">
            <a:off x="7388006" y="421296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0D8A99F9-7B9B-CE31-196A-79588217F8B0}"/>
              </a:ext>
            </a:extLst>
          </p:cNvPr>
          <p:cNvCxnSpPr>
            <a:cxnSpLocks/>
          </p:cNvCxnSpPr>
          <p:nvPr/>
        </p:nvCxnSpPr>
        <p:spPr>
          <a:xfrm>
            <a:off x="6389786" y="4518660"/>
            <a:ext cx="64770" cy="1371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FB3FBE59-15B8-39B0-83B0-8EF56BADF7BC}"/>
              </a:ext>
            </a:extLst>
          </p:cNvPr>
          <p:cNvCxnSpPr>
            <a:cxnSpLocks/>
          </p:cNvCxnSpPr>
          <p:nvPr/>
        </p:nvCxnSpPr>
        <p:spPr>
          <a:xfrm>
            <a:off x="8254781" y="3987165"/>
            <a:ext cx="133350" cy="629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EED2AD53-284C-80CF-B04C-F1DBA3B6B557}"/>
              </a:ext>
            </a:extLst>
          </p:cNvPr>
          <p:cNvCxnSpPr>
            <a:cxnSpLocks/>
          </p:cNvCxnSpPr>
          <p:nvPr/>
        </p:nvCxnSpPr>
        <p:spPr>
          <a:xfrm flipH="1">
            <a:off x="7047011" y="4070985"/>
            <a:ext cx="42907" cy="141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46AD043B-7DE1-73A9-397A-908DFC858A2F}"/>
              </a:ext>
            </a:extLst>
          </p:cNvPr>
          <p:cNvCxnSpPr>
            <a:cxnSpLocks/>
          </p:cNvCxnSpPr>
          <p:nvPr/>
        </p:nvCxnSpPr>
        <p:spPr>
          <a:xfrm>
            <a:off x="8050319" y="4214865"/>
            <a:ext cx="104767" cy="180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FDE1DECD-3900-50F3-EFEA-A94813F3CB39}"/>
              </a:ext>
            </a:extLst>
          </p:cNvPr>
          <p:cNvCxnSpPr>
            <a:cxnSpLocks/>
          </p:cNvCxnSpPr>
          <p:nvPr/>
        </p:nvCxnSpPr>
        <p:spPr>
          <a:xfrm flipH="1">
            <a:off x="4668223" y="3773170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5FCA61F5-B4A8-F12C-7245-5D97368059BF}"/>
              </a:ext>
            </a:extLst>
          </p:cNvPr>
          <p:cNvCxnSpPr>
            <a:cxnSpLocks/>
          </p:cNvCxnSpPr>
          <p:nvPr/>
        </p:nvCxnSpPr>
        <p:spPr>
          <a:xfrm flipH="1">
            <a:off x="5505866" y="4279900"/>
            <a:ext cx="172720" cy="1511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85033F40-3465-137C-027E-3E4C87FF02B2}"/>
              </a:ext>
            </a:extLst>
          </p:cNvPr>
          <p:cNvCxnSpPr>
            <a:cxnSpLocks/>
          </p:cNvCxnSpPr>
          <p:nvPr/>
        </p:nvCxnSpPr>
        <p:spPr>
          <a:xfrm flipH="1">
            <a:off x="4923571" y="3993515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87C08CEE-7AD8-9CCE-9E9D-E19884B1E059}"/>
              </a:ext>
            </a:extLst>
          </p:cNvPr>
          <p:cNvCxnSpPr>
            <a:cxnSpLocks/>
          </p:cNvCxnSpPr>
          <p:nvPr/>
        </p:nvCxnSpPr>
        <p:spPr>
          <a:xfrm>
            <a:off x="6200615" y="4587240"/>
            <a:ext cx="0" cy="18288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71572DE5-01BE-B26C-DFF9-FC47B10EDACB}"/>
              </a:ext>
            </a:extLst>
          </p:cNvPr>
          <p:cNvCxnSpPr>
            <a:cxnSpLocks/>
          </p:cNvCxnSpPr>
          <p:nvPr/>
        </p:nvCxnSpPr>
        <p:spPr>
          <a:xfrm>
            <a:off x="6798310" y="4093977"/>
            <a:ext cx="90382" cy="1541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4D9EE64F-FEAC-5CB9-35A9-290C3D8D6254}"/>
              </a:ext>
            </a:extLst>
          </p:cNvPr>
          <p:cNvCxnSpPr>
            <a:cxnSpLocks/>
          </p:cNvCxnSpPr>
          <p:nvPr/>
        </p:nvCxnSpPr>
        <p:spPr>
          <a:xfrm>
            <a:off x="9079761" y="3195499"/>
            <a:ext cx="90382" cy="1541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E213322E-2525-0DFF-A270-46A1F6642A98}"/>
              </a:ext>
            </a:extLst>
          </p:cNvPr>
          <p:cNvCxnSpPr>
            <a:cxnSpLocks/>
          </p:cNvCxnSpPr>
          <p:nvPr/>
        </p:nvCxnSpPr>
        <p:spPr>
          <a:xfrm>
            <a:off x="8134766" y="4123330"/>
            <a:ext cx="125087" cy="16304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제목 29">
            <a:extLst>
              <a:ext uri="{FF2B5EF4-FFF2-40B4-BE49-F238E27FC236}">
                <a16:creationId xmlns:a16="http://schemas.microsoft.com/office/drawing/2014/main" id="{01DEBDE2-60F4-8087-4F17-348CD09D8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현재</a:t>
            </a:r>
          </a:p>
        </p:txBody>
      </p: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BFAF3D97-43A4-31F1-0EE3-79EDB4BF7F8A}"/>
              </a:ext>
            </a:extLst>
          </p:cNvPr>
          <p:cNvCxnSpPr>
            <a:cxnSpLocks/>
          </p:cNvCxnSpPr>
          <p:nvPr/>
        </p:nvCxnSpPr>
        <p:spPr>
          <a:xfrm flipH="1">
            <a:off x="10981573" y="3812989"/>
            <a:ext cx="107217" cy="14655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72257433-E8A3-1C47-BA92-12837569E84D}"/>
              </a:ext>
            </a:extLst>
          </p:cNvPr>
          <p:cNvCxnSpPr>
            <a:cxnSpLocks/>
          </p:cNvCxnSpPr>
          <p:nvPr/>
        </p:nvCxnSpPr>
        <p:spPr>
          <a:xfrm flipH="1">
            <a:off x="9892658" y="3122222"/>
            <a:ext cx="107217" cy="14655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id="{AD5E96E5-8730-BC96-A57E-820B35049DB1}"/>
              </a:ext>
            </a:extLst>
          </p:cNvPr>
          <p:cNvCxnSpPr>
            <a:cxnSpLocks/>
          </p:cNvCxnSpPr>
          <p:nvPr/>
        </p:nvCxnSpPr>
        <p:spPr>
          <a:xfrm flipH="1">
            <a:off x="3005823" y="2496589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FBE2F4DB-3407-00BB-7547-E854F33DB1A7}"/>
              </a:ext>
            </a:extLst>
          </p:cNvPr>
          <p:cNvCxnSpPr>
            <a:cxnSpLocks/>
          </p:cNvCxnSpPr>
          <p:nvPr/>
        </p:nvCxnSpPr>
        <p:spPr>
          <a:xfrm flipH="1">
            <a:off x="2243461" y="2016529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8416F60-A128-6D98-8E69-4AD4CEDA8DB1}"/>
              </a:ext>
            </a:extLst>
          </p:cNvPr>
          <p:cNvCxnSpPr>
            <a:cxnSpLocks/>
          </p:cNvCxnSpPr>
          <p:nvPr/>
        </p:nvCxnSpPr>
        <p:spPr>
          <a:xfrm flipH="1">
            <a:off x="5218689" y="4018662"/>
            <a:ext cx="97692" cy="1864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1BA9D57C-8AD6-A461-C743-35FC42347881}"/>
              </a:ext>
            </a:extLst>
          </p:cNvPr>
          <p:cNvCxnSpPr>
            <a:cxnSpLocks/>
          </p:cNvCxnSpPr>
          <p:nvPr/>
        </p:nvCxnSpPr>
        <p:spPr>
          <a:xfrm flipH="1">
            <a:off x="3510172" y="2935574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>
            <a:extLst>
              <a:ext uri="{FF2B5EF4-FFF2-40B4-BE49-F238E27FC236}">
                <a16:creationId xmlns:a16="http://schemas.microsoft.com/office/drawing/2014/main" id="{B75E512C-5FD9-F407-C85A-3633AEE1582A}"/>
              </a:ext>
            </a:extLst>
          </p:cNvPr>
          <p:cNvCxnSpPr>
            <a:cxnSpLocks/>
          </p:cNvCxnSpPr>
          <p:nvPr/>
        </p:nvCxnSpPr>
        <p:spPr>
          <a:xfrm flipH="1">
            <a:off x="3738490" y="3100832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>
            <a:extLst>
              <a:ext uri="{FF2B5EF4-FFF2-40B4-BE49-F238E27FC236}">
                <a16:creationId xmlns:a16="http://schemas.microsoft.com/office/drawing/2014/main" id="{9849FFBB-578B-0A16-DA7E-5CCB759CD6ED}"/>
              </a:ext>
            </a:extLst>
          </p:cNvPr>
          <p:cNvCxnSpPr>
            <a:cxnSpLocks/>
          </p:cNvCxnSpPr>
          <p:nvPr/>
        </p:nvCxnSpPr>
        <p:spPr>
          <a:xfrm flipH="1">
            <a:off x="4141203" y="3364912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9675AC8A-3D21-3C89-0C4A-13072D59ECBD}"/>
              </a:ext>
            </a:extLst>
          </p:cNvPr>
          <p:cNvCxnSpPr>
            <a:cxnSpLocks/>
          </p:cNvCxnSpPr>
          <p:nvPr/>
        </p:nvCxnSpPr>
        <p:spPr>
          <a:xfrm flipH="1">
            <a:off x="7532786" y="4312020"/>
            <a:ext cx="60684" cy="13284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02CA35DC-2310-9832-F4D7-C607E51CF071}"/>
              </a:ext>
            </a:extLst>
          </p:cNvPr>
          <p:cNvCxnSpPr>
            <a:cxnSpLocks/>
          </p:cNvCxnSpPr>
          <p:nvPr/>
        </p:nvCxnSpPr>
        <p:spPr>
          <a:xfrm>
            <a:off x="8825596" y="3349672"/>
            <a:ext cx="145796" cy="1377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D8DD9EB0-1511-8E0C-4DE2-36A99A96F2A0}"/>
              </a:ext>
            </a:extLst>
          </p:cNvPr>
          <p:cNvCxnSpPr>
            <a:cxnSpLocks/>
          </p:cNvCxnSpPr>
          <p:nvPr/>
        </p:nvCxnSpPr>
        <p:spPr>
          <a:xfrm>
            <a:off x="8561601" y="3431904"/>
            <a:ext cx="90382" cy="1541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>
            <a:extLst>
              <a:ext uri="{FF2B5EF4-FFF2-40B4-BE49-F238E27FC236}">
                <a16:creationId xmlns:a16="http://schemas.microsoft.com/office/drawing/2014/main" id="{8D34BE0A-1A07-DC19-CACE-E4107ED96218}"/>
              </a:ext>
            </a:extLst>
          </p:cNvPr>
          <p:cNvCxnSpPr>
            <a:cxnSpLocks/>
          </p:cNvCxnSpPr>
          <p:nvPr/>
        </p:nvCxnSpPr>
        <p:spPr>
          <a:xfrm flipH="1">
            <a:off x="4594563" y="3706177"/>
            <a:ext cx="111760" cy="1339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307E055F-DDB8-CFE2-2533-D4ABE7C5C1C7}"/>
              </a:ext>
            </a:extLst>
          </p:cNvPr>
          <p:cNvSpPr txBox="1"/>
          <p:nvPr/>
        </p:nvSpPr>
        <p:spPr>
          <a:xfrm>
            <a:off x="251460" y="906599"/>
            <a:ext cx="26603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2025.07.12 </a:t>
            </a:r>
            <a:r>
              <a:rPr lang="ko-KR" altLang="en-US" dirty="0"/>
              <a:t>기준</a:t>
            </a:r>
            <a:endParaRPr lang="en-US" altLang="ko-KR" dirty="0"/>
          </a:p>
          <a:p>
            <a:r>
              <a:rPr lang="ko-KR" altLang="en-US" dirty="0"/>
              <a:t>한강의 다리는 </a:t>
            </a:r>
            <a:r>
              <a:rPr lang="en-US" altLang="ko-KR" dirty="0"/>
              <a:t>32</a:t>
            </a:r>
            <a:r>
              <a:rPr lang="ko-KR" altLang="en-US" dirty="0"/>
              <a:t>개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팔당댐 </a:t>
            </a:r>
            <a:r>
              <a:rPr lang="ko-KR" altLang="en-US" dirty="0" err="1"/>
              <a:t>관리교</a:t>
            </a:r>
            <a:r>
              <a:rPr lang="ko-KR" altLang="en-US" dirty="0"/>
              <a:t> 제외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2424034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9475DAAE-B861-A00E-B0F2-4F018612C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대한민국의 교량 건설 기술</a:t>
            </a:r>
          </a:p>
        </p:txBody>
      </p:sp>
      <p:pic>
        <p:nvPicPr>
          <p:cNvPr id="21506" name="Picture 2">
            <a:extLst>
              <a:ext uri="{FF2B5EF4-FFF2-40B4-BE49-F238E27FC236}">
                <a16:creationId xmlns:a16="http://schemas.microsoft.com/office/drawing/2014/main" id="{888806C2-3D1C-262A-DFB5-09AF5A7DBB1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621" y="1523683"/>
            <a:ext cx="4862759" cy="381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842162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6BA991-C31B-B84B-B45A-B90C7AE3AE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CDD996E2-34EF-69F3-6DD4-4349D4B8B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대한민국의 교량 건설 기술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0002325-9679-9537-09A1-910C27882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621" y="1523683"/>
            <a:ext cx="4862759" cy="381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>
            <a:extLst>
              <a:ext uri="{FF2B5EF4-FFF2-40B4-BE49-F238E27FC236}">
                <a16:creationId xmlns:a16="http://schemas.microsoft.com/office/drawing/2014/main" id="{12B317E8-1836-61B5-9FBE-404F49A9F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068" y="918343"/>
            <a:ext cx="4200623" cy="290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>
            <a:extLst>
              <a:ext uri="{FF2B5EF4-FFF2-40B4-BE49-F238E27FC236}">
                <a16:creationId xmlns:a16="http://schemas.microsoft.com/office/drawing/2014/main" id="{E64711D1-926A-089F-67F2-D98612FAA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62" y="918343"/>
            <a:ext cx="4771374" cy="2683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>
            <a:extLst>
              <a:ext uri="{FF2B5EF4-FFF2-40B4-BE49-F238E27FC236}">
                <a16:creationId xmlns:a16="http://schemas.microsoft.com/office/drawing/2014/main" id="{2FD0A591-BDA7-7F19-235C-DD7E43805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040" y="3931846"/>
            <a:ext cx="571500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49562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id="{E5B510AD-D344-56F8-94CF-7495773211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740" y="875411"/>
            <a:ext cx="8732520" cy="4726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2AF280C-78C9-D4CD-E028-58F532710351}"/>
              </a:ext>
            </a:extLst>
          </p:cNvPr>
          <p:cNvSpPr txBox="1"/>
          <p:nvPr/>
        </p:nvSpPr>
        <p:spPr>
          <a:xfrm>
            <a:off x="5440680" y="5692140"/>
            <a:ext cx="9982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dirty="0"/>
              <a:t>끝</a:t>
            </a:r>
          </a:p>
        </p:txBody>
      </p:sp>
    </p:spTree>
    <p:extLst>
      <p:ext uri="{BB962C8B-B14F-4D97-AF65-F5344CB8AC3E}">
        <p14:creationId xmlns:p14="http://schemas.microsoft.com/office/powerpoint/2010/main" val="2835366838"/>
      </p:ext>
    </p:extLst>
  </p:cSld>
  <p:clrMapOvr>
    <a:masterClrMapping/>
  </p:clrMapOvr>
</p:sld>
</file>

<file path=ppt/theme/theme1.xml><?xml version="1.0" encoding="utf-8"?>
<a:theme xmlns:a="http://schemas.openxmlformats.org/drawingml/2006/main" name="UPnL_NanumSquar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나눔스퀘어">
      <a:majorFont>
        <a:latin typeface="나눔스퀘어 ExtraBold"/>
        <a:ea typeface="나눔스퀘어 ExtraBold"/>
        <a:cs typeface=""/>
      </a:majorFont>
      <a:minorFont>
        <a:latin typeface="나눔스퀘어"/>
        <a:ea typeface="나눔스퀘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UPnL_NanumSquare" id="{D3E115C2-5724-4DCA-9A86-A861D83F0E3C}" vid="{89FBF750-D30A-4396-8D04-C3F695C7E429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UPnL_NanumSquare</Template>
  <TotalTime>1515</TotalTime>
  <Words>2426</Words>
  <Application>Microsoft Office PowerPoint</Application>
  <PresentationFormat>와이드스크린</PresentationFormat>
  <Paragraphs>311</Paragraphs>
  <Slides>49</Slides>
  <Notes>46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49</vt:i4>
      </vt:variant>
    </vt:vector>
  </HeadingPairs>
  <TitlesOfParts>
    <vt:vector size="55" baseType="lpstr">
      <vt:lpstr>나눔스퀘어</vt:lpstr>
      <vt:lpstr>나눔스퀘어 ExtraBold</vt:lpstr>
      <vt:lpstr>맑은 고딕</vt:lpstr>
      <vt:lpstr>Arial</vt:lpstr>
      <vt:lpstr>Cambria Math</vt:lpstr>
      <vt:lpstr>UPnL_NanumSquare</vt:lpstr>
      <vt:lpstr>한강 다리짓고 살아남기</vt:lpstr>
      <vt:lpstr>내용</vt:lpstr>
      <vt:lpstr>한강은 넓다</vt:lpstr>
      <vt:lpstr>한강의 하상계수</vt:lpstr>
      <vt:lpstr>한강의 하상계수</vt:lpstr>
      <vt:lpstr>그런가?</vt:lpstr>
      <vt:lpstr>한강의 유량이 일정해 보이는 이유</vt:lpstr>
      <vt:lpstr>이런 것들이 없었던 시절의 한강</vt:lpstr>
      <vt:lpstr>이런 것들이 없었던 시절의 한강</vt:lpstr>
      <vt:lpstr>늦어지게 된 한강 다리</vt:lpstr>
      <vt:lpstr>한성부, 1899년</vt:lpstr>
      <vt:lpstr>서울의 확장</vt:lpstr>
      <vt:lpstr>한강철교</vt:lpstr>
      <vt:lpstr>한강철교</vt:lpstr>
      <vt:lpstr>한강대교</vt:lpstr>
      <vt:lpstr>광진교</vt:lpstr>
      <vt:lpstr>한국전쟁</vt:lpstr>
      <vt:lpstr>복구</vt:lpstr>
      <vt:lpstr>양화대교</vt:lpstr>
      <vt:lpstr>양화대교</vt:lpstr>
      <vt:lpstr>양화대교</vt:lpstr>
      <vt:lpstr>늘어나는 서울 인구</vt:lpstr>
      <vt:lpstr>서울 대확장</vt:lpstr>
      <vt:lpstr>그 당시 강남</vt:lpstr>
      <vt:lpstr>강남 개발</vt:lpstr>
      <vt:lpstr>한남대교</vt:lpstr>
      <vt:lpstr>한남대교</vt:lpstr>
      <vt:lpstr>여의도 개발</vt:lpstr>
      <vt:lpstr>마포대교</vt:lpstr>
      <vt:lpstr>잠실대교, 영동대교</vt:lpstr>
      <vt:lpstr>천호대교</vt:lpstr>
      <vt:lpstr>잠수교</vt:lpstr>
      <vt:lpstr>서울고속버스터미널</vt:lpstr>
      <vt:lpstr>행주대교</vt:lpstr>
      <vt:lpstr>성수대교</vt:lpstr>
      <vt:lpstr>서울 지하철 2호선</vt:lpstr>
      <vt:lpstr>잠실철교</vt:lpstr>
      <vt:lpstr>성산대교</vt:lpstr>
      <vt:lpstr>원효대교, 당산철교</vt:lpstr>
      <vt:lpstr>반포대교</vt:lpstr>
      <vt:lpstr>동작대교, 동호대교</vt:lpstr>
      <vt:lpstr>올림픽대교, 강동대교</vt:lpstr>
      <vt:lpstr>성수대교 붕괴 사고</vt:lpstr>
      <vt:lpstr>전면 재시공</vt:lpstr>
      <vt:lpstr>나머지</vt:lpstr>
      <vt:lpstr>현재</vt:lpstr>
      <vt:lpstr>대한민국의 교량 건설 기술</vt:lpstr>
      <vt:lpstr>대한민국의 교량 건설 기술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한진제</dc:creator>
  <cp:lastModifiedBy>한진제</cp:lastModifiedBy>
  <cp:revision>166</cp:revision>
  <dcterms:created xsi:type="dcterms:W3CDTF">2025-07-09T19:48:06Z</dcterms:created>
  <dcterms:modified xsi:type="dcterms:W3CDTF">2025-07-11T17:28:08Z</dcterms:modified>
</cp:coreProperties>
</file>