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57" r:id="rId5"/>
    <p:sldId id="264" r:id="rId6"/>
    <p:sldId id="265" r:id="rId7"/>
    <p:sldId id="266" r:id="rId8"/>
    <p:sldId id="267" r:id="rId9"/>
    <p:sldId id="268" r:id="rId10"/>
    <p:sldId id="269" r:id="rId11"/>
    <p:sldId id="299" r:id="rId12"/>
    <p:sldId id="297" r:id="rId13"/>
    <p:sldId id="301" r:id="rId14"/>
    <p:sldId id="302" r:id="rId15"/>
    <p:sldId id="298" r:id="rId16"/>
    <p:sldId id="271" r:id="rId17"/>
    <p:sldId id="281" r:id="rId18"/>
    <p:sldId id="282" r:id="rId19"/>
    <p:sldId id="287" r:id="rId20"/>
    <p:sldId id="290" r:id="rId21"/>
    <p:sldId id="303" r:id="rId22"/>
    <p:sldId id="288" r:id="rId23"/>
    <p:sldId id="291" r:id="rId24"/>
    <p:sldId id="272" r:id="rId25"/>
    <p:sldId id="283" r:id="rId26"/>
    <p:sldId id="274" r:id="rId27"/>
    <p:sldId id="275" r:id="rId28"/>
    <p:sldId id="277" r:id="rId29"/>
    <p:sldId id="278" r:id="rId30"/>
    <p:sldId id="279" r:id="rId31"/>
    <p:sldId id="280" r:id="rId32"/>
    <p:sldId id="284" r:id="rId33"/>
    <p:sldId id="285" r:id="rId34"/>
    <p:sldId id="292" r:id="rId35"/>
    <p:sldId id="293" r:id="rId36"/>
    <p:sldId id="318" r:id="rId37"/>
    <p:sldId id="286" r:id="rId38"/>
    <p:sldId id="304" r:id="rId39"/>
    <p:sldId id="305" r:id="rId40"/>
    <p:sldId id="306" r:id="rId41"/>
    <p:sldId id="317" r:id="rId42"/>
    <p:sldId id="307" r:id="rId43"/>
    <p:sldId id="308" r:id="rId44"/>
    <p:sldId id="309" r:id="rId45"/>
    <p:sldId id="311" r:id="rId46"/>
    <p:sldId id="312" r:id="rId47"/>
    <p:sldId id="313" r:id="rId48"/>
    <p:sldId id="314" r:id="rId49"/>
    <p:sldId id="319" r:id="rId50"/>
    <p:sldId id="321" r:id="rId51"/>
    <p:sldId id="315" r:id="rId52"/>
    <p:sldId id="320" r:id="rId53"/>
    <p:sldId id="323" r:id="rId54"/>
    <p:sldId id="316" r:id="rId5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1546" autoAdjust="0"/>
    <p:restoredTop sz="94660"/>
  </p:normalViewPr>
  <p:slideViewPr>
    <p:cSldViewPr>
      <p:cViewPr>
        <p:scale>
          <a:sx n="100" d="100"/>
          <a:sy n="100" d="100"/>
        </p:scale>
        <p:origin x="-797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7260-2630-48BF-88D7-25A9C7A0E941}" type="datetimeFigureOut">
              <a:rPr lang="ko-KR" altLang="en-US" smtClean="0"/>
              <a:t>2015-05-11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215FD-A2B0-40E0-9DA5-89DEE1847D5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6535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7260-2630-48BF-88D7-25A9C7A0E941}" type="datetimeFigureOut">
              <a:rPr lang="ko-KR" altLang="en-US" smtClean="0"/>
              <a:t>2015-05-11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215FD-A2B0-40E0-9DA5-89DEE1847D5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91845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7260-2630-48BF-88D7-25A9C7A0E941}" type="datetimeFigureOut">
              <a:rPr lang="ko-KR" altLang="en-US" smtClean="0"/>
              <a:t>2015-05-11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215FD-A2B0-40E0-9DA5-89DEE1847D5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82550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7260-2630-48BF-88D7-25A9C7A0E941}" type="datetimeFigureOut">
              <a:rPr lang="ko-KR" altLang="en-US" smtClean="0"/>
              <a:t>2015-05-11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215FD-A2B0-40E0-9DA5-89DEE1847D5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3178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7260-2630-48BF-88D7-25A9C7A0E941}" type="datetimeFigureOut">
              <a:rPr lang="ko-KR" altLang="en-US" smtClean="0"/>
              <a:t>2015-05-11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215FD-A2B0-40E0-9DA5-89DEE1847D5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55142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7260-2630-48BF-88D7-25A9C7A0E941}" type="datetimeFigureOut">
              <a:rPr lang="ko-KR" altLang="en-US" smtClean="0"/>
              <a:t>2015-05-11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215FD-A2B0-40E0-9DA5-89DEE1847D5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3572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7260-2630-48BF-88D7-25A9C7A0E941}" type="datetimeFigureOut">
              <a:rPr lang="ko-KR" altLang="en-US" smtClean="0"/>
              <a:t>2015-05-11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215FD-A2B0-40E0-9DA5-89DEE1847D5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33124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7260-2630-48BF-88D7-25A9C7A0E941}" type="datetimeFigureOut">
              <a:rPr lang="ko-KR" altLang="en-US" smtClean="0"/>
              <a:t>2015-05-11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215FD-A2B0-40E0-9DA5-89DEE1847D5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55561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7260-2630-48BF-88D7-25A9C7A0E941}" type="datetimeFigureOut">
              <a:rPr lang="ko-KR" altLang="en-US" smtClean="0"/>
              <a:t>2015-05-11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215FD-A2B0-40E0-9DA5-89DEE1847D5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49083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7260-2630-48BF-88D7-25A9C7A0E941}" type="datetimeFigureOut">
              <a:rPr lang="ko-KR" altLang="en-US" smtClean="0"/>
              <a:t>2015-05-11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215FD-A2B0-40E0-9DA5-89DEE1847D5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53475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7260-2630-48BF-88D7-25A9C7A0E941}" type="datetimeFigureOut">
              <a:rPr lang="ko-KR" altLang="en-US" smtClean="0"/>
              <a:t>2015-05-11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215FD-A2B0-40E0-9DA5-89DEE1847D5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7941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40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tx2">
                <a:lumMod val="40000"/>
                <a:lumOff val="6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E7260-2630-48BF-88D7-25A9C7A0E941}" type="datetimeFigureOut">
              <a:rPr lang="ko-KR" altLang="en-US" smtClean="0"/>
              <a:t>2015-05-11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215FD-A2B0-40E0-9DA5-89DEE1847D5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3264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tvtropes.org/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blog.naver.com/greengb/220046311695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://tvtropes.org/pmwiki/pmwiki.php/Main/ChekhovsSkill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게임에 복선 넣기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(Are </a:t>
            </a:r>
            <a:r>
              <a:rPr lang="en-US" altLang="ko-KR" dirty="0" smtClean="0"/>
              <a:t>you an artist? </a:t>
            </a:r>
            <a:r>
              <a:rPr lang="en-US" altLang="ko-KR" dirty="0" smtClean="0"/>
              <a:t>2)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smtClean="0"/>
              <a:t>2015.5.9</a:t>
            </a:r>
            <a:endParaRPr lang="en-US" altLang="ko-KR" dirty="0" smtClean="0"/>
          </a:p>
          <a:p>
            <a:r>
              <a:rPr lang="en-US" altLang="ko-KR" dirty="0" err="1" smtClean="0"/>
              <a:t>UPnL</a:t>
            </a:r>
            <a:r>
              <a:rPr lang="en-US" altLang="ko-KR" dirty="0" smtClean="0"/>
              <a:t> </a:t>
            </a:r>
            <a:r>
              <a:rPr lang="ko-KR" altLang="en-US" dirty="0" smtClean="0"/>
              <a:t>장준영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00471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US" altLang="ko-KR" sz="4400" dirty="0" smtClean="0">
                <a:solidFill>
                  <a:schemeClr val="tx1"/>
                </a:solidFill>
                <a:hlinkClick r:id="rId2"/>
              </a:rPr>
              <a:t>http://tvtropes.org</a:t>
            </a:r>
            <a:endParaRPr lang="en-US" altLang="ko-KR" sz="44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4400" dirty="0" smtClean="0">
                <a:solidFill>
                  <a:schemeClr val="tx1"/>
                </a:solidFill>
              </a:rPr>
              <a:t>참</a:t>
            </a:r>
            <a:r>
              <a:rPr lang="ko-KR" altLang="en-US" sz="4400" dirty="0">
                <a:solidFill>
                  <a:schemeClr val="tx1"/>
                </a:solidFill>
              </a:rPr>
              <a:t>고</a:t>
            </a:r>
          </a:p>
        </p:txBody>
      </p:sp>
    </p:spTree>
    <p:extLst>
      <p:ext uri="{BB962C8B-B14F-4D97-AF65-F5344CB8AC3E}">
        <p14:creationId xmlns:p14="http://schemas.microsoft.com/office/powerpoint/2010/main" val="134169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복선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떡밥</a:t>
            </a:r>
            <a:r>
              <a:rPr lang="en-US" altLang="ko-KR" dirty="0" smtClean="0"/>
              <a:t>? </a:t>
            </a:r>
            <a:r>
              <a:rPr lang="ko-KR" altLang="en-US" dirty="0" smtClean="0"/>
              <a:t>회수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169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복선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sz="2000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ko-KR" sz="2000" dirty="0" smtClean="0">
                <a:solidFill>
                  <a:schemeClr val="bg1">
                    <a:lumMod val="50000"/>
                  </a:schemeClr>
                </a:solidFill>
              </a:rPr>
              <a:t>Foreshadowing</a:t>
            </a:r>
          </a:p>
          <a:p>
            <a:pPr>
              <a:lnSpc>
                <a:spcPct val="120000"/>
              </a:lnSpc>
            </a:pPr>
            <a:endParaRPr lang="en-US" altLang="ko-KR" dirty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복선</a:t>
            </a:r>
            <a:r>
              <a:rPr lang="en-US" altLang="ko-KR" dirty="0" smtClean="0"/>
              <a:t>(</a:t>
            </a:r>
            <a:r>
              <a:rPr lang="ko-KR" altLang="en-US" dirty="0" smtClean="0"/>
              <a:t>伏線</a:t>
            </a:r>
            <a:r>
              <a:rPr lang="en-US" altLang="ko-KR" dirty="0" smtClean="0"/>
              <a:t>)</a:t>
            </a:r>
            <a:r>
              <a:rPr lang="ko-KR" altLang="en-US" dirty="0" smtClean="0"/>
              <a:t>은 문학에서 앞으로 전개될 사건을 미리 짐작하게 하는 것이다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767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복선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왜 필요하죠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8274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예를 들어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863934" y="1777573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03648" y="1808931"/>
            <a:ext cx="2622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= </a:t>
            </a:r>
            <a:r>
              <a:rPr lang="ko-KR" altLang="en-US" dirty="0" smtClean="0"/>
              <a:t>네모</a:t>
            </a:r>
            <a:r>
              <a:rPr lang="en-US" altLang="ko-KR" dirty="0" smtClean="0"/>
              <a:t>: </a:t>
            </a:r>
            <a:r>
              <a:rPr lang="ko-KR" altLang="en-US" dirty="0" smtClean="0"/>
              <a:t>공부를 잘 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405038" y="2708920"/>
            <a:ext cx="2622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= </a:t>
            </a:r>
            <a:r>
              <a:rPr lang="ko-KR" altLang="en-US" dirty="0" smtClean="0"/>
              <a:t>세모</a:t>
            </a:r>
            <a:r>
              <a:rPr lang="en-US" altLang="ko-KR" dirty="0" smtClean="0"/>
              <a:t>: </a:t>
            </a:r>
            <a:r>
              <a:rPr lang="ko-KR" altLang="en-US" dirty="0" smtClean="0"/>
              <a:t>노래를 잘 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898896" y="2605554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타원 8"/>
          <p:cNvSpPr/>
          <p:nvPr/>
        </p:nvSpPr>
        <p:spPr>
          <a:xfrm>
            <a:off x="863936" y="3356992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474639" y="3460358"/>
            <a:ext cx="30844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= </a:t>
            </a:r>
            <a:r>
              <a:rPr lang="ko-KR" altLang="en-US" dirty="0" smtClean="0"/>
              <a:t>동그라미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싸움을 잘 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625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3224884" y="3493745"/>
            <a:ext cx="360040" cy="4000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1568700" y="4170662"/>
            <a:ext cx="360040" cy="4000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6249220" y="4046215"/>
            <a:ext cx="360040" cy="4000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이등변 삼각형 14"/>
          <p:cNvSpPr/>
          <p:nvPr/>
        </p:nvSpPr>
        <p:spPr>
          <a:xfrm>
            <a:off x="1928740" y="3654197"/>
            <a:ext cx="504056" cy="392018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이등변 삼각형 15"/>
          <p:cNvSpPr/>
          <p:nvPr/>
        </p:nvSpPr>
        <p:spPr>
          <a:xfrm>
            <a:off x="2585196" y="4139921"/>
            <a:ext cx="504056" cy="392018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이등변 삼각형 16"/>
          <p:cNvSpPr/>
          <p:nvPr/>
        </p:nvSpPr>
        <p:spPr>
          <a:xfrm>
            <a:off x="6753276" y="3406357"/>
            <a:ext cx="504056" cy="392018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2432796" y="3562174"/>
            <a:ext cx="504056" cy="288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7005304" y="4047898"/>
            <a:ext cx="504056" cy="288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5925184" y="3524244"/>
            <a:ext cx="504056" cy="288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5375127" y="4047898"/>
            <a:ext cx="504056" cy="288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사회자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지금부터 보물찾기를 시작하겠습니다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58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3224884" y="3493745"/>
            <a:ext cx="360040" cy="4000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1568700" y="4170662"/>
            <a:ext cx="360040" cy="4000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6249220" y="4046215"/>
            <a:ext cx="360040" cy="4000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이등변 삼각형 14"/>
          <p:cNvSpPr/>
          <p:nvPr/>
        </p:nvSpPr>
        <p:spPr>
          <a:xfrm>
            <a:off x="1928740" y="3654197"/>
            <a:ext cx="504056" cy="392018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이등변 삼각형 15"/>
          <p:cNvSpPr/>
          <p:nvPr/>
        </p:nvSpPr>
        <p:spPr>
          <a:xfrm>
            <a:off x="2585196" y="4139921"/>
            <a:ext cx="504056" cy="392018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이등변 삼각형 16"/>
          <p:cNvSpPr/>
          <p:nvPr/>
        </p:nvSpPr>
        <p:spPr>
          <a:xfrm>
            <a:off x="6753276" y="3406357"/>
            <a:ext cx="504056" cy="392018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2432796" y="3562174"/>
            <a:ext cx="504056" cy="288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7005304" y="4047898"/>
            <a:ext cx="504056" cy="288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5925184" y="3524244"/>
            <a:ext cx="504056" cy="288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5375127" y="4047898"/>
            <a:ext cx="504056" cy="288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사회자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팀에서 미션을 수행할 때마다 보물이 숨겨져 있는 위치의 힌트를 하나씩 드립니다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72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3224884" y="3493745"/>
            <a:ext cx="360040" cy="4000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1568700" y="4170662"/>
            <a:ext cx="360040" cy="4000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6249220" y="4046215"/>
            <a:ext cx="360040" cy="4000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이등변 삼각형 14"/>
          <p:cNvSpPr/>
          <p:nvPr/>
        </p:nvSpPr>
        <p:spPr>
          <a:xfrm>
            <a:off x="1928740" y="3654197"/>
            <a:ext cx="504056" cy="392018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이등변 삼각형 15"/>
          <p:cNvSpPr/>
          <p:nvPr/>
        </p:nvSpPr>
        <p:spPr>
          <a:xfrm>
            <a:off x="2585196" y="4139921"/>
            <a:ext cx="504056" cy="392018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이등변 삼각형 16"/>
          <p:cNvSpPr/>
          <p:nvPr/>
        </p:nvSpPr>
        <p:spPr>
          <a:xfrm>
            <a:off x="6753276" y="3406357"/>
            <a:ext cx="504056" cy="392018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2432796" y="3562174"/>
            <a:ext cx="504056" cy="288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7005304" y="4047898"/>
            <a:ext cx="504056" cy="288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5925184" y="3524244"/>
            <a:ext cx="504056" cy="288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5375127" y="4047898"/>
            <a:ext cx="504056" cy="288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사회자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그럼 시작</a:t>
            </a:r>
            <a:r>
              <a:rPr lang="en-US" altLang="ko-KR" dirty="0" smtClean="0">
                <a:solidFill>
                  <a:schemeClr val="tx1"/>
                </a:solidFill>
              </a:rPr>
              <a:t>!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4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네모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미션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은 미적분 문제네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4037000" y="2276872"/>
            <a:ext cx="332528" cy="86409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>
            <a:stCxn id="23" idx="2"/>
          </p:cNvCxnSpPr>
          <p:nvPr/>
        </p:nvCxnSpPr>
        <p:spPr>
          <a:xfrm>
            <a:off x="4369528" y="2276872"/>
            <a:ext cx="0" cy="86409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67544" y="1336122"/>
            <a:ext cx="1189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뒤에 따로</a:t>
            </a:r>
            <a:endParaRPr lang="en-US" altLang="ko-KR" dirty="0" smtClean="0"/>
          </a:p>
          <a:p>
            <a:r>
              <a:rPr lang="ko-KR" altLang="en-US" dirty="0" smtClean="0"/>
              <a:t> 모임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3197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267744" y="5517232"/>
            <a:ext cx="49685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/>
              <a:t>출처</a:t>
            </a:r>
            <a:r>
              <a:rPr lang="en-US" altLang="ko-KR" dirty="0" smtClean="0"/>
              <a:t>: </a:t>
            </a:r>
            <a:r>
              <a:rPr lang="en-US" altLang="ko-KR" dirty="0" smtClean="0">
                <a:hlinkClick r:id="rId2"/>
              </a:rPr>
              <a:t>http://blog.naver.com/greengb/220046311695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881" y="764704"/>
            <a:ext cx="3784278" cy="43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33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</a:rPr>
              <a:t>공식과 저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잠금패턴을</a:t>
            </a:r>
            <a:r>
              <a:rPr lang="ko-KR" altLang="en-US" sz="1400" dirty="0" smtClean="0">
                <a:solidFill>
                  <a:schemeClr val="tx1"/>
                </a:solidFill>
              </a:rPr>
              <a:t> 잘 분석해 보면 왼쪽의 식은 질량중심의 </a:t>
            </a:r>
            <a:r>
              <a:rPr lang="en-US" altLang="ko-KR" sz="1400" dirty="0" smtClean="0">
                <a:solidFill>
                  <a:schemeClr val="tx1"/>
                </a:solidFill>
              </a:rPr>
              <a:t>x</a:t>
            </a:r>
            <a:r>
              <a:rPr lang="ko-KR" altLang="en-US" sz="1400" dirty="0" smtClean="0">
                <a:solidFill>
                  <a:schemeClr val="tx1"/>
                </a:solidFill>
              </a:rPr>
              <a:t>좌표니까 그 값이 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sqrt</a:t>
            </a:r>
            <a:r>
              <a:rPr lang="en-US" altLang="ko-KR" sz="1400" dirty="0" smtClean="0">
                <a:solidFill>
                  <a:schemeClr val="tx1"/>
                </a:solidFill>
              </a:rPr>
              <a:t>(40)-5)/6</a:t>
            </a:r>
            <a:r>
              <a:rPr lang="ko-KR" altLang="en-US" sz="1400" dirty="0" smtClean="0">
                <a:solidFill>
                  <a:schemeClr val="tx1"/>
                </a:solidFill>
              </a:rPr>
              <a:t>이 되고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잠금패턴의</a:t>
            </a:r>
            <a:r>
              <a:rPr lang="ko-KR" altLang="en-US" sz="1400" dirty="0" smtClean="0">
                <a:solidFill>
                  <a:schemeClr val="tx1"/>
                </a:solidFill>
              </a:rPr>
              <a:t> 각 선은 </a:t>
            </a:r>
            <a:r>
              <a:rPr lang="en-US" altLang="ko-KR" sz="1400" dirty="0" smtClean="0">
                <a:solidFill>
                  <a:schemeClr val="tx1"/>
                </a:solidFill>
              </a:rPr>
              <a:t>1,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sqrt</a:t>
            </a:r>
            <a:r>
              <a:rPr lang="en-US" altLang="ko-KR" sz="1400" dirty="0" smtClean="0">
                <a:solidFill>
                  <a:schemeClr val="tx1"/>
                </a:solidFill>
              </a:rPr>
              <a:t>(2),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sqrt</a:t>
            </a:r>
            <a:r>
              <a:rPr lang="en-US" altLang="ko-KR" sz="1400" dirty="0" smtClean="0">
                <a:solidFill>
                  <a:schemeClr val="tx1"/>
                </a:solidFill>
              </a:rPr>
              <a:t>(5)</a:t>
            </a:r>
            <a:r>
              <a:rPr lang="ko-KR" altLang="en-US" sz="1400" dirty="0" smtClean="0">
                <a:solidFill>
                  <a:schemeClr val="tx1"/>
                </a:solidFill>
              </a:rPr>
              <a:t>가 되고 적절히 계산해주면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sqrt</a:t>
            </a:r>
            <a:r>
              <a:rPr lang="en-US" altLang="ko-KR" sz="1400" dirty="0" smtClean="0">
                <a:solidFill>
                  <a:schemeClr val="tx1"/>
                </a:solidFill>
              </a:rPr>
              <a:t>(2)</a:t>
            </a:r>
            <a:r>
              <a:rPr lang="ko-KR" altLang="en-US" sz="1400" dirty="0" smtClean="0">
                <a:solidFill>
                  <a:schemeClr val="tx1"/>
                </a:solidFill>
              </a:rPr>
              <a:t>가 </a:t>
            </a:r>
            <a:r>
              <a:rPr lang="en-US" altLang="ko-KR" sz="1400" dirty="0" smtClean="0">
                <a:solidFill>
                  <a:schemeClr val="tx1"/>
                </a:solidFill>
              </a:rPr>
              <a:t>2</a:t>
            </a:r>
            <a:r>
              <a:rPr lang="ko-KR" altLang="en-US" sz="1400" dirty="0" smtClean="0">
                <a:solidFill>
                  <a:schemeClr val="tx1"/>
                </a:solidFill>
              </a:rPr>
              <a:t>개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sqrt</a:t>
            </a:r>
            <a:r>
              <a:rPr lang="en-US" altLang="ko-KR" sz="1400" dirty="0" smtClean="0">
                <a:solidFill>
                  <a:schemeClr val="tx1"/>
                </a:solidFill>
              </a:rPr>
              <a:t>(5)</a:t>
            </a:r>
            <a:r>
              <a:rPr lang="ko-KR" altLang="en-US" sz="1400" dirty="0" smtClean="0">
                <a:solidFill>
                  <a:schemeClr val="tx1"/>
                </a:solidFill>
              </a:rPr>
              <a:t>가 </a:t>
            </a:r>
            <a:r>
              <a:rPr lang="en-US" altLang="ko-KR" sz="1400" dirty="0" smtClean="0">
                <a:solidFill>
                  <a:schemeClr val="tx1"/>
                </a:solidFill>
              </a:rPr>
              <a:t>1</a:t>
            </a:r>
            <a:r>
              <a:rPr lang="ko-KR" altLang="en-US" sz="1400" dirty="0" smtClean="0">
                <a:solidFill>
                  <a:schemeClr val="tx1"/>
                </a:solidFill>
              </a:rPr>
              <a:t>개임을 알 수 있어</a:t>
            </a:r>
            <a:r>
              <a:rPr lang="en-US" altLang="ko-KR" sz="1400" dirty="0" smtClean="0">
                <a:solidFill>
                  <a:schemeClr val="tx1"/>
                </a:solidFill>
              </a:rPr>
              <a:t>. </a:t>
            </a:r>
            <a:r>
              <a:rPr lang="ko-KR" altLang="en-US" sz="1400" dirty="0" smtClean="0">
                <a:solidFill>
                  <a:schemeClr val="tx1"/>
                </a:solidFill>
              </a:rPr>
              <a:t>이를 만족하는 그림은 </a:t>
            </a:r>
            <a:r>
              <a:rPr lang="en-US" altLang="ko-KR" sz="1400" dirty="0" smtClean="0">
                <a:solidFill>
                  <a:schemeClr val="tx1"/>
                </a:solidFill>
              </a:rPr>
              <a:t>12</a:t>
            </a:r>
            <a:r>
              <a:rPr lang="ko-KR" altLang="en-US" sz="1400" dirty="0" smtClean="0">
                <a:solidFill>
                  <a:schemeClr val="tx1"/>
                </a:solidFill>
              </a:rPr>
              <a:t>개가 있는데 이들을 오른쪽 식에 대입해주면</a:t>
            </a:r>
            <a:r>
              <a:rPr lang="en-US" altLang="ko-KR" sz="1400" dirty="0" smtClean="0">
                <a:solidFill>
                  <a:schemeClr val="tx1"/>
                </a:solidFill>
              </a:rPr>
              <a:t>…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4037000" y="2276872"/>
            <a:ext cx="332528" cy="86409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>
            <a:stCxn id="23" idx="2"/>
          </p:cNvCxnSpPr>
          <p:nvPr/>
        </p:nvCxnSpPr>
        <p:spPr>
          <a:xfrm>
            <a:off x="4369528" y="2276872"/>
            <a:ext cx="0" cy="86409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850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3735123" cy="4327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76672"/>
            <a:ext cx="3706935" cy="4294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5367317"/>
            <a:ext cx="74510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이 두 패턴이 나오는데 오른쪽 꺼는 그리기 힘드니까 아마 왼쪽일거야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9447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정답</a:t>
            </a:r>
            <a:r>
              <a:rPr lang="en-US" altLang="ko-KR" sz="2400" dirty="0" smtClean="0">
                <a:solidFill>
                  <a:schemeClr val="tx1"/>
                </a:solidFill>
              </a:rPr>
              <a:t>!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59832" y="3545428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와아</a:t>
            </a:r>
            <a:r>
              <a:rPr lang="en-US" altLang="ko-KR" dirty="0" smtClean="0"/>
              <a:t>~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868144" y="3745438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와아</a:t>
            </a:r>
            <a:r>
              <a:rPr lang="en-US" altLang="ko-KR" dirty="0" smtClean="0"/>
              <a:t>~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831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힌트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보물은 서쪽으로 </a:t>
            </a:r>
            <a:r>
              <a:rPr lang="en-US" altLang="ko-KR" dirty="0" smtClean="0">
                <a:solidFill>
                  <a:schemeClr val="tx1"/>
                </a:solidFill>
              </a:rPr>
              <a:t>30m</a:t>
            </a:r>
            <a:r>
              <a:rPr lang="ko-KR" altLang="en-US" dirty="0" smtClean="0">
                <a:solidFill>
                  <a:schemeClr val="tx1"/>
                </a:solidFill>
              </a:rPr>
              <a:t>쯤 가면 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91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미션 </a:t>
            </a:r>
            <a:r>
              <a:rPr lang="en-US" altLang="ko-KR" dirty="0" smtClean="0">
                <a:solidFill>
                  <a:schemeClr val="tx1"/>
                </a:solidFill>
              </a:rPr>
              <a:t>2: XXX</a:t>
            </a:r>
            <a:r>
              <a:rPr lang="ko-KR" altLang="en-US" dirty="0" smtClean="0">
                <a:solidFill>
                  <a:schemeClr val="tx1"/>
                </a:solidFill>
              </a:rPr>
              <a:t>노래를 기계에 대고 부르시오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음정박자 점수가 </a:t>
            </a:r>
            <a:r>
              <a:rPr lang="en-US" altLang="ko-KR" dirty="0" smtClean="0">
                <a:solidFill>
                  <a:schemeClr val="tx1"/>
                </a:solidFill>
              </a:rPr>
              <a:t>90</a:t>
            </a:r>
            <a:r>
              <a:rPr lang="ko-KR" altLang="en-US" dirty="0" smtClean="0">
                <a:solidFill>
                  <a:schemeClr val="tx1"/>
                </a:solidFill>
              </a:rPr>
              <a:t>점 이상이면 통과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5356186" y="2276872"/>
            <a:ext cx="276342" cy="86409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5356186" y="2276872"/>
            <a:ext cx="0" cy="86409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718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SHE’S GOOOOONE!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5356186" y="2276872"/>
            <a:ext cx="276342" cy="86409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5356186" y="2276872"/>
            <a:ext cx="0" cy="86409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/>
          <p:cNvSpPr/>
          <p:nvPr/>
        </p:nvSpPr>
        <p:spPr>
          <a:xfrm>
            <a:off x="5614940" y="3284984"/>
            <a:ext cx="720080" cy="445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99</a:t>
            </a:r>
            <a:r>
              <a:rPr lang="ko-KR" altLang="en-US" dirty="0" smtClean="0">
                <a:solidFill>
                  <a:schemeClr val="tx1"/>
                </a:solidFill>
              </a:rPr>
              <a:t>점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900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힌트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남쪽으로 </a:t>
            </a:r>
            <a:r>
              <a:rPr lang="en-US" altLang="ko-KR" dirty="0" smtClean="0">
                <a:solidFill>
                  <a:schemeClr val="tx1"/>
                </a:solidFill>
              </a:rPr>
              <a:t>10m</a:t>
            </a:r>
            <a:r>
              <a:rPr lang="ko-KR" altLang="en-US" dirty="0" smtClean="0">
                <a:solidFill>
                  <a:schemeClr val="tx1"/>
                </a:solidFill>
              </a:rPr>
              <a:t>쯤 가면 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60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미션 </a:t>
            </a:r>
            <a:r>
              <a:rPr lang="en-US" altLang="ko-KR" dirty="0" smtClean="0">
                <a:solidFill>
                  <a:schemeClr val="tx1"/>
                </a:solidFill>
              </a:rPr>
              <a:t>3: </a:t>
            </a:r>
            <a:r>
              <a:rPr lang="ko-KR" altLang="en-US" dirty="0" smtClean="0">
                <a:solidFill>
                  <a:schemeClr val="tx1"/>
                </a:solidFill>
              </a:rPr>
              <a:t>다른 팀과 싸워서 항복을 받아내시오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4717486" y="2276872"/>
            <a:ext cx="481702" cy="158417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4717486" y="2276872"/>
            <a:ext cx="0" cy="158417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621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이건 내 전문분야지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4717486" y="2276872"/>
            <a:ext cx="481702" cy="158417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4717486" y="2276872"/>
            <a:ext cx="0" cy="158417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992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7308304" y="1988840"/>
            <a:ext cx="1512168" cy="86409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7284640" y="2649974"/>
            <a:ext cx="1512168" cy="43204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 flipV="1">
            <a:off x="7452320" y="3457349"/>
            <a:ext cx="1368152" cy="27497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V="1">
            <a:off x="7460344" y="3732319"/>
            <a:ext cx="1352103" cy="799351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732240" y="2865998"/>
            <a:ext cx="8242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퍽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  <a:r>
              <a:rPr lang="ko-KR" altLang="en-US" dirty="0" smtClean="0"/>
              <a:t>퍽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000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힌트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언덕을 찾으면 된다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1328520"/>
            <a:ext cx="9813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10</a:t>
            </a:r>
            <a:r>
              <a:rPr lang="ko-KR" altLang="en-US" dirty="0" smtClean="0">
                <a:solidFill>
                  <a:schemeClr val="tx1"/>
                </a:solidFill>
              </a:rPr>
              <a:t>분 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949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이제 찾으면 되겠다</a:t>
            </a:r>
            <a:r>
              <a:rPr lang="en-US" altLang="ko-KR" dirty="0">
                <a:solidFill>
                  <a:schemeClr val="tx1"/>
                </a:solidFill>
              </a:rPr>
              <a:t>!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4717486" y="2276872"/>
            <a:ext cx="523622" cy="75608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4717486" y="2276872"/>
            <a:ext cx="0" cy="75608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2091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어 저기 언덕이다</a:t>
            </a:r>
            <a:r>
              <a:rPr lang="en-US" altLang="ko-KR" dirty="0" smtClean="0">
                <a:solidFill>
                  <a:schemeClr val="tx1"/>
                </a:solidFill>
              </a:rPr>
              <a:t>!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4717486" y="2276872"/>
            <a:ext cx="523622" cy="75608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4717486" y="2276872"/>
            <a:ext cx="0" cy="75608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67544" y="133612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언덕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3296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어라</a:t>
            </a:r>
            <a:r>
              <a:rPr lang="en-US" altLang="ko-KR" dirty="0" smtClean="0">
                <a:solidFill>
                  <a:schemeClr val="tx1"/>
                </a:solidFill>
              </a:rPr>
              <a:t>?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4717486" y="2276872"/>
            <a:ext cx="523622" cy="75608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4717486" y="2276872"/>
            <a:ext cx="0" cy="75608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67544" y="133612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언덕</a:t>
            </a:r>
            <a:endParaRPr lang="ko-KR" altLang="en-US" dirty="0"/>
          </a:p>
        </p:txBody>
      </p:sp>
      <p:sp>
        <p:nvSpPr>
          <p:cNvPr id="12" name="포인트가 5개인 별 11"/>
          <p:cNvSpPr/>
          <p:nvPr/>
        </p:nvSpPr>
        <p:spPr>
          <a:xfrm>
            <a:off x="611560" y="3025579"/>
            <a:ext cx="720776" cy="64807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259980" y="3164949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= </a:t>
            </a:r>
            <a:r>
              <a:rPr lang="ko-KR" altLang="en-US" dirty="0" smtClean="0"/>
              <a:t>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8444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별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안녕</a:t>
            </a:r>
            <a:r>
              <a:rPr lang="en-US" altLang="ko-KR" dirty="0" smtClean="0">
                <a:solidFill>
                  <a:schemeClr val="tx1"/>
                </a:solidFill>
              </a:rPr>
              <a:t>?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1332336" y="2276872"/>
            <a:ext cx="954974" cy="86409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 flipH="1">
            <a:off x="1332336" y="2269495"/>
            <a:ext cx="575368" cy="871473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67544" y="133612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언덕</a:t>
            </a:r>
            <a:endParaRPr lang="ko-KR" altLang="en-US" dirty="0"/>
          </a:p>
        </p:txBody>
      </p:sp>
      <p:sp>
        <p:nvSpPr>
          <p:cNvPr id="12" name="포인트가 5개인 별 11"/>
          <p:cNvSpPr/>
          <p:nvPr/>
        </p:nvSpPr>
        <p:spPr>
          <a:xfrm>
            <a:off x="611560" y="3025579"/>
            <a:ext cx="720776" cy="64807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917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All your base are belong to us.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1332336" y="2276872"/>
            <a:ext cx="954974" cy="86409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 flipH="1">
            <a:off x="1332336" y="2269495"/>
            <a:ext cx="575368" cy="871473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67544" y="133612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언덕</a:t>
            </a:r>
            <a:endParaRPr lang="ko-KR" altLang="en-US" dirty="0"/>
          </a:p>
        </p:txBody>
      </p:sp>
      <p:sp>
        <p:nvSpPr>
          <p:cNvPr id="12" name="포인트가 5개인 별 11"/>
          <p:cNvSpPr/>
          <p:nvPr/>
        </p:nvSpPr>
        <p:spPr>
          <a:xfrm>
            <a:off x="611560" y="3025579"/>
            <a:ext cx="720776" cy="64807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347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보물을 찾은 것 보니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정말 빠르게 미션을 했나 보네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4717486" y="2276872"/>
            <a:ext cx="523622" cy="75608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4717486" y="2276872"/>
            <a:ext cx="0" cy="75608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67544" y="133612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언덕</a:t>
            </a:r>
            <a:endParaRPr lang="ko-KR" altLang="en-US" dirty="0"/>
          </a:p>
        </p:txBody>
      </p:sp>
      <p:sp>
        <p:nvSpPr>
          <p:cNvPr id="12" name="포인트가 5개인 별 11"/>
          <p:cNvSpPr/>
          <p:nvPr/>
        </p:nvSpPr>
        <p:spPr>
          <a:xfrm>
            <a:off x="611560" y="3025579"/>
            <a:ext cx="720776" cy="64807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075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별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아니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미션 같은 건 하나도 안 했어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1332336" y="2276872"/>
            <a:ext cx="954974" cy="86409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 flipH="1">
            <a:off x="1332336" y="2269495"/>
            <a:ext cx="575368" cy="871473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67544" y="133612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언덕</a:t>
            </a:r>
            <a:endParaRPr lang="ko-KR" altLang="en-US" dirty="0"/>
          </a:p>
        </p:txBody>
      </p:sp>
      <p:sp>
        <p:nvSpPr>
          <p:cNvPr id="12" name="포인트가 5개인 별 11"/>
          <p:cNvSpPr/>
          <p:nvPr/>
        </p:nvSpPr>
        <p:spPr>
          <a:xfrm>
            <a:off x="611560" y="3025579"/>
            <a:ext cx="720776" cy="64807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7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우연히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찾은거야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1332336" y="2276872"/>
            <a:ext cx="954974" cy="864096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 flipH="1">
            <a:off x="1332336" y="2269495"/>
            <a:ext cx="575368" cy="871473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67544" y="133612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언덕</a:t>
            </a:r>
            <a:endParaRPr lang="ko-KR" altLang="en-US" dirty="0"/>
          </a:p>
        </p:txBody>
      </p:sp>
      <p:sp>
        <p:nvSpPr>
          <p:cNvPr id="12" name="포인트가 5개인 별 11"/>
          <p:cNvSpPr/>
          <p:nvPr/>
        </p:nvSpPr>
        <p:spPr>
          <a:xfrm>
            <a:off x="611560" y="3025579"/>
            <a:ext cx="720776" cy="64807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39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…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4717486" y="2276872"/>
            <a:ext cx="523622" cy="75608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4717486" y="2276872"/>
            <a:ext cx="0" cy="75608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67544" y="133612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언덕</a:t>
            </a:r>
            <a:endParaRPr lang="ko-KR" altLang="en-US" dirty="0"/>
          </a:p>
        </p:txBody>
      </p:sp>
      <p:sp>
        <p:nvSpPr>
          <p:cNvPr id="12" name="포인트가 5개인 별 11"/>
          <p:cNvSpPr/>
          <p:nvPr/>
        </p:nvSpPr>
        <p:spPr>
          <a:xfrm>
            <a:off x="611560" y="3025579"/>
            <a:ext cx="720776" cy="64807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600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인생은 </a:t>
            </a:r>
            <a:r>
              <a:rPr lang="ko-KR" altLang="en-US" dirty="0" err="1" smtClean="0">
                <a:solidFill>
                  <a:schemeClr val="tx1"/>
                </a:solidFill>
              </a:rPr>
              <a:t>운빨</a:t>
            </a:r>
            <a:r>
              <a:rPr lang="ko-KR" altLang="en-US" dirty="0" smtClean="0">
                <a:solidFill>
                  <a:schemeClr val="tx1"/>
                </a:solidFill>
              </a:rPr>
              <a:t> 좋은 사람이 성공할 수 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33612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언덕</a:t>
            </a:r>
            <a:endParaRPr lang="ko-KR" altLang="en-US" dirty="0"/>
          </a:p>
        </p:txBody>
      </p:sp>
      <p:sp>
        <p:nvSpPr>
          <p:cNvPr id="12" name="포인트가 5개인 별 11"/>
          <p:cNvSpPr/>
          <p:nvPr/>
        </p:nvSpPr>
        <p:spPr>
          <a:xfrm>
            <a:off x="611560" y="3025579"/>
            <a:ext cx="720776" cy="64807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037000" y="3298046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4988037" y="3257396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446935" y="3965823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568700" y="764704"/>
            <a:ext cx="5601656" cy="151216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000" b="1" dirty="0" smtClean="0">
                <a:solidFill>
                  <a:schemeClr val="tx1"/>
                </a:solidFill>
              </a:rPr>
              <a:t>끝</a:t>
            </a:r>
            <a:endParaRPr lang="ko-KR" altLang="en-US" sz="3000" b="1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33612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언덕</a:t>
            </a:r>
            <a:endParaRPr lang="ko-KR" altLang="en-US" dirty="0"/>
          </a:p>
        </p:txBody>
      </p:sp>
      <p:sp>
        <p:nvSpPr>
          <p:cNvPr id="12" name="포인트가 5개인 별 11"/>
          <p:cNvSpPr/>
          <p:nvPr/>
        </p:nvSpPr>
        <p:spPr>
          <a:xfrm>
            <a:off x="611560" y="3025579"/>
            <a:ext cx="720776" cy="64807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923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별이 운으로 찾았다는 것이 납득이 되는가</a:t>
            </a:r>
            <a:r>
              <a:rPr lang="en-US" altLang="ko-KR" dirty="0" smtClean="0"/>
              <a:t>?</a:t>
            </a:r>
          </a:p>
          <a:p>
            <a:pPr lvl="1">
              <a:lnSpc>
                <a:spcPct val="120000"/>
              </a:lnSpc>
            </a:pPr>
            <a:endParaRPr lang="en-US" altLang="ko-KR" dirty="0" smtClean="0"/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주인공의 노력은 아무 의미 없는 것인가</a:t>
            </a:r>
            <a:r>
              <a:rPr lang="en-US" altLang="ko-KR" dirty="0" smtClean="0"/>
              <a:t>?</a:t>
            </a:r>
          </a:p>
          <a:p>
            <a:pPr lvl="2">
              <a:lnSpc>
                <a:spcPct val="120000"/>
              </a:lnSpc>
            </a:pPr>
            <a:r>
              <a:rPr lang="ko-KR" altLang="en-US" dirty="0" smtClean="0"/>
              <a:t>노력을 해도 인정받지 못하는 삶을 표현하고 싶었다면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저 하나만으론 안됨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0245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개그</a:t>
            </a:r>
            <a:r>
              <a:rPr lang="en-US" altLang="ko-KR" dirty="0" smtClean="0"/>
              <a:t>/</a:t>
            </a:r>
            <a:r>
              <a:rPr lang="ko-KR" altLang="en-US" dirty="0" smtClean="0"/>
              <a:t>코미디면 아무 문제가 없다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기승전병</a:t>
            </a:r>
            <a:r>
              <a:rPr lang="en-US" altLang="ko-KR" dirty="0"/>
              <a:t> </a:t>
            </a:r>
            <a:r>
              <a:rPr lang="ko-KR" altLang="en-US" dirty="0" smtClean="0"/>
              <a:t>같은 것</a:t>
            </a:r>
            <a:endParaRPr lang="en-US" altLang="ko-KR" dirty="0" smtClean="0"/>
          </a:p>
          <a:p>
            <a:pPr lvl="1"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진지한 스토리를 쓰고 싶다면 피해야 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277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해결법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863934" y="1777573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03648" y="1808931"/>
            <a:ext cx="2622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= </a:t>
            </a:r>
            <a:r>
              <a:rPr lang="ko-KR" altLang="en-US" dirty="0" smtClean="0"/>
              <a:t>네모</a:t>
            </a:r>
            <a:r>
              <a:rPr lang="en-US" altLang="ko-KR" dirty="0" smtClean="0"/>
              <a:t>: </a:t>
            </a:r>
            <a:r>
              <a:rPr lang="ko-KR" altLang="en-US" dirty="0" smtClean="0"/>
              <a:t>공부를 잘 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405038" y="2708920"/>
            <a:ext cx="2622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= </a:t>
            </a:r>
            <a:r>
              <a:rPr lang="ko-KR" altLang="en-US" dirty="0" smtClean="0"/>
              <a:t>세모</a:t>
            </a:r>
            <a:r>
              <a:rPr lang="en-US" altLang="ko-KR" dirty="0" smtClean="0"/>
              <a:t>: </a:t>
            </a:r>
            <a:r>
              <a:rPr lang="ko-KR" altLang="en-US" dirty="0" smtClean="0"/>
              <a:t>노래를 잘 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898896" y="2605554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타원 8"/>
          <p:cNvSpPr/>
          <p:nvPr/>
        </p:nvSpPr>
        <p:spPr>
          <a:xfrm>
            <a:off x="863936" y="3356992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474639" y="3460358"/>
            <a:ext cx="30844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= </a:t>
            </a:r>
            <a:r>
              <a:rPr lang="ko-KR" altLang="en-US" dirty="0" smtClean="0"/>
              <a:t>동그라미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싸움을 잘 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6554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해결법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863934" y="1777573"/>
            <a:ext cx="576064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03648" y="1808931"/>
            <a:ext cx="2622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= </a:t>
            </a:r>
            <a:r>
              <a:rPr lang="ko-KR" altLang="en-US" dirty="0" smtClean="0"/>
              <a:t>네모</a:t>
            </a:r>
            <a:r>
              <a:rPr lang="en-US" altLang="ko-KR" dirty="0" smtClean="0"/>
              <a:t>: </a:t>
            </a:r>
            <a:r>
              <a:rPr lang="ko-KR" altLang="en-US" dirty="0" smtClean="0"/>
              <a:t>공부를 잘 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405038" y="2708920"/>
            <a:ext cx="2622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= </a:t>
            </a:r>
            <a:r>
              <a:rPr lang="ko-KR" altLang="en-US" dirty="0" smtClean="0"/>
              <a:t>세모</a:t>
            </a:r>
            <a:r>
              <a:rPr lang="en-US" altLang="ko-KR" dirty="0" smtClean="0"/>
              <a:t>: </a:t>
            </a:r>
            <a:r>
              <a:rPr lang="ko-KR" altLang="en-US" dirty="0" smtClean="0"/>
              <a:t>노래를 잘 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8" name="이등변 삼각형 7"/>
          <p:cNvSpPr/>
          <p:nvPr/>
        </p:nvSpPr>
        <p:spPr>
          <a:xfrm>
            <a:off x="898896" y="2605554"/>
            <a:ext cx="506141" cy="472698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863936" y="3356992"/>
            <a:ext cx="541102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474639" y="3460358"/>
            <a:ext cx="30844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= </a:t>
            </a:r>
            <a:r>
              <a:rPr lang="ko-KR" altLang="en-US" dirty="0" smtClean="0"/>
              <a:t>동그라미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싸움을 잘 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1" name="포인트가 5개인 별 10"/>
          <p:cNvSpPr/>
          <p:nvPr/>
        </p:nvSpPr>
        <p:spPr>
          <a:xfrm>
            <a:off x="863934" y="4869160"/>
            <a:ext cx="720776" cy="64807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1512354" y="5008530"/>
            <a:ext cx="6143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= </a:t>
            </a:r>
            <a:r>
              <a:rPr lang="ko-KR" altLang="en-US" dirty="0" smtClean="0"/>
              <a:t>별</a:t>
            </a:r>
            <a:r>
              <a:rPr lang="en-US" altLang="ko-KR" dirty="0" smtClean="0"/>
              <a:t>: </a:t>
            </a:r>
            <a:r>
              <a:rPr lang="ko-KR" altLang="en-US" dirty="0" smtClean="0"/>
              <a:t>운이 좋다</a:t>
            </a:r>
            <a:r>
              <a:rPr lang="en-US" altLang="ko-KR" dirty="0" smtClean="0"/>
              <a:t>. Or </a:t>
            </a:r>
            <a:r>
              <a:rPr lang="ko-KR" altLang="en-US" dirty="0" smtClean="0"/>
              <a:t>예상치 못한 활약을 자주 하는 편이다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7696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이후의 전개를 만든다</a:t>
            </a:r>
            <a:r>
              <a:rPr lang="en-US" altLang="ko-KR" dirty="0" smtClean="0"/>
              <a:t>(1)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별이 알고 보니 제작진에서 푼 스파이였다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20000"/>
              </a:lnSpc>
            </a:pPr>
            <a:endParaRPr lang="en-US" altLang="ko-KR" dirty="0" smtClean="0"/>
          </a:p>
          <a:p>
            <a:pPr lvl="1">
              <a:lnSpc>
                <a:spcPct val="120000"/>
              </a:lnSpc>
            </a:pPr>
            <a:r>
              <a:rPr lang="en-US" altLang="ko-KR" dirty="0" smtClean="0"/>
              <a:t>1</a:t>
            </a:r>
            <a:r>
              <a:rPr lang="ko-KR" altLang="en-US" dirty="0" smtClean="0"/>
              <a:t>등 상품을 주지 않기 위한 음모</a:t>
            </a:r>
            <a:endParaRPr lang="en-US" altLang="ko-KR" dirty="0" smtClean="0"/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이후에 제작진을 개발살 내버리는 전개</a:t>
            </a:r>
            <a:r>
              <a:rPr lang="en-US" altLang="ko-KR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84685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이후의 전개를 만든다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별은 진짜로 운이 좋은 것이었다</a:t>
            </a:r>
            <a:r>
              <a:rPr lang="en-US" altLang="ko-KR" dirty="0" smtClean="0"/>
              <a:t>.</a:t>
            </a:r>
          </a:p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대회를 여러 번 해서 그 중 한 번 저런 사건이 있는 것으로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주인공 팀은 그 때가 유일한 </a:t>
            </a:r>
            <a:r>
              <a:rPr lang="en-US" altLang="ko-KR" dirty="0" smtClean="0"/>
              <a:t>1</a:t>
            </a:r>
            <a:r>
              <a:rPr lang="ko-KR" altLang="en-US" dirty="0" smtClean="0"/>
              <a:t>등 기회여서 아쉬움을 더한다</a:t>
            </a:r>
            <a:r>
              <a:rPr lang="en-US" altLang="ko-KR" dirty="0" smtClean="0"/>
              <a:t>?</a:t>
            </a:r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운이 모든걸 말해주지 못한다</a:t>
            </a:r>
            <a:r>
              <a:rPr lang="en-US" altLang="ko-KR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65772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이후의 전개를 만든다</a:t>
            </a:r>
            <a:r>
              <a:rPr lang="en-US" altLang="ko-KR" dirty="0" smtClean="0"/>
              <a:t>(3)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err="1" smtClean="0"/>
              <a:t>운빨</a:t>
            </a:r>
            <a:r>
              <a:rPr lang="ko-KR" altLang="en-US" dirty="0" smtClean="0"/>
              <a:t> 좋은 사람이 승리하는 세계관이다</a:t>
            </a:r>
            <a:r>
              <a:rPr lang="en-US" altLang="ko-KR" dirty="0" smtClean="0"/>
              <a:t>.</a:t>
            </a:r>
          </a:p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저기서 끝이 아니라 저런걸 수없이 보여주든가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8436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전개를 추가하는 경우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별의 존재가 복선이 된다</a:t>
            </a:r>
            <a:r>
              <a:rPr lang="en-US" altLang="ko-KR" dirty="0" smtClean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99592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게임에서 웬 복선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스토리가 아니더라도 복선을 만들 수 있습니다</a:t>
            </a:r>
            <a:r>
              <a:rPr lang="en-US" altLang="ko-KR" dirty="0" smtClean="0"/>
              <a:t>.</a:t>
            </a:r>
          </a:p>
          <a:p>
            <a:pPr>
              <a:lnSpc>
                <a:spcPct val="120000"/>
              </a:lnSpc>
            </a:pPr>
            <a:endParaRPr lang="en-US" altLang="ko-KR" dirty="0"/>
          </a:p>
          <a:p>
            <a:pPr>
              <a:lnSpc>
                <a:spcPct val="120000"/>
              </a:lnSpc>
            </a:pPr>
            <a:r>
              <a:rPr lang="en-US" altLang="ko-KR" sz="2200" dirty="0" smtClean="0">
                <a:hlinkClick r:id="rId2"/>
              </a:rPr>
              <a:t>http://tvtropes.org/pmwiki/pmwiki.php/Main/ChekhovsSkill</a:t>
            </a:r>
            <a:endParaRPr lang="en-US" altLang="ko-KR" sz="2200" dirty="0" smtClean="0"/>
          </a:p>
          <a:p>
            <a:pPr>
              <a:lnSpc>
                <a:spcPct val="120000"/>
              </a:lnSpc>
            </a:pP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93336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예시 </a:t>
            </a:r>
            <a:r>
              <a:rPr lang="en-US" altLang="ko-KR" dirty="0" smtClean="0"/>
              <a:t>(super </a:t>
            </a:r>
            <a:r>
              <a:rPr lang="en-US" altLang="ko-KR" dirty="0" err="1" smtClean="0"/>
              <a:t>mario</a:t>
            </a:r>
            <a:r>
              <a:rPr lang="en-US" altLang="ko-KR" dirty="0" smtClean="0"/>
              <a:t> world)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endParaRPr lang="en-US" altLang="ko-KR" dirty="0" smtClean="0"/>
          </a:p>
        </p:txBody>
      </p:sp>
      <p:pic>
        <p:nvPicPr>
          <p:cNvPr id="3075" name="Picture 3" descr="D:\Image\새 폴더 (2)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845" y="1304206"/>
            <a:ext cx="2552078" cy="2444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Image\새 폴더 (2)\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933056"/>
            <a:ext cx="2706807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Image\새 폴더 (2)\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340768"/>
            <a:ext cx="2476500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82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예시</a:t>
            </a:r>
            <a:r>
              <a:rPr lang="en-US" altLang="ko-KR" dirty="0" smtClean="0"/>
              <a:t> (super </a:t>
            </a:r>
            <a:r>
              <a:rPr lang="en-US" altLang="ko-KR" dirty="0" err="1" smtClean="0"/>
              <a:t>mario</a:t>
            </a:r>
            <a:r>
              <a:rPr lang="en-US" altLang="ko-KR" dirty="0" smtClean="0"/>
              <a:t> world)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endParaRPr lang="en-US" altLang="ko-KR" dirty="0" smtClean="0"/>
          </a:p>
        </p:txBody>
      </p:sp>
      <p:pic>
        <p:nvPicPr>
          <p:cNvPr id="3074" name="Picture 2" descr="http://mariostadium.thesoniczone.net/mkds/images/cameos/0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988840"/>
            <a:ext cx="3885203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41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 </a:t>
            </a:r>
            <a:r>
              <a:rPr lang="ko-KR" altLang="en-US" dirty="0" err="1" smtClean="0"/>
              <a:t>메카닉에</a:t>
            </a:r>
            <a:r>
              <a:rPr lang="ko-KR" altLang="en-US" dirty="0" smtClean="0"/>
              <a:t> 복선 넣기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단순한 것은 많이 보인다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20000"/>
              </a:lnSpc>
            </a:pPr>
            <a:r>
              <a:rPr lang="ko-KR" altLang="en-US" dirty="0" err="1" smtClean="0"/>
              <a:t>퍼즐류의</a:t>
            </a:r>
            <a:r>
              <a:rPr lang="ko-KR" altLang="en-US" dirty="0" smtClean="0"/>
              <a:t> 게임에서</a:t>
            </a:r>
            <a:endParaRPr lang="en-US" altLang="ko-KR" dirty="0" smtClean="0"/>
          </a:p>
          <a:p>
            <a:pPr lvl="2">
              <a:lnSpc>
                <a:spcPct val="120000"/>
              </a:lnSpc>
            </a:pPr>
            <a:r>
              <a:rPr lang="ko-KR" altLang="en-US" dirty="0" err="1" smtClean="0"/>
              <a:t>튜토리얼</a:t>
            </a:r>
            <a:endParaRPr lang="en-US" altLang="ko-KR" dirty="0" smtClean="0"/>
          </a:p>
          <a:p>
            <a:pPr lvl="2">
              <a:lnSpc>
                <a:spcPct val="120000"/>
              </a:lnSpc>
            </a:pPr>
            <a:r>
              <a:rPr lang="ko-KR" altLang="en-US" dirty="0" smtClean="0"/>
              <a:t>간단한 퍼즐</a:t>
            </a:r>
            <a:r>
              <a:rPr lang="en-US" altLang="ko-KR" dirty="0" smtClean="0"/>
              <a:t>-&gt;</a:t>
            </a:r>
            <a:r>
              <a:rPr lang="ko-KR" altLang="en-US" dirty="0" smtClean="0"/>
              <a:t>복잡한 퍼즐로의 진행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4679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 </a:t>
            </a:r>
            <a:r>
              <a:rPr lang="ko-KR" altLang="en-US" dirty="0" err="1" smtClean="0"/>
              <a:t>메카닉에</a:t>
            </a:r>
            <a:r>
              <a:rPr lang="ko-KR" altLang="en-US" dirty="0" smtClean="0"/>
              <a:t> 복선 넣기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설명을 안 해주면 </a:t>
            </a:r>
            <a:r>
              <a:rPr lang="ko-KR" altLang="en-US" dirty="0" err="1" smtClean="0"/>
              <a:t>안된다</a:t>
            </a:r>
            <a:r>
              <a:rPr lang="en-US" altLang="ko-KR" dirty="0" smtClean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05482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 </a:t>
            </a:r>
            <a:r>
              <a:rPr lang="ko-KR" altLang="en-US" dirty="0" err="1" smtClean="0"/>
              <a:t>메카닉에</a:t>
            </a:r>
            <a:r>
              <a:rPr lang="ko-KR" altLang="en-US" dirty="0" smtClean="0"/>
              <a:t> 복선 넣기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smtClean="0"/>
              <a:t>설명을 안 해주는 </a:t>
            </a:r>
            <a:r>
              <a:rPr lang="ko-KR" altLang="en-US" dirty="0" smtClean="0"/>
              <a:t>것과 비슷한 효과</a:t>
            </a:r>
            <a:r>
              <a:rPr lang="en-US" altLang="ko-KR" dirty="0" smtClean="0"/>
              <a:t>?</a:t>
            </a:r>
          </a:p>
          <a:p>
            <a:pPr lvl="1">
              <a:lnSpc>
                <a:spcPct val="120000"/>
              </a:lnSpc>
            </a:pPr>
            <a:endParaRPr lang="en-US" altLang="ko-KR" sz="2400" dirty="0" smtClean="0"/>
          </a:p>
          <a:p>
            <a:pPr lvl="1">
              <a:lnSpc>
                <a:spcPct val="120000"/>
              </a:lnSpc>
            </a:pPr>
            <a:r>
              <a:rPr lang="ko-KR" altLang="en-US" sz="2400" dirty="0" smtClean="0"/>
              <a:t>초반에 알려주고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중반엔 안 쓰고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마지막에 쓰기</a:t>
            </a:r>
            <a:r>
              <a:rPr lang="en-US" altLang="ko-KR" sz="2400" dirty="0" smtClean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24701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 </a:t>
            </a:r>
            <a:r>
              <a:rPr lang="ko-KR" altLang="en-US" dirty="0" err="1" smtClean="0"/>
              <a:t>클리어에</a:t>
            </a:r>
            <a:r>
              <a:rPr lang="ko-KR" altLang="en-US" dirty="0" smtClean="0"/>
              <a:t> 필요한 기술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en-US" altLang="ko-KR" dirty="0" smtClean="0"/>
              <a:t>A</a:t>
            </a:r>
          </a:p>
          <a:p>
            <a:pPr>
              <a:lnSpc>
                <a:spcPct val="120000"/>
              </a:lnSpc>
            </a:pPr>
            <a:endParaRPr lang="en-US" altLang="ko-KR" dirty="0"/>
          </a:p>
          <a:p>
            <a:pPr>
              <a:lnSpc>
                <a:spcPct val="120000"/>
              </a:lnSpc>
            </a:pPr>
            <a:r>
              <a:rPr lang="en-US" altLang="ko-KR" dirty="0" smtClean="0"/>
              <a:t>B</a:t>
            </a:r>
          </a:p>
          <a:p>
            <a:pPr>
              <a:lnSpc>
                <a:spcPct val="120000"/>
              </a:lnSpc>
            </a:pPr>
            <a:endParaRPr lang="en-US" altLang="ko-KR" dirty="0"/>
          </a:p>
          <a:p>
            <a:pPr>
              <a:lnSpc>
                <a:spcPct val="120000"/>
              </a:lnSpc>
            </a:pPr>
            <a:r>
              <a:rPr lang="en-US" altLang="ko-KR" dirty="0" smtClean="0"/>
              <a:t>C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583668" y="2524919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522401" y="2524919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79812" y="2524919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85456" y="2524919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342867" y="2524919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702907" y="2524919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3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690753" y="2524919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048164" y="2524919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408204" y="2524919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3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768244" y="2524919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4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556048" y="3789040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852192" y="3789040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675287" y="3789040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3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740624" y="3789040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4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583668" y="5157192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2879812" y="5157192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342867" y="5157192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4702907" y="5157192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3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5690753" y="5157192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6048164" y="5157192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408204" y="5157192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3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768244" y="5157192"/>
            <a:ext cx="360040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4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68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 제작자의 입장에서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어</a:t>
            </a:r>
            <a:r>
              <a:rPr lang="ko-KR" altLang="en-US" dirty="0"/>
              <a:t>떤</a:t>
            </a:r>
            <a:r>
              <a:rPr lang="ko-KR" altLang="en-US" dirty="0" smtClean="0"/>
              <a:t> 보스를 새로운 기술인 </a:t>
            </a:r>
            <a:r>
              <a:rPr lang="en-US" altLang="ko-KR" dirty="0" smtClean="0"/>
              <a:t>(</a:t>
            </a:r>
            <a:r>
              <a:rPr lang="ko-KR" altLang="en-US" dirty="0" smtClean="0"/>
              <a:t>위로 던지기 기술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사용하여 공략하게 하고 싶다</a:t>
            </a:r>
            <a:r>
              <a:rPr lang="en-US" altLang="ko-KR" dirty="0" smtClean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834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(1)</a:t>
            </a:r>
            <a:r>
              <a:rPr lang="ko-KR" altLang="en-US" dirty="0" smtClean="0"/>
              <a:t>저 기술을 앞에서 설명한다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err="1" smtClean="0"/>
              <a:t>튜토리얼이나</a:t>
            </a:r>
            <a:r>
              <a:rPr lang="ko-KR" altLang="en-US" dirty="0" smtClean="0"/>
              <a:t> 게임 내에서 기술을 설명하는 것을 </a:t>
            </a:r>
            <a:r>
              <a:rPr lang="ko-KR" altLang="en-US" b="1" dirty="0" smtClean="0"/>
              <a:t>추가한다</a:t>
            </a:r>
            <a:r>
              <a:rPr lang="en-US" altLang="ko-KR" dirty="0" smtClean="0"/>
              <a:t>.</a:t>
            </a:r>
          </a:p>
          <a:p>
            <a:pPr>
              <a:lnSpc>
                <a:spcPct val="120000"/>
              </a:lnSpc>
            </a:pPr>
            <a:endParaRPr lang="en-US" altLang="ko-KR" dirty="0"/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최종보스가 될 경우 </a:t>
            </a:r>
            <a:r>
              <a:rPr lang="ko-KR" altLang="en-US" dirty="0" err="1" smtClean="0"/>
              <a:t>임팩트가</a:t>
            </a:r>
            <a:r>
              <a:rPr lang="ko-KR" altLang="en-US" dirty="0" smtClean="0"/>
              <a:t> 크다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97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(1)</a:t>
            </a:r>
            <a:r>
              <a:rPr lang="ko-KR" altLang="en-US" dirty="0" smtClean="0"/>
              <a:t>저 기술을 앞에서 설명한다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사람들이 좋아하는</a:t>
            </a:r>
            <a:r>
              <a:rPr lang="en-US" altLang="ko-KR" dirty="0" smtClean="0"/>
              <a:t>(?) </a:t>
            </a:r>
            <a:r>
              <a:rPr lang="ko-KR" altLang="en-US" dirty="0" smtClean="0"/>
              <a:t>예상치 못한 솔루션을 비교적 쉽게 추가할 수 있다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난이도를 높일 수 있다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237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000" dirty="0" smtClean="0"/>
              <a:t>(2)</a:t>
            </a:r>
            <a:r>
              <a:rPr lang="ko-KR" altLang="en-US" sz="4000" dirty="0" smtClean="0"/>
              <a:t> 이 전투를 통해 배우게 한다</a:t>
            </a:r>
            <a:r>
              <a:rPr lang="en-US" altLang="ko-KR" sz="4000" dirty="0" smtClean="0"/>
              <a:t>.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캐릭터가 보스와 대전하는 도중 새로운 기술을 발견한다</a:t>
            </a:r>
            <a:r>
              <a:rPr lang="en-US" altLang="ko-KR" dirty="0" smtClean="0"/>
              <a:t>?</a:t>
            </a:r>
          </a:p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en-US" altLang="ko-KR" dirty="0" smtClean="0"/>
              <a:t>(</a:t>
            </a:r>
            <a:r>
              <a:rPr lang="ko-KR" altLang="en-US" dirty="0" smtClean="0"/>
              <a:t>위로 던지는 기술</a:t>
            </a:r>
            <a:r>
              <a:rPr lang="en-US" altLang="ko-KR" dirty="0" smtClean="0"/>
              <a:t>)</a:t>
            </a:r>
            <a:r>
              <a:rPr lang="ko-KR" altLang="en-US" dirty="0" smtClean="0"/>
              <a:t>이 스토리상 중요한 기술이 되어야 한다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313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000" dirty="0" smtClean="0"/>
              <a:t>(2)</a:t>
            </a:r>
            <a:r>
              <a:rPr lang="ko-KR" altLang="en-US" sz="4000" dirty="0" smtClean="0"/>
              <a:t> 이 전투를 통해 배우게 한다</a:t>
            </a:r>
            <a:r>
              <a:rPr lang="en-US" altLang="ko-KR" sz="4000" dirty="0" smtClean="0"/>
              <a:t>.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기술로 인해 분량을 늘릴 수 있다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스토리가 받쳐줘야만 한다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난이도를 점진적으로 높일 수 있다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이후에는 이 기술을 </a:t>
            </a:r>
            <a:r>
              <a:rPr lang="ko-KR" altLang="en-US" dirty="0" err="1" smtClean="0"/>
              <a:t>연마해야하므로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31182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게임을 제작할 때 이런 식으로 복선을 넣어 보는 것도 재미있지 </a:t>
            </a:r>
            <a:r>
              <a:rPr lang="ko-KR" altLang="en-US" dirty="0"/>
              <a:t>않을까</a:t>
            </a:r>
            <a:r>
              <a:rPr lang="en-US" altLang="ko-KR" dirty="0"/>
              <a:t>?</a:t>
            </a:r>
          </a:p>
          <a:p>
            <a:pPr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단</a:t>
            </a:r>
            <a:r>
              <a:rPr lang="en-US" altLang="ko-KR" dirty="0" smtClean="0"/>
              <a:t>, </a:t>
            </a:r>
            <a:r>
              <a:rPr lang="ko-KR" altLang="en-US" dirty="0" smtClean="0"/>
              <a:t>뭔가 기계적인 느낌이 나기 때문에 남발하는 것은 좋지 않을지도 모른다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2262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</TotalTime>
  <Words>770</Words>
  <Application>Microsoft Office PowerPoint</Application>
  <PresentationFormat>화면 슬라이드 쇼(4:3)</PresentationFormat>
  <Paragraphs>187</Paragraphs>
  <Slides>54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54</vt:i4>
      </vt:variant>
    </vt:vector>
  </HeadingPairs>
  <TitlesOfParts>
    <vt:vector size="55" baseType="lpstr">
      <vt:lpstr>Office 테마</vt:lpstr>
      <vt:lpstr>게임에 복선 넣기 (Are you an artist? 2)</vt:lpstr>
      <vt:lpstr>PowerPoint 프레젠테이션</vt:lpstr>
      <vt:lpstr>복선?</vt:lpstr>
      <vt:lpstr>복선?</vt:lpstr>
      <vt:lpstr>복선?</vt:lpstr>
      <vt:lpstr>예를 들어…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문제?</vt:lpstr>
      <vt:lpstr>문제?</vt:lpstr>
      <vt:lpstr>해결법?</vt:lpstr>
      <vt:lpstr>해결법?</vt:lpstr>
      <vt:lpstr>이후의 전개를 만든다(1)</vt:lpstr>
      <vt:lpstr>이후의 전개를 만든다(2)</vt:lpstr>
      <vt:lpstr>이후의 전개를 만든다(3)</vt:lpstr>
      <vt:lpstr>전개를 추가하는 경우</vt:lpstr>
      <vt:lpstr>게임에서 웬 복선?</vt:lpstr>
      <vt:lpstr>예시 (super mario world)</vt:lpstr>
      <vt:lpstr>예시 (super mario world)</vt:lpstr>
      <vt:lpstr>게임 메카닉에 복선 넣기</vt:lpstr>
      <vt:lpstr>게임 메카닉에 복선 넣기</vt:lpstr>
      <vt:lpstr>게임 메카닉에 복선 넣기</vt:lpstr>
      <vt:lpstr>게임 클리어에 필요한 기술</vt:lpstr>
      <vt:lpstr>게임 제작자의 입장에서</vt:lpstr>
      <vt:lpstr>(1)저 기술을 앞에서 설명한다.</vt:lpstr>
      <vt:lpstr>(1)저 기술을 앞에서 설명한다.</vt:lpstr>
      <vt:lpstr>(2) 이 전투를 통해 배우게 한다.</vt:lpstr>
      <vt:lpstr>(2) 이 전투를 통해 배우게 한다.</vt:lpstr>
      <vt:lpstr>결론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Are you an artist? 2</dc:title>
  <dc:creator>user</dc:creator>
  <cp:lastModifiedBy>Celicath</cp:lastModifiedBy>
  <cp:revision>29</cp:revision>
  <dcterms:created xsi:type="dcterms:W3CDTF">2015-05-09T01:19:38Z</dcterms:created>
  <dcterms:modified xsi:type="dcterms:W3CDTF">2015-05-10T15:45:55Z</dcterms:modified>
</cp:coreProperties>
</file>