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64"/>
  </p:notesMasterIdLst>
  <p:handoutMasterIdLst>
    <p:handoutMasterId r:id="rId65"/>
  </p:handoutMasterIdLst>
  <p:sldIdLst>
    <p:sldId id="257" r:id="rId3"/>
    <p:sldId id="258" r:id="rId4"/>
    <p:sldId id="264" r:id="rId5"/>
    <p:sldId id="282" r:id="rId6"/>
    <p:sldId id="314" r:id="rId7"/>
    <p:sldId id="283" r:id="rId8"/>
    <p:sldId id="268" r:id="rId9"/>
    <p:sldId id="260" r:id="rId10"/>
    <p:sldId id="267" r:id="rId11"/>
    <p:sldId id="279" r:id="rId12"/>
    <p:sldId id="280" r:id="rId13"/>
    <p:sldId id="281" r:id="rId14"/>
    <p:sldId id="276" r:id="rId15"/>
    <p:sldId id="277" r:id="rId16"/>
    <p:sldId id="315" r:id="rId17"/>
    <p:sldId id="275" r:id="rId18"/>
    <p:sldId id="316" r:id="rId19"/>
    <p:sldId id="317" r:id="rId20"/>
    <p:sldId id="272" r:id="rId21"/>
    <p:sldId id="284" r:id="rId22"/>
    <p:sldId id="287" r:id="rId23"/>
    <p:sldId id="288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8" r:id="rId32"/>
    <p:sldId id="300" r:id="rId33"/>
    <p:sldId id="297" r:id="rId34"/>
    <p:sldId id="302" r:id="rId35"/>
    <p:sldId id="301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1" r:id="rId44"/>
    <p:sldId id="310" r:id="rId45"/>
    <p:sldId id="312" r:id="rId46"/>
    <p:sldId id="313" r:id="rId47"/>
    <p:sldId id="318" r:id="rId48"/>
    <p:sldId id="319" r:id="rId49"/>
    <p:sldId id="324" r:id="rId50"/>
    <p:sldId id="325" r:id="rId51"/>
    <p:sldId id="326" r:id="rId52"/>
    <p:sldId id="327" r:id="rId53"/>
    <p:sldId id="328" r:id="rId54"/>
    <p:sldId id="320" r:id="rId55"/>
    <p:sldId id="321" r:id="rId56"/>
    <p:sldId id="329" r:id="rId57"/>
    <p:sldId id="330" r:id="rId58"/>
    <p:sldId id="331" r:id="rId59"/>
    <p:sldId id="332" r:id="rId60"/>
    <p:sldId id="333" r:id="rId61"/>
    <p:sldId id="299" r:id="rId62"/>
    <p:sldId id="266" r:id="rId63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72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68">
          <p15:clr>
            <a:srgbClr val="A4A3A4"/>
          </p15:clr>
        </p15:guide>
        <p15:guide id="5" pos="3839">
          <p15:clr>
            <a:srgbClr val="A4A3A4"/>
          </p15:clr>
        </p15:guide>
        <p15:guide id="6" pos="768">
          <p15:clr>
            <a:srgbClr val="A4A3A4"/>
          </p15:clr>
        </p15:guide>
        <p15:guide id="7" pos="729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6" autoAdjust="0"/>
    <p:restoredTop sz="94660"/>
  </p:normalViewPr>
  <p:slideViewPr>
    <p:cSldViewPr>
      <p:cViewPr varScale="1">
        <p:scale>
          <a:sx n="156" d="100"/>
          <a:sy n="156" d="100"/>
        </p:scale>
        <p:origin x="276" y="132"/>
      </p:cViewPr>
      <p:guideLst>
        <p:guide orient="horz" pos="2160"/>
        <p:guide orient="horz" pos="1072"/>
        <p:guide orient="horz" pos="3888"/>
        <p:guide orient="horz" pos="368"/>
        <p:guide pos="3839"/>
        <p:guide pos="768"/>
        <p:guide pos="729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4" d="100"/>
          <a:sy n="84" d="100"/>
        </p:scale>
        <p:origin x="1002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FE5B4EDC-59C0-49C7-8ADA-5A781B329E02}" type="datetimeFigureOut">
              <a:rPr lang="en-US" altLang="ko-KR"/>
              <a:t>11/9/2013</a:t>
            </a:fld>
            <a:endParaRPr 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79429053-DC2A-4342-ADD4-2FD729D91E2C}" type="slidenum">
              <a:rPr lang="ko-KR"/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F2D8D46A-B586-417D-BFBD-8C8FE0AAF762}" type="datetimeFigureOut">
              <a:t>2013-11-09</a:t>
            </a:fld>
            <a:endParaRPr lang="ko-KR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latinLnBrk="1"/>
            <a:r>
              <a:rPr lang="ko-KR"/>
              <a:t>마스터 텍스트 스타일 편집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3EBA5BD7-F043-4D1B-AA17-CD412FC534DE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1" hangingPunct="1">
      <a:defRPr lang="ko-KR"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5097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06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35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508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벡ㅋ차이크</a:t>
            </a:r>
            <a:r>
              <a:rPr lang="ko-KR" altLang="en-US" dirty="0" smtClean="0"/>
              <a:t> 비슷하게 발음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독일어로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도구</a:t>
            </a:r>
            <a:r>
              <a:rPr lang="en-US" altLang="ko-KR" dirty="0" smtClean="0"/>
              <a:t>＇</a:t>
            </a:r>
            <a:r>
              <a:rPr lang="ko-KR" altLang="en-US" dirty="0" smtClean="0"/>
              <a:t>라는 뜻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928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033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135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920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WSGI</a:t>
            </a:r>
            <a:r>
              <a:rPr lang="ko-KR" altLang="en-US" dirty="0" smtClean="0"/>
              <a:t>는 약속</a:t>
            </a:r>
            <a:r>
              <a:rPr lang="en-US" altLang="ko-KR" dirty="0" smtClean="0"/>
              <a:t>.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이걸 구현한 것 중 하나가 </a:t>
            </a:r>
            <a:r>
              <a:rPr lang="en-US" altLang="ko-KR" baseline="0" dirty="0" err="1" smtClean="0"/>
              <a:t>werkzeug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50743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7176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862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altLang="ko-KR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07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대각선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4" name="직선 연결선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맨 아래 선"/>
          <p:cNvGrpSpPr/>
          <p:nvPr/>
        </p:nvGrpSpPr>
        <p:grpSpPr>
          <a:xfrm>
            <a:off x="-8916" y="6057149"/>
            <a:ext cx="5498726" cy="820207"/>
            <a:chOff x="-6689" y="4553748"/>
            <a:chExt cx="4125119" cy="615155"/>
          </a:xfrm>
        </p:grpSpPr>
        <p:sp>
          <p:nvSpPr>
            <p:cNvPr id="9" name="자유형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latinLnBrk="1"/>
              <a:endParaRPr lang="ko-KR" dirty="0"/>
            </a:p>
          </p:txBody>
        </p:sp>
        <p:sp>
          <p:nvSpPr>
            <p:cNvPr id="10" name="자유형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latinLnBrk="1"/>
              <a:endParaRPr lang="ko-KR" dirty="0"/>
            </a:p>
          </p:txBody>
        </p:sp>
        <p:sp>
          <p:nvSpPr>
            <p:cNvPr id="11" name="자유형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latinLnBrk="1"/>
              <a:endParaRPr lang="ko-KR" dirty="0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000251"/>
          </a:xfrm>
        </p:spPr>
        <p:txBody>
          <a:bodyPr>
            <a:normAutofit/>
          </a:bodyPr>
          <a:lstStyle>
            <a:lvl1pPr latinLnBrk="1">
              <a:defRPr lang="ko-KR" sz="5400"/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>
          <a:xfrm>
            <a:off x="1625176" y="2616200"/>
            <a:ext cx="8735325" cy="1752600"/>
          </a:xfrm>
        </p:spPr>
        <p:txBody>
          <a:bodyPr>
            <a:normAutofit/>
          </a:bodyPr>
          <a:lstStyle>
            <a:lvl1pPr marL="0" indent="0" algn="l" latinLnBrk="1">
              <a:spcBef>
                <a:spcPts val="0"/>
              </a:spcBef>
              <a:buNone/>
              <a:defRPr lang="ko-KR" sz="2800" cap="all" spc="200" baseline="0">
                <a:solidFill>
                  <a:schemeClr val="accent1"/>
                </a:solidFill>
              </a:defRPr>
            </a:lvl1pPr>
            <a:lvl2pPr marL="609493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/>
          </a:p>
        </p:txBody>
      </p:sp>
      <p:sp>
        <p:nvSpPr>
          <p:cNvPr id="22" name="날짜 개체 틀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5pPr latinLnBrk="1">
              <a:defRPr lang="ko-KR"/>
            </a:lvl5pPr>
            <a:lvl6pPr latinLnBrk="1">
              <a:defRPr lang="ko-KR"/>
            </a:lvl6pPr>
            <a:lvl7pPr latinLnBrk="1">
              <a:defRPr lang="ko-KR"/>
            </a:lvl7pPr>
            <a:lvl8pPr latinLnBrk="1">
              <a:defRPr lang="ko-KR"/>
            </a:lvl8pPr>
            <a:lvl9pPr latinLnBrk="1">
              <a:defRPr lang="ko-KR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25177" y="2209801"/>
            <a:ext cx="8938472" cy="2764335"/>
          </a:xfrm>
        </p:spPr>
        <p:txBody>
          <a:bodyPr anchor="b">
            <a:normAutofit/>
          </a:bodyPr>
          <a:lstStyle>
            <a:lvl1pPr algn="l" latinLnBrk="1">
              <a:defRPr lang="ko-KR" sz="5400" b="0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25176" y="4951266"/>
            <a:ext cx="7069519" cy="1220933"/>
          </a:xfrm>
        </p:spPr>
        <p:txBody>
          <a:bodyPr anchor="t">
            <a:normAutofit/>
          </a:bodyPr>
          <a:lstStyle>
            <a:lvl1pPr marL="0" indent="0" latinLnBrk="1">
              <a:spcBef>
                <a:spcPts val="0"/>
              </a:spcBef>
              <a:buNone/>
              <a:defRPr lang="ko-KR" sz="2800" cap="all" spc="200" baseline="0">
                <a:solidFill>
                  <a:schemeClr val="accent1"/>
                </a:solidFill>
              </a:defRPr>
            </a:lvl1pPr>
            <a:lvl2pPr marL="609493" indent="0" latinLnBrk="1">
              <a:buNone/>
              <a:defRPr lang="ko-KR"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latinLnBrk="1">
              <a:buNone/>
              <a:defRPr lang="ko-KR"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latinLnBrk="1">
              <a:buNone/>
              <a:defRPr lang="ko-KR"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  <p:grpSp>
        <p:nvGrpSpPr>
          <p:cNvPr id="11" name="대각선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2" name="직선 연결선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218883" y="1706880"/>
            <a:ext cx="5078677" cy="4465320"/>
          </a:xfrm>
        </p:spPr>
        <p:txBody>
          <a:bodyPr>
            <a:normAutofit/>
          </a:bodyPr>
          <a:lstStyle>
            <a:lvl1pPr latinLnBrk="1">
              <a:defRPr lang="ko-KR" sz="2800"/>
            </a:lvl1pPr>
            <a:lvl2pPr latinLnBrk="1">
              <a:defRPr lang="ko-KR" sz="2400"/>
            </a:lvl2pPr>
            <a:lvl3pPr latinLnBrk="1">
              <a:defRPr lang="ko-KR" sz="2000"/>
            </a:lvl3pPr>
            <a:lvl4pPr latinLnBrk="1">
              <a:defRPr lang="ko-KR" sz="2000"/>
            </a:lvl4pPr>
            <a:lvl5pPr latinLnBrk="1">
              <a:defRPr lang="ko-KR" sz="2000"/>
            </a:lvl5pPr>
            <a:lvl6pPr latinLnBrk="1">
              <a:defRPr lang="ko-KR" sz="2000"/>
            </a:lvl6pPr>
            <a:lvl7pPr latinLnBrk="1">
              <a:defRPr lang="ko-KR" sz="2000"/>
            </a:lvl7pPr>
            <a:lvl8pPr latinLnBrk="1">
              <a:defRPr lang="ko-KR" sz="2000" baseline="0"/>
            </a:lvl8pPr>
            <a:lvl9pPr latinLnBrk="1">
              <a:defRPr lang="ko-KR" sz="2000" baseline="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500707" y="1706880"/>
            <a:ext cx="5078677" cy="4465320"/>
          </a:xfrm>
        </p:spPr>
        <p:txBody>
          <a:bodyPr>
            <a:normAutofit/>
          </a:bodyPr>
          <a:lstStyle>
            <a:lvl1pPr latinLnBrk="1">
              <a:defRPr lang="ko-KR" sz="2800"/>
            </a:lvl1pPr>
            <a:lvl2pPr latinLnBrk="1">
              <a:defRPr lang="ko-KR" sz="2400"/>
            </a:lvl2pPr>
            <a:lvl3pPr latinLnBrk="1">
              <a:defRPr lang="ko-KR" sz="2000"/>
            </a:lvl3pPr>
            <a:lvl4pPr latinLnBrk="1">
              <a:defRPr lang="ko-KR" sz="2000"/>
            </a:lvl4pPr>
            <a:lvl5pPr latinLnBrk="1">
              <a:defRPr lang="ko-KR" sz="2000"/>
            </a:lvl5pPr>
            <a:lvl6pPr latinLnBrk="1">
              <a:defRPr lang="ko-KR" sz="2000"/>
            </a:lvl6pPr>
            <a:lvl7pPr latinLnBrk="1">
              <a:defRPr lang="ko-KR" sz="2000"/>
            </a:lvl7pPr>
            <a:lvl8pPr latinLnBrk="1">
              <a:defRPr lang="ko-KR" sz="2000"/>
            </a:lvl8pPr>
            <a:lvl9pPr latinLnBrk="1">
              <a:defRPr lang="ko-KR" sz="20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</p:spPr>
        <p:txBody>
          <a:bodyPr/>
          <a:lstStyle>
            <a:lvl1pPr latinLnBrk="1">
              <a:defRPr lang="ko-KR"/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18883" y="1701800"/>
            <a:ext cx="5082740" cy="914400"/>
          </a:xfrm>
        </p:spPr>
        <p:txBody>
          <a:bodyPr anchor="b">
            <a:normAutofit/>
          </a:bodyPr>
          <a:lstStyle>
            <a:lvl1pPr marL="0" indent="0" latinLnBrk="1">
              <a:spcBef>
                <a:spcPts val="0"/>
              </a:spcBef>
              <a:buNone/>
              <a:defRPr lang="ko-KR" sz="2800" b="0" cap="all" spc="200" baseline="0">
                <a:solidFill>
                  <a:schemeClr val="accent1"/>
                </a:solidFill>
              </a:defRPr>
            </a:lvl1pPr>
            <a:lvl2pPr marL="609493" indent="0" latinLnBrk="1">
              <a:buNone/>
              <a:defRPr lang="ko-KR" sz="2700" b="1"/>
            </a:lvl2pPr>
            <a:lvl3pPr marL="1218987" indent="0" latinLnBrk="1">
              <a:buNone/>
              <a:defRPr lang="ko-KR" sz="2400" b="1"/>
            </a:lvl3pPr>
            <a:lvl4pPr marL="1828480" indent="0" latinLnBrk="1">
              <a:buNone/>
              <a:defRPr lang="ko-KR" sz="2100" b="1"/>
            </a:lvl4pPr>
            <a:lvl5pPr marL="2437973" indent="0" latinLnBrk="1">
              <a:buNone/>
              <a:defRPr lang="ko-KR" sz="2100" b="1"/>
            </a:lvl5pPr>
            <a:lvl6pPr marL="3047467" indent="0" latinLnBrk="1">
              <a:buNone/>
              <a:defRPr lang="ko-KR" sz="2100" b="1"/>
            </a:lvl6pPr>
            <a:lvl7pPr marL="3656960" indent="0" latinLnBrk="1">
              <a:buNone/>
              <a:defRPr lang="ko-KR" sz="2100" b="1"/>
            </a:lvl7pPr>
            <a:lvl8pPr marL="4266453" indent="0" latinLnBrk="1">
              <a:buNone/>
              <a:defRPr lang="ko-KR" sz="2100" b="1"/>
            </a:lvl8pPr>
            <a:lvl9pPr marL="4875947" indent="0" latinLnBrk="1">
              <a:buNone/>
              <a:defRPr lang="ko-KR" sz="21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218883" y="2717800"/>
            <a:ext cx="5078677" cy="3454400"/>
          </a:xfrm>
        </p:spPr>
        <p:txBody>
          <a:bodyPr>
            <a:noAutofit/>
          </a:bodyPr>
          <a:lstStyle>
            <a:lvl1pPr latinLnBrk="1">
              <a:defRPr lang="ko-KR" sz="2800"/>
            </a:lvl1pPr>
            <a:lvl2pPr latinLnBrk="1">
              <a:defRPr lang="ko-KR" sz="2400"/>
            </a:lvl2pPr>
            <a:lvl3pPr latinLnBrk="1">
              <a:defRPr lang="ko-KR" sz="2000"/>
            </a:lvl3pPr>
            <a:lvl4pPr latinLnBrk="1">
              <a:defRPr lang="ko-KR" sz="2000"/>
            </a:lvl4pPr>
            <a:lvl5pPr latinLnBrk="1">
              <a:defRPr lang="ko-KR" sz="2000"/>
            </a:lvl5pPr>
            <a:lvl6pPr latinLnBrk="1">
              <a:defRPr lang="ko-KR" sz="2000"/>
            </a:lvl6pPr>
            <a:lvl7pPr latinLnBrk="1">
              <a:defRPr lang="ko-KR" sz="2000" baseline="0"/>
            </a:lvl7pPr>
            <a:lvl8pPr latinLnBrk="1">
              <a:defRPr lang="ko-KR" sz="2000" baseline="0"/>
            </a:lvl8pPr>
            <a:lvl9pPr latinLnBrk="1">
              <a:defRPr lang="ko-KR" sz="2000" baseline="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496644" y="1701800"/>
            <a:ext cx="5082740" cy="914400"/>
          </a:xfrm>
        </p:spPr>
        <p:txBody>
          <a:bodyPr anchor="b">
            <a:normAutofit/>
          </a:bodyPr>
          <a:lstStyle>
            <a:lvl1pPr marL="0" indent="0" latinLnBrk="1">
              <a:spcBef>
                <a:spcPts val="0"/>
              </a:spcBef>
              <a:buNone/>
              <a:defRPr lang="ko-KR" sz="2800" b="0" cap="all" spc="200" baseline="0">
                <a:solidFill>
                  <a:schemeClr val="accent1"/>
                </a:solidFill>
              </a:defRPr>
            </a:lvl1pPr>
            <a:lvl2pPr marL="609493" indent="0" latinLnBrk="1">
              <a:buNone/>
              <a:defRPr lang="ko-KR" sz="2700" b="1"/>
            </a:lvl2pPr>
            <a:lvl3pPr marL="1218987" indent="0" latinLnBrk="1">
              <a:buNone/>
              <a:defRPr lang="ko-KR" sz="2400" b="1"/>
            </a:lvl3pPr>
            <a:lvl4pPr marL="1828480" indent="0" latinLnBrk="1">
              <a:buNone/>
              <a:defRPr lang="ko-KR" sz="2100" b="1"/>
            </a:lvl4pPr>
            <a:lvl5pPr marL="2437973" indent="0" latinLnBrk="1">
              <a:buNone/>
              <a:defRPr lang="ko-KR" sz="2100" b="1"/>
            </a:lvl5pPr>
            <a:lvl6pPr marL="3047467" indent="0" latinLnBrk="1">
              <a:buNone/>
              <a:defRPr lang="ko-KR" sz="2100" b="1"/>
            </a:lvl6pPr>
            <a:lvl7pPr marL="3656960" indent="0" latinLnBrk="1">
              <a:buNone/>
              <a:defRPr lang="ko-KR" sz="2100" b="1"/>
            </a:lvl7pPr>
            <a:lvl8pPr marL="4266453" indent="0" latinLnBrk="1">
              <a:buNone/>
              <a:defRPr lang="ko-KR" sz="2100" b="1"/>
            </a:lvl8pPr>
            <a:lvl9pPr marL="4875947" indent="0" latinLnBrk="1">
              <a:buNone/>
              <a:defRPr lang="ko-KR" sz="21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500707" y="2717800"/>
            <a:ext cx="5078677" cy="3454400"/>
          </a:xfrm>
        </p:spPr>
        <p:txBody>
          <a:bodyPr>
            <a:noAutofit/>
          </a:bodyPr>
          <a:lstStyle>
            <a:lvl1pPr latinLnBrk="1">
              <a:defRPr lang="ko-KR" sz="2800"/>
            </a:lvl1pPr>
            <a:lvl2pPr latinLnBrk="1">
              <a:defRPr lang="ko-KR" sz="2400"/>
            </a:lvl2pPr>
            <a:lvl3pPr latinLnBrk="1">
              <a:defRPr lang="ko-KR" sz="2000"/>
            </a:lvl3pPr>
            <a:lvl4pPr latinLnBrk="1">
              <a:defRPr lang="ko-KR" sz="2000"/>
            </a:lvl4pPr>
            <a:lvl5pPr latinLnBrk="1">
              <a:defRPr lang="ko-KR" sz="2000"/>
            </a:lvl5pPr>
            <a:lvl6pPr latinLnBrk="1">
              <a:defRPr lang="ko-KR" sz="2000" baseline="0"/>
            </a:lvl6pPr>
            <a:lvl7pPr latinLnBrk="1">
              <a:defRPr lang="ko-KR" sz="2000" baseline="0"/>
            </a:lvl7pPr>
            <a:lvl8pPr latinLnBrk="1">
              <a:defRPr lang="ko-KR" sz="2000" baseline="0"/>
            </a:lvl8pPr>
            <a:lvl9pPr latinLnBrk="1">
              <a:defRPr lang="ko-KR" sz="2000" baseline="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내용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 latinLnBrk="1">
              <a:defRPr lang="ko-KR"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484971" y="584200"/>
            <a:ext cx="6094413" cy="5588000"/>
          </a:xfrm>
        </p:spPr>
        <p:txBody>
          <a:bodyPr>
            <a:normAutofit/>
          </a:bodyPr>
          <a:lstStyle>
            <a:lvl1pPr latinLnBrk="1">
              <a:defRPr lang="ko-KR" sz="2800"/>
            </a:lvl1pPr>
            <a:lvl2pPr latinLnBrk="1">
              <a:defRPr lang="ko-KR" sz="2400"/>
            </a:lvl2pPr>
            <a:lvl3pPr latinLnBrk="1">
              <a:defRPr lang="ko-KR" sz="2000"/>
            </a:lvl3pPr>
            <a:lvl4pPr latinLnBrk="1">
              <a:defRPr lang="ko-KR" sz="2000"/>
            </a:lvl4pPr>
            <a:lvl5pPr latinLnBrk="1">
              <a:defRPr lang="ko-KR" sz="2000"/>
            </a:lvl5pPr>
            <a:lvl6pPr latinLnBrk="1">
              <a:defRPr lang="ko-KR" sz="2000"/>
            </a:lvl6pPr>
            <a:lvl7pPr latinLnBrk="1">
              <a:defRPr lang="ko-KR" sz="2000"/>
            </a:lvl7pPr>
            <a:lvl8pPr latinLnBrk="1">
              <a:defRPr lang="ko-KR" sz="2000" baseline="0"/>
            </a:lvl8pPr>
            <a:lvl9pPr latinLnBrk="1">
              <a:defRPr lang="ko-KR" sz="2000" baseline="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 latinLnBrk="1">
              <a:buNone/>
              <a:defRPr lang="ko-KR" sz="2000"/>
            </a:lvl1pPr>
            <a:lvl2pPr marL="609493" indent="0" latinLnBrk="1">
              <a:buNone/>
              <a:defRPr lang="ko-KR" sz="1600"/>
            </a:lvl2pPr>
            <a:lvl3pPr marL="1218987" indent="0" latinLnBrk="1">
              <a:buNone/>
              <a:defRPr lang="ko-KR" sz="1300"/>
            </a:lvl3pPr>
            <a:lvl4pPr marL="1828480" indent="0" latinLnBrk="1">
              <a:buNone/>
              <a:defRPr lang="ko-KR" sz="1200"/>
            </a:lvl4pPr>
            <a:lvl5pPr marL="2437973" indent="0" latinLnBrk="1">
              <a:buNone/>
              <a:defRPr lang="ko-KR" sz="1200"/>
            </a:lvl5pPr>
            <a:lvl6pPr marL="3047467" indent="0" latinLnBrk="1">
              <a:buNone/>
              <a:defRPr lang="ko-KR" sz="1200"/>
            </a:lvl6pPr>
            <a:lvl7pPr marL="3656960" indent="0" latinLnBrk="1">
              <a:buNone/>
              <a:defRPr lang="ko-KR" sz="1200"/>
            </a:lvl7pPr>
            <a:lvl8pPr marL="4266453" indent="0" latinLnBrk="1">
              <a:buNone/>
              <a:defRPr lang="ko-KR" sz="1200"/>
            </a:lvl8pPr>
            <a:lvl9pPr marL="4875947" indent="0" latinLnBrk="1">
              <a:buNone/>
              <a:defRPr lang="ko-KR" sz="12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 latinLnBrk="1">
              <a:defRPr lang="ko-KR"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484971" y="584200"/>
            <a:ext cx="6094413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 latinLnBrk="1">
              <a:buNone/>
              <a:defRPr lang="ko-KR" sz="2800"/>
            </a:lvl1pPr>
            <a:lvl2pPr marL="609493" indent="0" latinLnBrk="1">
              <a:buNone/>
              <a:defRPr lang="ko-KR" sz="3700"/>
            </a:lvl2pPr>
            <a:lvl3pPr marL="1218987" indent="0" latinLnBrk="1">
              <a:buNone/>
              <a:defRPr lang="ko-KR" sz="3200"/>
            </a:lvl3pPr>
            <a:lvl4pPr marL="1828480" indent="0" latinLnBrk="1">
              <a:buNone/>
              <a:defRPr lang="ko-KR" sz="2700"/>
            </a:lvl4pPr>
            <a:lvl5pPr marL="2437973" indent="0" latinLnBrk="1">
              <a:buNone/>
              <a:defRPr lang="ko-KR" sz="2700"/>
            </a:lvl5pPr>
            <a:lvl6pPr marL="3047467" indent="0" latinLnBrk="1">
              <a:buNone/>
              <a:defRPr lang="ko-KR" sz="2700"/>
            </a:lvl6pPr>
            <a:lvl7pPr marL="3656960" indent="0" latinLnBrk="1">
              <a:buNone/>
              <a:defRPr lang="ko-KR" sz="2700"/>
            </a:lvl7pPr>
            <a:lvl8pPr marL="4266453" indent="0" latinLnBrk="1">
              <a:buNone/>
              <a:defRPr lang="ko-KR" sz="2700"/>
            </a:lvl8pPr>
            <a:lvl9pPr marL="4875947" indent="0" latinLnBrk="1">
              <a:buNone/>
              <a:defRPr lang="ko-KR" sz="27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ko-KR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 latinLnBrk="1">
              <a:buNone/>
              <a:defRPr lang="ko-KR" sz="2000"/>
            </a:lvl1pPr>
            <a:lvl2pPr marL="609493" indent="0" latinLnBrk="1">
              <a:buNone/>
              <a:defRPr lang="ko-KR" sz="1600"/>
            </a:lvl2pPr>
            <a:lvl3pPr marL="1218987" indent="0" latinLnBrk="1">
              <a:buNone/>
              <a:defRPr lang="ko-KR" sz="1300"/>
            </a:lvl3pPr>
            <a:lvl4pPr marL="1828480" indent="0" latinLnBrk="1">
              <a:buNone/>
              <a:defRPr lang="ko-KR" sz="1200"/>
            </a:lvl4pPr>
            <a:lvl5pPr marL="2437973" indent="0" latinLnBrk="1">
              <a:buNone/>
              <a:defRPr lang="ko-KR" sz="1200"/>
            </a:lvl5pPr>
            <a:lvl6pPr marL="3047467" indent="0" latinLnBrk="1">
              <a:buNone/>
              <a:defRPr lang="ko-KR" sz="1200"/>
            </a:lvl6pPr>
            <a:lvl7pPr marL="3656960" indent="0" latinLnBrk="1">
              <a:buNone/>
              <a:defRPr lang="ko-KR" sz="1200"/>
            </a:lvl7pPr>
            <a:lvl8pPr marL="4266453" indent="0" latinLnBrk="1">
              <a:buNone/>
              <a:defRPr lang="ko-KR" sz="1200"/>
            </a:lvl8pPr>
            <a:lvl9pPr marL="4875947" indent="0" latinLnBrk="1">
              <a:buNone/>
              <a:defRPr lang="ko-KR" sz="12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 latinLnBrk="1">
              <a:defRPr lang="ko-KR"/>
            </a:lvl5pPr>
            <a:lvl6pPr latinLnBrk="1">
              <a:defRPr lang="ko-KR"/>
            </a:lvl6pPr>
            <a:lvl7pPr latinLnBrk="1">
              <a:defRPr lang="ko-KR"/>
            </a:lvl7pPr>
            <a:lvl8pPr latinLnBrk="1">
              <a:defRPr lang="ko-KR" baseline="0"/>
            </a:lvl8pPr>
            <a:lvl9pPr latinLnBrk="1">
              <a:defRPr lang="ko-KR" baseline="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6898" y="584200"/>
            <a:ext cx="2742486" cy="5588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218882" y="584200"/>
            <a:ext cx="7414869" cy="5588000"/>
          </a:xfrm>
        </p:spPr>
        <p:txBody>
          <a:bodyPr vert="eaVert"/>
          <a:lstStyle>
            <a:lvl5pPr latinLnBrk="1">
              <a:defRPr lang="ko-KR"/>
            </a:lvl5pPr>
            <a:lvl6pPr latinLnBrk="1">
              <a:defRPr lang="ko-KR"/>
            </a:lvl6pPr>
            <a:lvl7pPr latinLnBrk="1">
              <a:defRPr lang="ko-KR"/>
            </a:lvl7pPr>
            <a:lvl8pPr latinLnBrk="1">
              <a:defRPr lang="ko-KR"/>
            </a:lvl8pPr>
            <a:lvl9pPr latinLnBrk="1">
              <a:defRPr lang="ko-KR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t>2013-11-09</a:t>
            </a:fld>
            <a:endParaRPr 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t>‹#›</a:t>
            </a:fld>
            <a:endParaRPr lang="ko-KR" dirty="0"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왼쪽 선"/>
          <p:cNvGrpSpPr/>
          <p:nvPr/>
        </p:nvGrpSpPr>
        <p:grpSpPr>
          <a:xfrm>
            <a:off x="-15870" y="-3174"/>
            <a:ext cx="819993" cy="5229225"/>
            <a:chOff x="-11906" y="-2381"/>
            <a:chExt cx="615155" cy="3921919"/>
          </a:xfrm>
        </p:grpSpPr>
        <p:sp>
          <p:nvSpPr>
            <p:cNvPr id="10" name="자유형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/>
              <a:endParaRPr lang="ko-KR" dirty="0">
                <a:latin typeface="+mj-ea"/>
                <a:ea typeface="+mj-ea"/>
              </a:endParaRPr>
            </a:p>
          </p:txBody>
        </p:sp>
        <p:sp>
          <p:nvSpPr>
            <p:cNvPr id="11" name="자유형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/>
              <a:endParaRPr lang="ko-KR" dirty="0">
                <a:latin typeface="+mj-ea"/>
                <a:ea typeface="+mj-ea"/>
              </a:endParaRPr>
            </a:p>
          </p:txBody>
        </p:sp>
        <p:sp>
          <p:nvSpPr>
            <p:cNvPr id="14" name="자유형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/>
              <a:endParaRPr lang="ko-KR" dirty="0">
                <a:latin typeface="+mj-ea"/>
                <a:ea typeface="+mj-ea"/>
              </a:endParaRPr>
            </a:p>
          </p:txBody>
        </p:sp>
      </p:grp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ko-KR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18883" y="1701797"/>
            <a:ext cx="10360501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latinLnBrk="1"/>
            <a:r>
              <a:rPr lang="ko-KR"/>
              <a:t>마스터 텍스트 스타일 편집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218882" y="6356352"/>
            <a:ext cx="2234618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latinLnBrk="1">
              <a:defRPr lang="ko-KR" sz="1200">
                <a:solidFill>
                  <a:schemeClr val="tx1">
                    <a:tint val="75000"/>
                  </a:schemeClr>
                </a:solidFill>
                <a:latin typeface="+mj-ea"/>
                <a:ea typeface="+mj-ea"/>
              </a:defRPr>
            </a:lvl1pPr>
          </a:lstStyle>
          <a:p>
            <a:fld id="{F0DFD029-FB74-4578-B929-F66AA97659CA}" type="datetimeFigureOut">
              <a:rPr lang="en-US" altLang="ko-KR" smtClean="0"/>
              <a:pPr/>
              <a:t>11/9/2013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453501" y="6356352"/>
            <a:ext cx="5281824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563649" y="6356352"/>
            <a:ext cx="101573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+mj-ea"/>
                <a:ea typeface="+mj-ea"/>
              </a:defRPr>
            </a:lvl1pPr>
          </a:lstStyle>
          <a:p>
            <a:fld id="{C014DD1E-5D91-48A3-AD6D-45FBA980D10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1" hangingPunct="1">
        <a:lnSpc>
          <a:spcPct val="90000"/>
        </a:lnSpc>
        <a:spcBef>
          <a:spcPct val="0"/>
        </a:spcBef>
        <a:buNone/>
        <a:defRPr lang="ko-KR" sz="3600" kern="1200">
          <a:solidFill>
            <a:schemeClr val="tx1"/>
          </a:solidFill>
          <a:latin typeface="+mj-ea"/>
          <a:ea typeface="+mj-ea"/>
          <a:cs typeface="+mj-cs"/>
        </a:defRPr>
      </a:lvl1pPr>
    </p:titleStyle>
    <p:bodyStyle>
      <a:lvl1pPr marL="304747" indent="-304747" algn="l" defTabSz="1218987" rtl="0" eaLnBrk="1" latinLnBrk="1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lang="ko-KR" sz="2800" kern="1200">
          <a:solidFill>
            <a:schemeClr val="tx1"/>
          </a:solidFill>
          <a:latin typeface="+mj-ea"/>
          <a:ea typeface="+mj-ea"/>
          <a:cs typeface="+mn-cs"/>
        </a:defRPr>
      </a:lvl1pPr>
      <a:lvl2pPr marL="609493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400" kern="1200">
          <a:solidFill>
            <a:schemeClr val="tx1"/>
          </a:solidFill>
          <a:latin typeface="+mj-ea"/>
          <a:ea typeface="+mj-ea"/>
          <a:cs typeface="+mn-cs"/>
        </a:defRPr>
      </a:lvl2pPr>
      <a:lvl3pPr marL="914240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>
          <a:solidFill>
            <a:schemeClr val="tx1"/>
          </a:solidFill>
          <a:latin typeface="+mj-ea"/>
          <a:ea typeface="+mj-ea"/>
          <a:cs typeface="+mn-cs"/>
        </a:defRPr>
      </a:lvl3pPr>
      <a:lvl4pPr marL="1218987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>
          <a:solidFill>
            <a:schemeClr val="tx1"/>
          </a:solidFill>
          <a:latin typeface="+mj-ea"/>
          <a:ea typeface="+mj-ea"/>
          <a:cs typeface="+mn-cs"/>
        </a:defRPr>
      </a:lvl4pPr>
      <a:lvl5pPr marL="1523733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>
          <a:solidFill>
            <a:schemeClr val="tx1"/>
          </a:solidFill>
          <a:latin typeface="+mj-ea"/>
          <a:ea typeface="+mj-ea"/>
          <a:cs typeface="+mn-cs"/>
        </a:defRPr>
      </a:lvl5pPr>
      <a:lvl6pPr marL="1828480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1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lang="ko-KR"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1" hangingPunct="1">
        <a:defRPr lang="ko-KR"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flask.pocoo.org/" TargetMode="External"/><Relationship Id="rId2" Type="http://schemas.openxmlformats.org/officeDocument/2006/relationships/hyperlink" Target="http://python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sgi.readthedocs.org/" TargetMode="External"/><Relationship Id="rId4" Type="http://schemas.openxmlformats.org/officeDocument/2006/relationships/hyperlink" Target="http://werkzeug.pocoo.org/" TargetMode="Externa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Introduction to Flask</a:t>
            </a:r>
            <a:endParaRPr lang="ko-KR" dirty="0"/>
          </a:p>
        </p:txBody>
      </p:sp>
      <p:sp>
        <p:nvSpPr>
          <p:cNvPr id="5" name="부제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24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workshop</a:t>
            </a:r>
          </a:p>
          <a:p>
            <a:r>
              <a:rPr lang="en-US" altLang="ko-KR" dirty="0" err="1" smtClean="0"/>
              <a:t>kim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jae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chan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54252" y="2636912"/>
            <a:ext cx="26629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600" dirty="0" smtClean="0"/>
              <a:t>Flask</a:t>
            </a:r>
            <a:endParaRPr lang="ko-KR" altLang="en-US" sz="9600" dirty="0"/>
          </a:p>
        </p:txBody>
      </p:sp>
    </p:spTree>
    <p:extLst>
      <p:ext uri="{BB962C8B-B14F-4D97-AF65-F5344CB8AC3E}">
        <p14:creationId xmlns:p14="http://schemas.microsoft.com/office/powerpoint/2010/main" val="397468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7581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294212" y="2852936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werkzeug</a:t>
            </a:r>
            <a:r>
              <a:rPr lang="en-US" altLang="ko-KR" sz="2800" dirty="0" smtClean="0"/>
              <a:t> based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8947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7246540" y="4854044"/>
            <a:ext cx="2606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microframework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294212" y="2852936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werkzeug</a:t>
            </a:r>
            <a:r>
              <a:rPr lang="en-US" altLang="ko-KR" sz="2800" dirty="0" smtClean="0"/>
              <a:t> based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5328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C00000"/>
                </a:solidFill>
              </a:rPr>
              <a:t>Python</a:t>
            </a:r>
            <a:endParaRPr lang="ko-KR" altLang="en-US" sz="28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46540" y="4854044"/>
            <a:ext cx="2606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microframework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294212" y="2852936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werkzeug</a:t>
            </a:r>
            <a:r>
              <a:rPr lang="en-US" altLang="ko-KR" sz="2800" dirty="0" smtClean="0"/>
              <a:t> based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389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70276" y="2996952"/>
            <a:ext cx="2808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 smtClean="0"/>
              <a:t>Python?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34913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ds24.egloos.com/pds/201207/20/96/a0007296_50095c274d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204" y="1052736"/>
            <a:ext cx="3704059" cy="463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75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6280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pic>
        <p:nvPicPr>
          <p:cNvPr id="3" name="Picture 2" descr="파일:Guido van Ross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076" y="2420888"/>
            <a:ext cx="1991246" cy="267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7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pic>
        <p:nvPicPr>
          <p:cNvPr id="3" name="Picture 2" descr="파일:Guido van Ross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076" y="2420888"/>
            <a:ext cx="1991246" cy="267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94612" y="1935996"/>
            <a:ext cx="2871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2005-2012 Google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1299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pic>
        <p:nvPicPr>
          <p:cNvPr id="3" name="Picture 2" descr="파일:Guido van Ross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076" y="2420888"/>
            <a:ext cx="1991246" cy="267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94612" y="1935996"/>
            <a:ext cx="2871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2005-2012 Google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914759" y="2924944"/>
            <a:ext cx="23535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2013- Dropbox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663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708920"/>
            <a:ext cx="1016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Script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793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708920"/>
            <a:ext cx="1016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Script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710036" y="4077072"/>
            <a:ext cx="82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Easy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485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9956" y="1412776"/>
            <a:ext cx="287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Guido van </a:t>
            </a:r>
            <a:r>
              <a:rPr lang="en-US" altLang="ko-KR" sz="2800" dirty="0" err="1"/>
              <a:t>Rossum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708920"/>
            <a:ext cx="1016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Script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710036" y="4077072"/>
            <a:ext cx="82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Easy</a:t>
            </a:r>
            <a:endParaRPr lang="ko-KR" alt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532297" y="5013176"/>
            <a:ext cx="1309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Popular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4719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9876" y="692696"/>
            <a:ext cx="4224233" cy="95410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):</a:t>
            </a:r>
            <a:endParaRPr lang="en-US" altLang="ko-KR" sz="14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0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and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or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-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100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14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993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9876" y="692696"/>
            <a:ext cx="4224233" cy="95410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):</a:t>
            </a:r>
            <a:endParaRPr lang="en-US" altLang="ko-KR" sz="14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0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and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or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-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100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14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4412" y="1988840"/>
            <a:ext cx="5769528" cy="95410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Courier New" panose="02070309020205020404" pitchFamily="49" charset="0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reduce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lambda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y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y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range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+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))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100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endParaRPr lang="en-US" altLang="ko-KR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3879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9876" y="692696"/>
            <a:ext cx="4224233" cy="95410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):</a:t>
            </a:r>
            <a:endParaRPr lang="en-US" altLang="ko-KR" sz="14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0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and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or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-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x</a:t>
            </a: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100</a:t>
            </a:r>
            <a:r>
              <a:rPr lang="en-US" altLang="ko-KR" sz="14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14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4412" y="1988840"/>
            <a:ext cx="5769528" cy="95410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Courier New" panose="02070309020205020404" pitchFamily="49" charset="0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reduce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lambda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y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y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range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+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))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100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endParaRPr lang="en-US" altLang="ko-KR" sz="1400" dirty="0"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0036" y="3501008"/>
            <a:ext cx="3084499" cy="1600438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err="1">
                <a:solidFill>
                  <a:srgbClr val="0000FF"/>
                </a:solidFill>
                <a:latin typeface="Courier New" panose="02070309020205020404" pitchFamily="49" charset="0"/>
              </a:rPr>
              <a:t>def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x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result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</a:p>
          <a:p>
            <a:r>
              <a:rPr lang="en-US" altLang="ko-KR" sz="1400" b="1" dirty="0">
                <a:solidFill>
                  <a:srgbClr val="FF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for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i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in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range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x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+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):</a:t>
            </a: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     result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*=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i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result</a:t>
            </a: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print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factorial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100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endParaRPr lang="en-US" altLang="ko-KR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343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7246540" y="4854044"/>
            <a:ext cx="2606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microframework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294212" y="2852936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>
                <a:solidFill>
                  <a:srgbClr val="C00000"/>
                </a:solidFill>
              </a:rPr>
              <a:t>werkzeug</a:t>
            </a:r>
            <a:r>
              <a:rPr lang="en-US" altLang="ko-KR" sz="2800" dirty="0" smtClean="0">
                <a:solidFill>
                  <a:srgbClr val="C00000"/>
                </a:solidFill>
              </a:rPr>
              <a:t> based</a:t>
            </a:r>
            <a:endParaRPr lang="ko-KR" altLang="en-US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7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66220" y="2708920"/>
            <a:ext cx="32778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 err="1" smtClean="0"/>
              <a:t>Werkzeug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9685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57908" y="2708920"/>
            <a:ext cx="93617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/>
              <a:t>One of WSGI implementation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09332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14292" y="2708920"/>
            <a:ext cx="2255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 smtClean="0"/>
              <a:t>WSGI?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81549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3892" y="2708920"/>
            <a:ext cx="96631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/>
              <a:t>Web Server Gateway Interface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194467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629916" y="980728"/>
            <a:ext cx="3096344" cy="5328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Web Server</a:t>
            </a:r>
            <a:endParaRPr lang="ko-KR" altLang="en-US" sz="2800" dirty="0"/>
          </a:p>
        </p:txBody>
      </p:sp>
      <p:sp>
        <p:nvSpPr>
          <p:cNvPr id="6" name="직사각형 5"/>
          <p:cNvSpPr/>
          <p:nvPr/>
        </p:nvSpPr>
        <p:spPr>
          <a:xfrm>
            <a:off x="8182644" y="1052736"/>
            <a:ext cx="3096344" cy="53285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Python Application</a:t>
            </a:r>
          </a:p>
          <a:p>
            <a:pPr algn="ctr"/>
            <a:r>
              <a:rPr lang="en-US" altLang="ko-KR" sz="2800" dirty="0" smtClean="0"/>
              <a:t>Python Framework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67517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629916" y="980728"/>
            <a:ext cx="3096344" cy="5328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Web Server</a:t>
            </a:r>
            <a:endParaRPr lang="ko-KR" altLang="en-US" sz="2800" dirty="0"/>
          </a:p>
        </p:txBody>
      </p:sp>
      <p:sp>
        <p:nvSpPr>
          <p:cNvPr id="6" name="직사각형 5"/>
          <p:cNvSpPr/>
          <p:nvPr/>
        </p:nvSpPr>
        <p:spPr>
          <a:xfrm>
            <a:off x="8182644" y="1052736"/>
            <a:ext cx="3096344" cy="53285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Python Application</a:t>
            </a:r>
          </a:p>
          <a:p>
            <a:pPr algn="ctr"/>
            <a:r>
              <a:rPr lang="en-US" altLang="ko-KR" sz="2800" dirty="0" smtClean="0"/>
              <a:t>Python Framework</a:t>
            </a:r>
            <a:endParaRPr lang="ko-KR" altLang="en-US" sz="2800" dirty="0"/>
          </a:p>
        </p:txBody>
      </p:sp>
      <p:sp>
        <p:nvSpPr>
          <p:cNvPr id="2" name="오른쪽 화살표 1"/>
          <p:cNvSpPr/>
          <p:nvPr/>
        </p:nvSpPr>
        <p:spPr>
          <a:xfrm>
            <a:off x="4870276" y="2060848"/>
            <a:ext cx="3168352" cy="72008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5662364" y="1556792"/>
            <a:ext cx="1365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Request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295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629916" y="980728"/>
            <a:ext cx="3096344" cy="5328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Web Server</a:t>
            </a:r>
            <a:endParaRPr lang="ko-KR" altLang="en-US" sz="2800" dirty="0"/>
          </a:p>
        </p:txBody>
      </p:sp>
      <p:sp>
        <p:nvSpPr>
          <p:cNvPr id="6" name="직사각형 5"/>
          <p:cNvSpPr/>
          <p:nvPr/>
        </p:nvSpPr>
        <p:spPr>
          <a:xfrm>
            <a:off x="8182644" y="1052736"/>
            <a:ext cx="3096344" cy="53285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Python Application</a:t>
            </a:r>
          </a:p>
          <a:p>
            <a:pPr algn="ctr"/>
            <a:r>
              <a:rPr lang="en-US" altLang="ko-KR" sz="2800" dirty="0" smtClean="0"/>
              <a:t>Python Framework</a:t>
            </a:r>
            <a:endParaRPr lang="ko-KR" altLang="en-US" sz="2800" dirty="0"/>
          </a:p>
        </p:txBody>
      </p:sp>
      <p:sp>
        <p:nvSpPr>
          <p:cNvPr id="2" name="오른쪽 화살표 1"/>
          <p:cNvSpPr/>
          <p:nvPr/>
        </p:nvSpPr>
        <p:spPr>
          <a:xfrm>
            <a:off x="4870276" y="2060848"/>
            <a:ext cx="3168352" cy="72008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5662364" y="1556792"/>
            <a:ext cx="1365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Request</a:t>
            </a:r>
            <a:endParaRPr lang="ko-KR" altLang="en-US" sz="2800" dirty="0"/>
          </a:p>
        </p:txBody>
      </p:sp>
      <p:sp>
        <p:nvSpPr>
          <p:cNvPr id="4" name="왼쪽 화살표 3"/>
          <p:cNvSpPr/>
          <p:nvPr/>
        </p:nvSpPr>
        <p:spPr>
          <a:xfrm>
            <a:off x="4870276" y="4869160"/>
            <a:ext cx="3168352" cy="792088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8" name="TextBox 7"/>
          <p:cNvSpPr txBox="1"/>
          <p:nvPr/>
        </p:nvSpPr>
        <p:spPr>
          <a:xfrm>
            <a:off x="5661590" y="4437112"/>
            <a:ext cx="1579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Response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8535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629916" y="980728"/>
            <a:ext cx="3096344" cy="5328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Web Server</a:t>
            </a:r>
            <a:endParaRPr lang="ko-KR" altLang="en-US" sz="2800" dirty="0"/>
          </a:p>
        </p:txBody>
      </p:sp>
      <p:sp>
        <p:nvSpPr>
          <p:cNvPr id="6" name="직사각형 5"/>
          <p:cNvSpPr/>
          <p:nvPr/>
        </p:nvSpPr>
        <p:spPr>
          <a:xfrm>
            <a:off x="8182644" y="1052736"/>
            <a:ext cx="3096344" cy="53285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Python Application</a:t>
            </a:r>
          </a:p>
          <a:p>
            <a:pPr algn="ctr"/>
            <a:r>
              <a:rPr lang="en-US" altLang="ko-KR" sz="2800" dirty="0" smtClean="0"/>
              <a:t>Python Framework</a:t>
            </a:r>
            <a:endParaRPr lang="ko-KR" altLang="en-US" sz="2800" dirty="0"/>
          </a:p>
        </p:txBody>
      </p:sp>
      <p:sp>
        <p:nvSpPr>
          <p:cNvPr id="2" name="오른쪽 화살표 1"/>
          <p:cNvSpPr/>
          <p:nvPr/>
        </p:nvSpPr>
        <p:spPr>
          <a:xfrm>
            <a:off x="4870276" y="2060848"/>
            <a:ext cx="3168352" cy="72008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5662364" y="1556792"/>
            <a:ext cx="1365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Request</a:t>
            </a:r>
            <a:endParaRPr lang="ko-KR" altLang="en-US" sz="2800" dirty="0"/>
          </a:p>
        </p:txBody>
      </p:sp>
      <p:sp>
        <p:nvSpPr>
          <p:cNvPr id="4" name="왼쪽 화살표 3"/>
          <p:cNvSpPr/>
          <p:nvPr/>
        </p:nvSpPr>
        <p:spPr>
          <a:xfrm>
            <a:off x="4870276" y="4869160"/>
            <a:ext cx="3168352" cy="792088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8" name="TextBox 7"/>
          <p:cNvSpPr txBox="1"/>
          <p:nvPr/>
        </p:nvSpPr>
        <p:spPr>
          <a:xfrm>
            <a:off x="5661590" y="4437112"/>
            <a:ext cx="1579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Response</a:t>
            </a:r>
            <a:endParaRPr lang="ko-KR" altLang="en-US" sz="2800" dirty="0"/>
          </a:p>
        </p:txBody>
      </p:sp>
      <p:sp>
        <p:nvSpPr>
          <p:cNvPr id="7" name="타원 6"/>
          <p:cNvSpPr/>
          <p:nvPr/>
        </p:nvSpPr>
        <p:spPr>
          <a:xfrm>
            <a:off x="5230316" y="980728"/>
            <a:ext cx="2376264" cy="518457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TextBox 8"/>
          <p:cNvSpPr txBox="1"/>
          <p:nvPr/>
        </p:nvSpPr>
        <p:spPr>
          <a:xfrm>
            <a:off x="5963035" y="500923"/>
            <a:ext cx="982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WSGI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2216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85900" y="908720"/>
            <a:ext cx="1224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7246540" y="4854044"/>
            <a:ext cx="2606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>
                <a:solidFill>
                  <a:srgbClr val="C00000"/>
                </a:solidFill>
              </a:rPr>
              <a:t>microframework</a:t>
            </a:r>
            <a:endParaRPr lang="ko-KR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94212" y="2852936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werkzeug</a:t>
            </a:r>
            <a:r>
              <a:rPr lang="en-US" altLang="ko-KR" sz="2800" dirty="0" smtClean="0"/>
              <a:t> based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389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4132" y="2708920"/>
            <a:ext cx="55926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 err="1" smtClean="0"/>
              <a:t>Microframework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95026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8108" y="2708920"/>
            <a:ext cx="615046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 smtClean="0"/>
              <a:t>Micro + framework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63075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42284" y="2708920"/>
            <a:ext cx="20045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 smtClean="0"/>
              <a:t>Micro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3333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3892" y="548680"/>
            <a:ext cx="402757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django</a:t>
            </a:r>
            <a:endParaRPr lang="en-US" altLang="ko-KR" sz="2800" dirty="0" smtClean="0"/>
          </a:p>
          <a:p>
            <a:endParaRPr lang="en-US" altLang="ko-KR" sz="2800" dirty="0"/>
          </a:p>
          <a:p>
            <a:r>
              <a:rPr lang="en-US" altLang="ko-KR" sz="1600" dirty="0" smtClean="0"/>
              <a:t>pip install </a:t>
            </a:r>
            <a:r>
              <a:rPr lang="en-US" altLang="ko-KR" sz="1600" dirty="0" err="1" smtClean="0"/>
              <a:t>django</a:t>
            </a:r>
            <a:endParaRPr lang="en-US" altLang="ko-KR" sz="1600" dirty="0"/>
          </a:p>
          <a:p>
            <a:r>
              <a:rPr lang="en-US" altLang="ko-KR" sz="1600" dirty="0" smtClean="0"/>
              <a:t>django-admin.py </a:t>
            </a:r>
            <a:r>
              <a:rPr lang="en-US" altLang="ko-KR" sz="1600" dirty="0" err="1" smtClean="0"/>
              <a:t>startproject</a:t>
            </a:r>
            <a:r>
              <a:rPr lang="en-US" altLang="ko-KR" sz="1600" dirty="0" smtClean="0"/>
              <a:t> &lt;</a:t>
            </a:r>
            <a:r>
              <a:rPr lang="en-US" altLang="ko-KR" sz="1600" dirty="0" err="1" smtClean="0"/>
              <a:t>project_name</a:t>
            </a:r>
            <a:r>
              <a:rPr lang="en-US" altLang="ko-KR" sz="1600" dirty="0" smtClean="0"/>
              <a:t>&gt;</a:t>
            </a:r>
          </a:p>
          <a:p>
            <a:r>
              <a:rPr lang="en-US" altLang="ko-KR" sz="1600" dirty="0" smtClean="0"/>
              <a:t>cd &lt;</a:t>
            </a:r>
            <a:r>
              <a:rPr lang="en-US" altLang="ko-KR" sz="1600" dirty="0" err="1" smtClean="0"/>
              <a:t>project_name</a:t>
            </a:r>
            <a:r>
              <a:rPr lang="en-US" altLang="ko-KR" sz="1600" dirty="0" smtClean="0"/>
              <a:t>&gt;</a:t>
            </a:r>
          </a:p>
          <a:p>
            <a:r>
              <a:rPr lang="en-US" altLang="ko-KR" sz="1600" dirty="0" smtClean="0"/>
              <a:t>coding..</a:t>
            </a:r>
          </a:p>
          <a:p>
            <a:r>
              <a:rPr lang="en-US" altLang="ko-KR" sz="1600" dirty="0" smtClean="0"/>
              <a:t>python manage.py </a:t>
            </a:r>
            <a:r>
              <a:rPr lang="en-US" altLang="ko-KR" sz="1600" dirty="0" err="1" smtClean="0"/>
              <a:t>runserver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24335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3892" y="548680"/>
            <a:ext cx="402757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err="1" smtClean="0"/>
              <a:t>django</a:t>
            </a:r>
            <a:endParaRPr lang="en-US" altLang="ko-KR" sz="2800" dirty="0" smtClean="0"/>
          </a:p>
          <a:p>
            <a:endParaRPr lang="en-US" altLang="ko-KR" sz="2800" dirty="0"/>
          </a:p>
          <a:p>
            <a:r>
              <a:rPr lang="en-US" altLang="ko-KR" sz="1600" dirty="0" smtClean="0"/>
              <a:t>pip install </a:t>
            </a:r>
            <a:r>
              <a:rPr lang="en-US" altLang="ko-KR" sz="1600" dirty="0" err="1" smtClean="0"/>
              <a:t>django</a:t>
            </a:r>
            <a:endParaRPr lang="en-US" altLang="ko-KR" sz="1600" dirty="0"/>
          </a:p>
          <a:p>
            <a:r>
              <a:rPr lang="en-US" altLang="ko-KR" sz="1600" dirty="0" smtClean="0"/>
              <a:t>django-admin.py </a:t>
            </a:r>
            <a:r>
              <a:rPr lang="en-US" altLang="ko-KR" sz="1600" dirty="0" err="1" smtClean="0"/>
              <a:t>startproject</a:t>
            </a:r>
            <a:r>
              <a:rPr lang="en-US" altLang="ko-KR" sz="1600" dirty="0" smtClean="0"/>
              <a:t> &lt;</a:t>
            </a:r>
            <a:r>
              <a:rPr lang="en-US" altLang="ko-KR" sz="1600" dirty="0" err="1" smtClean="0"/>
              <a:t>project_name</a:t>
            </a:r>
            <a:r>
              <a:rPr lang="en-US" altLang="ko-KR" sz="1600" dirty="0" smtClean="0"/>
              <a:t>&gt;</a:t>
            </a:r>
          </a:p>
          <a:p>
            <a:r>
              <a:rPr lang="en-US" altLang="ko-KR" sz="1600" dirty="0" smtClean="0"/>
              <a:t>cd &lt;</a:t>
            </a:r>
            <a:r>
              <a:rPr lang="en-US" altLang="ko-KR" sz="1600" dirty="0" err="1" smtClean="0"/>
              <a:t>project_name</a:t>
            </a:r>
            <a:r>
              <a:rPr lang="en-US" altLang="ko-KR" sz="1600" dirty="0" smtClean="0"/>
              <a:t>&gt;</a:t>
            </a:r>
          </a:p>
          <a:p>
            <a:r>
              <a:rPr lang="en-US" altLang="ko-KR" sz="1600" dirty="0" smtClean="0"/>
              <a:t>coding..</a:t>
            </a:r>
          </a:p>
          <a:p>
            <a:r>
              <a:rPr lang="en-US" altLang="ko-KR" sz="1600" dirty="0" smtClean="0"/>
              <a:t>python manage.py </a:t>
            </a:r>
            <a:r>
              <a:rPr lang="en-US" altLang="ko-KR" sz="1600" dirty="0" err="1" smtClean="0"/>
              <a:t>runserver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238428" y="3284984"/>
            <a:ext cx="4257576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ASP.NET</a:t>
            </a:r>
          </a:p>
          <a:p>
            <a:endParaRPr lang="en-US" altLang="ko-KR" sz="2800" dirty="0"/>
          </a:p>
          <a:p>
            <a:r>
              <a:rPr lang="en-US" altLang="ko-KR" sz="1800" dirty="0" smtClean="0"/>
              <a:t>Create project in Visual Studio.</a:t>
            </a:r>
          </a:p>
          <a:p>
            <a:r>
              <a:rPr lang="en-US" altLang="ko-KR" sz="1800" dirty="0"/>
              <a:t>M</a:t>
            </a:r>
            <a:r>
              <a:rPr lang="en-US" altLang="ko-KR" sz="1800" dirty="0" smtClean="0"/>
              <a:t>any, many files are automatically created.</a:t>
            </a:r>
          </a:p>
          <a:p>
            <a:r>
              <a:rPr lang="en-US" altLang="ko-KR" sz="1800" dirty="0" smtClean="0"/>
              <a:t>But almost files are useless.</a:t>
            </a:r>
          </a:p>
          <a:p>
            <a:endParaRPr lang="en-US" altLang="ko-KR" sz="1800" dirty="0"/>
          </a:p>
          <a:p>
            <a:r>
              <a:rPr lang="en-US" altLang="ko-KR" sz="1800" dirty="0" smtClean="0"/>
              <a:t>coding..</a:t>
            </a:r>
          </a:p>
          <a:p>
            <a:r>
              <a:rPr lang="en-US" altLang="ko-KR" sz="1800" dirty="0" smtClean="0"/>
              <a:t>Press F5 to debug</a:t>
            </a:r>
          </a:p>
        </p:txBody>
      </p:sp>
    </p:spTree>
    <p:extLst>
      <p:ext uri="{BB962C8B-B14F-4D97-AF65-F5344CB8AC3E}">
        <p14:creationId xmlns:p14="http://schemas.microsoft.com/office/powerpoint/2010/main" val="8689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42284" y="2132856"/>
            <a:ext cx="1407758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Flask</a:t>
            </a:r>
          </a:p>
          <a:p>
            <a:endParaRPr lang="en-US" altLang="ko-KR" sz="2800" dirty="0"/>
          </a:p>
          <a:p>
            <a:r>
              <a:rPr lang="en-US" altLang="ko-KR" sz="1600" dirty="0" smtClean="0"/>
              <a:t>pip install flask</a:t>
            </a:r>
          </a:p>
          <a:p>
            <a:r>
              <a:rPr lang="en-US" altLang="ko-KR" sz="1600" dirty="0" smtClean="0"/>
              <a:t>Open vim</a:t>
            </a:r>
          </a:p>
          <a:p>
            <a:r>
              <a:rPr lang="en-US" altLang="ko-KR" sz="1600" dirty="0" smtClean="0"/>
              <a:t>coding..</a:t>
            </a:r>
          </a:p>
          <a:p>
            <a:r>
              <a:rPr lang="en-US" altLang="ko-KR" sz="1600" dirty="0" smtClean="0"/>
              <a:t>???</a:t>
            </a:r>
          </a:p>
          <a:p>
            <a:r>
              <a:rPr lang="en-US" altLang="ko-KR" sz="1600" dirty="0" smtClean="0"/>
              <a:t>PROFIT!</a:t>
            </a:r>
          </a:p>
        </p:txBody>
      </p:sp>
    </p:spTree>
    <p:extLst>
      <p:ext uri="{BB962C8B-B14F-4D97-AF65-F5344CB8AC3E}">
        <p14:creationId xmlns:p14="http://schemas.microsoft.com/office/powerpoint/2010/main" val="19793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3932" y="1484784"/>
            <a:ext cx="3558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micro != lack of feature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9965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3932" y="1484784"/>
            <a:ext cx="3558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micro != lack of feature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924944"/>
            <a:ext cx="1955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start quickly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037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3932" y="1484784"/>
            <a:ext cx="3558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micro != lack of feature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924944"/>
            <a:ext cx="1955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start quickly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205980" y="3491426"/>
            <a:ext cx="2120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simple to use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686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3932" y="1484784"/>
            <a:ext cx="3558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micro != lack of feature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924944"/>
            <a:ext cx="1955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start quickly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205980" y="3491426"/>
            <a:ext cx="2120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simple to use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162645" y="4725144"/>
            <a:ext cx="2987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structural flexibility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9853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3932" y="1484784"/>
            <a:ext cx="35586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micro != lack of feature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678588" y="2924944"/>
            <a:ext cx="1955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start quickly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205980" y="3491426"/>
            <a:ext cx="2120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simple to use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162645" y="4725144"/>
            <a:ext cx="2987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structural flexibility</a:t>
            </a:r>
            <a:endParaRPr lang="ko-KR" alt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422004" y="5498068"/>
            <a:ext cx="1806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/>
              <a:t>extendable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4710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78188" y="2924944"/>
            <a:ext cx="342350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dirty="0" smtClean="0"/>
              <a:t>Examples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7369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10236" y="1628800"/>
            <a:ext cx="3775393" cy="31700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from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 </a:t>
            </a:r>
            <a:r>
              <a:rPr lang="en-US" altLang="ko-KR" sz="20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import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</a:t>
            </a:r>
          </a:p>
          <a:p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Flask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endParaRPr lang="en-US" altLang="ko-KR" sz="2000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 err="1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index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():</a:t>
            </a: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return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u‘Hello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 World!'</a:t>
            </a:r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endParaRPr lang="en-US" altLang="ko-KR" sz="2000" b="1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</a:t>
            </a:r>
            <a:r>
              <a:rPr lang="en-US" altLang="ko-KR" sz="2000" b="1" dirty="0" err="1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.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run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debug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True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20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10335" y="980728"/>
            <a:ext cx="1175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app.py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03761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861" y="764705"/>
            <a:ext cx="3851534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5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861" y="764705"/>
            <a:ext cx="3851534" cy="252028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172" y="1556792"/>
            <a:ext cx="5243487" cy="472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8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10236" y="1340768"/>
            <a:ext cx="3775393" cy="440120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from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 </a:t>
            </a:r>
            <a:r>
              <a:rPr lang="en-US" altLang="ko-KR" sz="20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import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</a:t>
            </a:r>
          </a:p>
          <a:p>
            <a:endParaRPr lang="en-US" altLang="ko-KR" sz="2000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Flask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endParaRPr lang="en-US" altLang="ko-KR" sz="2000" b="1" dirty="0">
              <a:solidFill>
                <a:srgbClr val="00008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r>
              <a:rPr lang="en-US" altLang="ko-KR" sz="2000" b="1" dirty="0" err="1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index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():</a:t>
            </a: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return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u'Hello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 World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!‘</a:t>
            </a:r>
          </a:p>
          <a:p>
            <a:endParaRPr lang="en-US" altLang="ko-KR" sz="2000" dirty="0">
              <a:solidFill>
                <a:srgbClr val="80808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'/&lt;name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r>
              <a:rPr lang="en-US" altLang="ko-KR" sz="2000" b="1" dirty="0" err="1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index_name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name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return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u'Hello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 '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+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name</a:t>
            </a:r>
          </a:p>
          <a:p>
            <a:endParaRPr lang="en-US" altLang="ko-KR" sz="2000" b="1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</a:t>
            </a:r>
            <a:r>
              <a:rPr lang="en-US" altLang="ko-KR" sz="2000" b="1" dirty="0" err="1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.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run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debug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True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20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10335" y="620688"/>
            <a:ext cx="1175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app.py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4827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076" y="836712"/>
            <a:ext cx="5842447" cy="52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1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02124" y="1052736"/>
            <a:ext cx="5955476" cy="532453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from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 </a:t>
            </a:r>
            <a:r>
              <a:rPr lang="en-US" altLang="ko-KR" sz="20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import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Flask</a:t>
            </a:r>
          </a:p>
          <a:p>
            <a:endParaRPr lang="en-US" altLang="ko-KR" sz="2000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Flask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r>
              <a:rPr lang="en-US" altLang="ko-KR" sz="2000" b="1" dirty="0" err="1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index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():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return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u'Hello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 World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!‘</a:t>
            </a:r>
          </a:p>
          <a:p>
            <a:endParaRPr lang="en-US" altLang="ko-KR" sz="2000" dirty="0">
              <a:solidFill>
                <a:srgbClr val="80808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'/&lt;name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@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app.route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'/&lt;name&gt;/&lt;</a:t>
            </a:r>
            <a:r>
              <a:rPr lang="en-US" altLang="ko-KR" sz="2000" dirty="0" err="1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int:times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</a:p>
          <a:p>
            <a:r>
              <a:rPr lang="en-US" altLang="ko-KR" sz="2000" b="1" dirty="0" err="1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err="1">
                <a:solidFill>
                  <a:srgbClr val="FF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index_name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name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times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None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not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times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  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times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1</a:t>
            </a:r>
            <a:endParaRPr lang="en-US" altLang="ko-KR" sz="2000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return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err="1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u'Hello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, '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+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name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+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'! '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*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times</a:t>
            </a:r>
          </a:p>
          <a:p>
            <a:endParaRPr lang="en-US" altLang="ko-KR" sz="2000" dirty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if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__name__ </a:t>
            </a:r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==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'__main</a:t>
            </a:r>
            <a:r>
              <a:rPr lang="en-US" altLang="ko-KR" sz="2000" dirty="0" smtClean="0">
                <a:solidFill>
                  <a:srgbClr val="808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__'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:</a:t>
            </a:r>
          </a:p>
          <a:p>
            <a:r>
              <a:rPr lang="en-US" altLang="ko-KR" sz="2000" b="1" dirty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app</a:t>
            </a:r>
            <a:r>
              <a:rPr lang="en-US" altLang="ko-KR" sz="2000" b="1" dirty="0" err="1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.</a:t>
            </a:r>
            <a:r>
              <a:rPr lang="en-US" altLang="ko-KR" sz="2000" dirty="0" err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run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debug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True</a:t>
            </a:r>
            <a:r>
              <a:rPr lang="en-US" altLang="ko-KR" sz="2000" b="1" dirty="0" smtClean="0">
                <a:solidFill>
                  <a:srgbClr val="00008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)</a:t>
            </a:r>
            <a:endParaRPr lang="en-US" altLang="ko-KR" sz="20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92265" y="404664"/>
            <a:ext cx="1175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app.py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9229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124" y="328612"/>
            <a:ext cx="688657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3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85900" y="2924944"/>
            <a:ext cx="99070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dirty="0" smtClean="0"/>
              <a:t>I want to create HTML page!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50094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73932" y="548680"/>
            <a:ext cx="34157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templates/index.html</a:t>
            </a:r>
            <a:endParaRPr lang="ko-KR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235035" y="1196752"/>
            <a:ext cx="3775393" cy="31700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&lt;!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doctype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html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  <a:endParaRPr lang="en-US" altLang="ko-KR" sz="2000" b="1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html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head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meta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charset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>
                <a:solidFill>
                  <a:srgbClr val="8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"utf-8"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/&gt;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title&gt;</a:t>
            </a:r>
            <a:r>
              <a:rPr lang="en-US" altLang="ko-KR" sz="2000" b="1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TestPage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&lt;/title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head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body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&lt;h1&gt;</a:t>
            </a:r>
            <a:r>
              <a:rPr lang="en-US" altLang="ko-KR" sz="20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{{ </a:t>
            </a:r>
            <a:r>
              <a:rPr lang="en-US" altLang="ko-KR" sz="2000" b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content </a:t>
            </a:r>
            <a:r>
              <a:rPr lang="en-US" altLang="ko-KR" sz="2000" b="1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}}</a:t>
            </a:r>
            <a:r>
              <a:rPr lang="en-US" altLang="ko-KR" sz="200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h1&gt;</a:t>
            </a:r>
            <a:endParaRPr lang="en-US" altLang="ko-KR" sz="2000" b="1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body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html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  <a:endParaRPr lang="en-US" altLang="ko-KR" sz="20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250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5035" y="1196752"/>
            <a:ext cx="3775393" cy="31700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&lt;!</a:t>
            </a:r>
            <a:r>
              <a:rPr lang="en-US" altLang="ko-KR" sz="2000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doctype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html</a:t>
            </a:r>
            <a:r>
              <a:rPr lang="en-US" altLang="ko-KR" sz="2000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  <a:endParaRPr lang="en-US" altLang="ko-KR" sz="2000" b="1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html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head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meta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charset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=</a:t>
            </a:r>
            <a:r>
              <a:rPr lang="en-US" altLang="ko-KR" sz="2000" b="1" dirty="0">
                <a:solidFill>
                  <a:srgbClr val="8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"utf-8"</a:t>
            </a:r>
            <a:r>
              <a:rPr lang="en-US" altLang="ko-KR" sz="2000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/&gt;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title&gt;</a:t>
            </a:r>
            <a:r>
              <a:rPr lang="en-US" altLang="ko-KR" sz="2000" b="1" dirty="0" err="1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TestPage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&lt;/title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head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&lt;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body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b="1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  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&lt;h1&gt;</a:t>
            </a:r>
            <a:r>
              <a:rPr lang="en-US" altLang="ko-KR" sz="20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{{ </a:t>
            </a:r>
            <a:r>
              <a:rPr lang="en-US" altLang="ko-KR" sz="20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content </a:t>
            </a:r>
            <a:r>
              <a:rPr lang="en-US" altLang="ko-KR" sz="20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}}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h1&gt;</a:t>
            </a:r>
            <a:endParaRPr lang="en-US" altLang="ko-KR" sz="2000" b="1" dirty="0" smtClean="0">
              <a:solidFill>
                <a:srgbClr val="000000"/>
              </a:solidFill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  <a:p>
            <a:r>
              <a:rPr lang="en-US" altLang="ko-KR" sz="2000" b="1" dirty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b="1" dirty="0" smtClean="0">
                <a:solidFill>
                  <a:srgbClr val="000000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body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</a:p>
          <a:p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&lt;/</a:t>
            </a:r>
            <a:r>
              <a:rPr lang="en-US" altLang="ko-KR" sz="2000" dirty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html</a:t>
            </a:r>
            <a:r>
              <a:rPr lang="en-US" altLang="ko-KR" sz="2000" dirty="0" smtClean="0">
                <a:solidFill>
                  <a:srgbClr val="0000FF"/>
                </a:solidFill>
                <a:latin typeface="나눔고딕코딩" panose="020D0009000000000000" pitchFamily="49" charset="-127"/>
                <a:ea typeface="나눔고딕코딩" panose="020D0009000000000000" pitchFamily="49" charset="-127"/>
              </a:rPr>
              <a:t>&gt;</a:t>
            </a:r>
            <a:endParaRPr lang="en-US" altLang="ko-KR" sz="2000" dirty="0">
              <a:latin typeface="나눔고딕코딩" panose="020D0009000000000000" pitchFamily="49" charset="-127"/>
              <a:ea typeface="나눔고딕코딩" panose="020D0009000000000000" pitchFamily="49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3932" y="548680"/>
            <a:ext cx="34157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templates/index.html</a:t>
            </a:r>
            <a:endParaRPr lang="ko-KR" alt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942284" y="2273970"/>
            <a:ext cx="6306535" cy="418576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from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flask 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import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Flask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err="1" smtClean="0">
                <a:solidFill>
                  <a:srgbClr val="000000"/>
                </a:solidFill>
                <a:latin typeface="Courier New" panose="02070309020205020404" pitchFamily="49" charset="0"/>
              </a:rPr>
              <a:t>render_template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app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Flask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__name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__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</a:p>
          <a:p>
            <a:endParaRPr lang="en-US" altLang="ko-KR" sz="1400" b="1" dirty="0">
              <a:solidFill>
                <a:srgbClr val="00008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@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app.route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'/'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</a:p>
          <a:p>
            <a:r>
              <a:rPr lang="en-US" altLang="ko-KR" sz="1400" b="1" dirty="0" err="1" smtClean="0">
                <a:solidFill>
                  <a:srgbClr val="0000FF"/>
                </a:solidFill>
                <a:latin typeface="Courier New" panose="02070309020205020404" pitchFamily="49" charset="0"/>
              </a:rPr>
              <a:t>def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FF00FF"/>
                </a:solidFill>
                <a:latin typeface="Courier New" panose="02070309020205020404" pitchFamily="49" charset="0"/>
              </a:rPr>
              <a:t>index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():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render_template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'index.html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                        content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 err="1" smtClean="0">
                <a:solidFill>
                  <a:srgbClr val="808080"/>
                </a:solidFill>
                <a:latin typeface="Courier New" panose="02070309020205020404" pitchFamily="49" charset="0"/>
              </a:rPr>
              <a:t>u'Hello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, World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!'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@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app.route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'/&lt;name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&gt;'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</a:p>
          <a:p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@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app.route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'/&lt;name&gt;/&lt;</a:t>
            </a:r>
            <a:r>
              <a:rPr lang="en-US" altLang="ko-KR" sz="1400" dirty="0" err="1">
                <a:solidFill>
                  <a:srgbClr val="808080"/>
                </a:solidFill>
                <a:latin typeface="Courier New" panose="02070309020205020404" pitchFamily="49" charset="0"/>
              </a:rPr>
              <a:t>int:times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&gt;'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 err="1" smtClean="0">
                <a:solidFill>
                  <a:srgbClr val="0000FF"/>
                </a:solidFill>
                <a:latin typeface="Courier New" panose="02070309020205020404" pitchFamily="49" charset="0"/>
              </a:rPr>
              <a:t>def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err="1">
                <a:solidFill>
                  <a:srgbClr val="FF00FF"/>
                </a:solidFill>
                <a:latin typeface="Courier New" panose="02070309020205020404" pitchFamily="49" charset="0"/>
              </a:rPr>
              <a:t>index_name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name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times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None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):</a:t>
            </a:r>
            <a:endParaRPr lang="en-US" altLang="ko-KR" sz="1400" dirty="0" smtClean="0">
              <a:solidFill>
                <a:srgbClr val="00000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Courier New" panose="02070309020205020404" pitchFamily="49" charset="0"/>
              </a:rPr>
              <a:t>not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times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    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times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Courier New" panose="02070309020205020404" pitchFamily="49" charset="0"/>
              </a:rPr>
              <a:t>1</a:t>
            </a:r>
          </a:p>
          <a:p>
            <a:r>
              <a:rPr lang="en-US" altLang="ko-KR" sz="1400" dirty="0">
                <a:solidFill>
                  <a:srgbClr val="FF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content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 err="1">
                <a:solidFill>
                  <a:srgbClr val="808080"/>
                </a:solidFill>
                <a:latin typeface="Courier New" panose="02070309020205020404" pitchFamily="49" charset="0"/>
              </a:rPr>
              <a:t>u'Hello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, '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+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name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+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'! '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*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times</a:t>
            </a:r>
          </a:p>
          <a:p>
            <a:r>
              <a:rPr lang="en-US" altLang="ko-KR" sz="1400" b="1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return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 err="1">
                <a:solidFill>
                  <a:srgbClr val="000000"/>
                </a:solidFill>
                <a:latin typeface="Courier New" panose="02070309020205020404" pitchFamily="49" charset="0"/>
              </a:rPr>
              <a:t>render_template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'index.html'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,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content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content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</a:p>
          <a:p>
            <a:endParaRPr lang="en-US" altLang="ko-KR" sz="1400" b="1" dirty="0">
              <a:solidFill>
                <a:srgbClr val="000080"/>
              </a:solidFill>
              <a:latin typeface="Courier New" panose="02070309020205020404" pitchFamily="49" charset="0"/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if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__name__ </a:t>
            </a:r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==</a:t>
            </a:r>
            <a:r>
              <a:rPr lang="en-US" altLang="ko-KR" sz="1400" dirty="0">
                <a:solidFill>
                  <a:srgbClr val="00000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dirty="0">
                <a:solidFill>
                  <a:srgbClr val="808080"/>
                </a:solidFill>
                <a:latin typeface="Courier New" panose="02070309020205020404" pitchFamily="49" charset="0"/>
              </a:rPr>
              <a:t>'__main</a:t>
            </a:r>
            <a:r>
              <a:rPr lang="en-US" altLang="ko-KR" sz="1400" dirty="0" smtClean="0">
                <a:solidFill>
                  <a:srgbClr val="808080"/>
                </a:solidFill>
                <a:latin typeface="Courier New" panose="02070309020205020404" pitchFamily="49" charset="0"/>
              </a:rPr>
              <a:t>__'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:</a:t>
            </a:r>
          </a:p>
          <a:p>
            <a:r>
              <a:rPr lang="en-US" altLang="ko-KR" sz="1400" b="1" dirty="0">
                <a:solidFill>
                  <a:srgbClr val="000080"/>
                </a:solidFill>
                <a:latin typeface="Courier New" panose="02070309020205020404" pitchFamily="49" charset="0"/>
              </a:rPr>
              <a:t> 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   </a:t>
            </a:r>
            <a:r>
              <a:rPr lang="en-US" altLang="ko-KR" sz="1400" dirty="0" err="1" smtClean="0">
                <a:solidFill>
                  <a:srgbClr val="000000"/>
                </a:solidFill>
                <a:latin typeface="Courier New" panose="02070309020205020404" pitchFamily="49" charset="0"/>
              </a:rPr>
              <a:t>app</a:t>
            </a:r>
            <a:r>
              <a:rPr lang="en-US" altLang="ko-KR" sz="1400" b="1" dirty="0" err="1" smtClean="0">
                <a:solidFill>
                  <a:srgbClr val="000080"/>
                </a:solidFill>
                <a:latin typeface="Courier New" panose="02070309020205020404" pitchFamily="49" charset="0"/>
              </a:rPr>
              <a:t>.</a:t>
            </a:r>
            <a:r>
              <a:rPr lang="en-US" altLang="ko-KR" sz="1400" dirty="0" err="1" smtClean="0">
                <a:solidFill>
                  <a:srgbClr val="000000"/>
                </a:solidFill>
                <a:latin typeface="Courier New" panose="02070309020205020404" pitchFamily="49" charset="0"/>
              </a:rPr>
              <a:t>run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(</a:t>
            </a:r>
            <a:r>
              <a:rPr lang="en-US" altLang="ko-KR" sz="1400" dirty="0" smtClean="0">
                <a:solidFill>
                  <a:srgbClr val="000000"/>
                </a:solidFill>
                <a:latin typeface="Courier New" panose="02070309020205020404" pitchFamily="49" charset="0"/>
              </a:rPr>
              <a:t>debug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=</a:t>
            </a:r>
            <a:r>
              <a:rPr lang="en-US" altLang="ko-KR" sz="1400" b="1" dirty="0" smtClean="0">
                <a:solidFill>
                  <a:srgbClr val="0000FF"/>
                </a:solidFill>
                <a:latin typeface="Courier New" panose="02070309020205020404" pitchFamily="49" charset="0"/>
              </a:rPr>
              <a:t>True</a:t>
            </a:r>
            <a:r>
              <a:rPr lang="en-US" altLang="ko-KR" sz="1400" b="1" dirty="0" smtClean="0">
                <a:solidFill>
                  <a:srgbClr val="000080"/>
                </a:solidFill>
                <a:latin typeface="Courier New" panose="02070309020205020404" pitchFamily="49" charset="0"/>
              </a:rPr>
              <a:t>)</a:t>
            </a:r>
            <a:endParaRPr lang="en-US" altLang="ko-KR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7507954" y="1628800"/>
            <a:ext cx="11751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app.py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170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876" y="260649"/>
            <a:ext cx="511820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1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876" y="260649"/>
            <a:ext cx="5118209" cy="460851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2284" y="1268760"/>
            <a:ext cx="5891559" cy="530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1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78188" y="2924944"/>
            <a:ext cx="393729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dirty="0" smtClean="0"/>
              <a:t>Conclusion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75341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5860" y="1052736"/>
            <a:ext cx="5043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Web development is easy to start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5977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5860" y="1052736"/>
            <a:ext cx="5043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Web development is easy to start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526460" y="2708920"/>
            <a:ext cx="2919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Flask is useful tool</a:t>
            </a:r>
          </a:p>
        </p:txBody>
      </p:sp>
    </p:spTree>
    <p:extLst>
      <p:ext uri="{BB962C8B-B14F-4D97-AF65-F5344CB8AC3E}">
        <p14:creationId xmlns:p14="http://schemas.microsoft.com/office/powerpoint/2010/main" val="394278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5860" y="1052736"/>
            <a:ext cx="5043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Web development is easy to start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526460" y="2708920"/>
            <a:ext cx="2919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Flask is useful tool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72896" y="4149080"/>
            <a:ext cx="3749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 is also good tool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761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5860" y="1052736"/>
            <a:ext cx="5043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Web development is easy to start</a:t>
            </a:r>
            <a:endParaRPr lang="ko-KR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526460" y="2708920"/>
            <a:ext cx="2919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Flask is useful tool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63342" y="5517232"/>
            <a:ext cx="3445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Don’t be afraid of web</a:t>
            </a:r>
            <a:endParaRPr lang="ko-KR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772896" y="4149080"/>
            <a:ext cx="3749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/>
              <a:t>Python is also good tool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3498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7988" y="2276872"/>
            <a:ext cx="827624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dirty="0" smtClean="0"/>
              <a:t>Most important thing is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7479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7988" y="2276872"/>
            <a:ext cx="827624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dirty="0" smtClean="0"/>
              <a:t>Most important thing is</a:t>
            </a:r>
            <a:endParaRPr lang="ko-KR" altLang="en-US" sz="6600" dirty="0"/>
          </a:p>
        </p:txBody>
      </p:sp>
      <p:sp>
        <p:nvSpPr>
          <p:cNvPr id="3" name="TextBox 2"/>
          <p:cNvSpPr txBox="1"/>
          <p:nvPr/>
        </p:nvSpPr>
        <p:spPr>
          <a:xfrm>
            <a:off x="4294212" y="3645024"/>
            <a:ext cx="368960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 smtClean="0"/>
              <a:t>Your idea.</a:t>
            </a:r>
            <a:endParaRPr lang="ko-KR" alt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8533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Reference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python.org</a:t>
            </a:r>
            <a:endParaRPr lang="en-US" altLang="ko-KR" dirty="0" smtClean="0"/>
          </a:p>
          <a:p>
            <a:r>
              <a:rPr lang="en-US" altLang="ko-KR" dirty="0" smtClean="0">
                <a:hlinkClick r:id="rId3"/>
              </a:rPr>
              <a:t>http://flask.pocoo.org</a:t>
            </a:r>
            <a:endParaRPr lang="en-US" altLang="ko-KR" dirty="0" smtClean="0"/>
          </a:p>
          <a:p>
            <a:r>
              <a:rPr lang="en-US" altLang="ko-KR" dirty="0" smtClean="0">
                <a:hlinkClick r:id="rId4"/>
              </a:rPr>
              <a:t>http://werkzeug.pocoo.org</a:t>
            </a:r>
            <a:endParaRPr lang="en-US" altLang="ko-KR" dirty="0" smtClean="0"/>
          </a:p>
          <a:p>
            <a:r>
              <a:rPr lang="en-US" altLang="ko-KR" dirty="0">
                <a:hlinkClick r:id="rId5"/>
              </a:rPr>
              <a:t>http://</a:t>
            </a:r>
            <a:r>
              <a:rPr lang="en-US" altLang="ko-KR" dirty="0" smtClean="0">
                <a:hlinkClick r:id="rId5"/>
              </a:rPr>
              <a:t>wsgi.readthedocs.org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8022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The End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고기가 먹고 싶어요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708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_16x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Tech_16x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Tech_16x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Tech_16x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85D49CD-E250-49F2-832A-47F73F5814B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3중 회로 배선 프레젠테이션(와이드스크린)</Template>
  <TotalTime>0</TotalTime>
  <Words>871</Words>
  <Application>Microsoft Office PowerPoint</Application>
  <PresentationFormat>사용자 지정</PresentationFormat>
  <Paragraphs>255</Paragraphs>
  <Slides>61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61</vt:i4>
      </vt:variant>
    </vt:vector>
  </HeadingPairs>
  <TitlesOfParts>
    <vt:vector size="67" baseType="lpstr">
      <vt:lpstr>나눔고딕코딩</vt:lpstr>
      <vt:lpstr>맑은 고딕</vt:lpstr>
      <vt:lpstr>Arial</vt:lpstr>
      <vt:lpstr>Calibri</vt:lpstr>
      <vt:lpstr>Courier New</vt:lpstr>
      <vt:lpstr>Tech_16x9</vt:lpstr>
      <vt:lpstr>Introduction to Flask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Reference</vt:lpstr>
      <vt:lpstr>The End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2013-11-08T11:53:29Z</dcterms:created>
  <dcterms:modified xsi:type="dcterms:W3CDTF">2013-11-09T02:07:05Z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TC027879909991</vt:lpwstr>
  </property>
</Properties>
</file>